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6.xml" ContentType="application/vnd.openxmlformats-officedocument.drawingml.chart+xml"/>
  <Override PartName="/ppt/notesSlides/notesSlide3.xml" ContentType="application/vnd.openxmlformats-officedocument.presentationml.notesSlide+xml"/>
  <Override PartName="/ppt/charts/chart7.xml" ContentType="application/vnd.openxmlformats-officedocument.drawingml.chart+xml"/>
  <Override PartName="/ppt/notesSlides/notesSlide4.xml" ContentType="application/vnd.openxmlformats-officedocument.presentationml.notesSlide+xml"/>
  <Override PartName="/ppt/charts/chart8.xml" ContentType="application/vnd.openxmlformats-officedocument.drawingml.chart+xml"/>
  <Override PartName="/ppt/notesSlides/notesSlide5.xml" ContentType="application/vnd.openxmlformats-officedocument.presentationml.notesSlide+xml"/>
  <Override PartName="/ppt/charts/chart9.xml" ContentType="application/vnd.openxmlformats-officedocument.drawingml.chart+xml"/>
  <Override PartName="/ppt/notesSlides/notesSlide6.xml" ContentType="application/vnd.openxmlformats-officedocument.presentationml.notesSlide+xml"/>
  <Override PartName="/ppt/charts/chart10.xml" ContentType="application/vnd.openxmlformats-officedocument.drawingml.chart+xml"/>
  <Override PartName="/ppt/notesSlides/notesSlide7.xml" ContentType="application/vnd.openxmlformats-officedocument.presentationml.notesSlide+xml"/>
  <Override PartName="/ppt/charts/chart1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charts/chart12.xml" ContentType="application/vnd.openxmlformats-officedocument.drawingml.chart+xml"/>
  <Override PartName="/ppt/notesSlides/notesSlide9.xml" ContentType="application/vnd.openxmlformats-officedocument.presentationml.notesSlide+xml"/>
  <Override PartName="/ppt/charts/chart13.xml" ContentType="application/vnd.openxmlformats-officedocument.drawingml.chart+xml"/>
  <Override PartName="/ppt/notesSlides/notesSlide10.xml" ContentType="application/vnd.openxmlformats-officedocument.presentationml.notesSlide+xml"/>
  <Override PartName="/ppt/charts/chart14.xml" ContentType="application/vnd.openxmlformats-officedocument.drawingml.chart+xml"/>
  <Override PartName="/ppt/charts/chart15.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charts/chart16.xml" ContentType="application/vnd.openxmlformats-officedocument.drawingml.chart+xml"/>
  <Override PartName="/ppt/notesSlides/notesSlide12.xml" ContentType="application/vnd.openxmlformats-officedocument.presentationml.notesSlide+xml"/>
  <Override PartName="/ppt/charts/chart17.xml" ContentType="application/vnd.openxmlformats-officedocument.drawingml.chart+xml"/>
  <Override PartName="/ppt/notesSlides/notesSlide13.xml" ContentType="application/vnd.openxmlformats-officedocument.presentationml.notesSlide+xml"/>
  <Override PartName="/ppt/charts/chart18.xml" ContentType="application/vnd.openxmlformats-officedocument.drawingml.chart+xml"/>
  <Override PartName="/ppt/theme/themeOverride6.xml" ContentType="application/vnd.openxmlformats-officedocument.themeOverride+xml"/>
  <Override PartName="/ppt/notesSlides/notesSlide14.xml" ContentType="application/vnd.openxmlformats-officedocument.presentationml.notesSlide+xml"/>
  <Override PartName="/ppt/charts/chart19.xml" ContentType="application/vnd.openxmlformats-officedocument.drawingml.chart+xml"/>
  <Override PartName="/ppt/notesSlides/notesSlide15.xml" ContentType="application/vnd.openxmlformats-officedocument.presentationml.notesSlide+xml"/>
  <Override PartName="/ppt/charts/chart20.xml" ContentType="application/vnd.openxmlformats-officedocument.drawingml.chart+xml"/>
  <Override PartName="/ppt/notesSlides/notesSlide16.xml" ContentType="application/vnd.openxmlformats-officedocument.presentationml.notesSlide+xml"/>
  <Override PartName="/ppt/charts/chart21.xml" ContentType="application/vnd.openxmlformats-officedocument.drawingml.chart+xml"/>
  <Override PartName="/ppt/notesSlides/notesSlide17.xml" ContentType="application/vnd.openxmlformats-officedocument.presentationml.notesSlide+xml"/>
  <Override PartName="/ppt/charts/chart22.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8.xml" ContentType="application/vnd.openxmlformats-officedocument.presentationml.notesSlide+xml"/>
  <Override PartName="/ppt/charts/chart23.xml" ContentType="application/vnd.openxmlformats-officedocument.drawingml.chart+xml"/>
  <Override PartName="/ppt/notesSlides/notesSlide19.xml" ContentType="application/vnd.openxmlformats-officedocument.presentationml.notesSlide+xml"/>
  <Override PartName="/ppt/charts/chart24.xml" ContentType="application/vnd.openxmlformats-officedocument.drawingml.chart+xml"/>
  <Override PartName="/ppt/notesSlides/notesSlide20.xml" ContentType="application/vnd.openxmlformats-officedocument.presentationml.notesSlide+xml"/>
  <Override PartName="/ppt/charts/chart2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 id="2147483668" r:id="rId2"/>
    <p:sldMasterId id="2147483679" r:id="rId3"/>
  </p:sldMasterIdLst>
  <p:notesMasterIdLst>
    <p:notesMasterId r:id="rId24"/>
  </p:notesMasterIdLst>
  <p:sldIdLst>
    <p:sldId id="286" r:id="rId4"/>
    <p:sldId id="458" r:id="rId5"/>
    <p:sldId id="425" r:id="rId6"/>
    <p:sldId id="428" r:id="rId7"/>
    <p:sldId id="442" r:id="rId8"/>
    <p:sldId id="457" r:id="rId9"/>
    <p:sldId id="453" r:id="rId10"/>
    <p:sldId id="431" r:id="rId11"/>
    <p:sldId id="429" r:id="rId12"/>
    <p:sldId id="450" r:id="rId13"/>
    <p:sldId id="451" r:id="rId14"/>
    <p:sldId id="452" r:id="rId15"/>
    <p:sldId id="437" r:id="rId16"/>
    <p:sldId id="439" r:id="rId17"/>
    <p:sldId id="413" r:id="rId18"/>
    <p:sldId id="448" r:id="rId19"/>
    <p:sldId id="456" r:id="rId20"/>
    <p:sldId id="414" r:id="rId21"/>
    <p:sldId id="454" r:id="rId22"/>
    <p:sldId id="455"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28">
          <p15:clr>
            <a:srgbClr val="A4A3A4"/>
          </p15:clr>
        </p15:guide>
        <p15:guide id="4"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78A1"/>
    <a:srgbClr val="DC7A27"/>
    <a:srgbClr val="000000"/>
    <a:srgbClr val="D3D3D3"/>
    <a:srgbClr val="3C3A3B"/>
    <a:srgbClr val="0D324E"/>
    <a:srgbClr val="8B8789"/>
    <a:srgbClr val="092947"/>
    <a:srgbClr val="1122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851" autoAdjust="0"/>
    <p:restoredTop sz="70383" autoAdjust="0"/>
  </p:normalViewPr>
  <p:slideViewPr>
    <p:cSldViewPr>
      <p:cViewPr varScale="1">
        <p:scale>
          <a:sx n="82" d="100"/>
          <a:sy n="82" d="100"/>
        </p:scale>
        <p:origin x="2076"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p:scale>
          <a:sx n="125" d="100"/>
          <a:sy n="125" d="100"/>
        </p:scale>
        <p:origin x="-762" y="-72"/>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xml"/><Relationship Id="rId1" Type="http://schemas.microsoft.com/office/2011/relationships/chartStyle" Target="style1.xml"/></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2.xml"/><Relationship Id="rId1" Type="http://schemas.microsoft.com/office/2011/relationships/chartStyle" Target="style2.xml"/></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2" Type="http://schemas.openxmlformats.org/officeDocument/2006/relationships/package" Target="../embeddings/Microsoft_Excel_Worksheet18.xlsx"/><Relationship Id="rId1" Type="http://schemas.openxmlformats.org/officeDocument/2006/relationships/themeOverride" Target="../theme/themeOverride6.xml"/></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3.xml"/><Relationship Id="rId1" Type="http://schemas.microsoft.com/office/2011/relationships/chartStyle" Target="style3.xml"/></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scatterChart>
        <c:scatterStyle val="lineMarker"/>
        <c:varyColors val="0"/>
        <c:ser>
          <c:idx val="0"/>
          <c:order val="0"/>
          <c:tx>
            <c:strRef>
              <c:f>Sheet1!$B$1</c:f>
              <c:strCache>
                <c:ptCount val="1"/>
                <c:pt idx="0">
                  <c:v>Series 1</c:v>
                </c:pt>
              </c:strCache>
            </c:strRef>
          </c:tx>
          <c:marker>
            <c:symbol val="none"/>
          </c:marker>
          <c:xVal>
            <c:numRef>
              <c:f>Sheet1!$A$2:$A$5</c:f>
              <c:numCache>
                <c:formatCode>General</c:formatCode>
                <c:ptCount val="4"/>
                <c:pt idx="0">
                  <c:v>0</c:v>
                </c:pt>
                <c:pt idx="1">
                  <c:v>1</c:v>
                </c:pt>
                <c:pt idx="2">
                  <c:v>2</c:v>
                </c:pt>
                <c:pt idx="3">
                  <c:v>3</c:v>
                </c:pt>
              </c:numCache>
            </c:numRef>
          </c:xVal>
          <c:yVal>
            <c:numRef>
              <c:f>Sheet1!$B$2:$B$5</c:f>
              <c:numCache>
                <c:formatCode>General</c:formatCode>
                <c:ptCount val="4"/>
                <c:pt idx="0">
                  <c:v>4.3</c:v>
                </c:pt>
                <c:pt idx="1">
                  <c:v>2.5</c:v>
                </c:pt>
                <c:pt idx="2">
                  <c:v>3.5</c:v>
                </c:pt>
                <c:pt idx="3">
                  <c:v>4.5</c:v>
                </c:pt>
              </c:numCache>
            </c:numRef>
          </c:yVal>
          <c:smooth val="0"/>
          <c:extLst xmlns:c16r2="http://schemas.microsoft.com/office/drawing/2015/06/chart">
            <c:ext xmlns:c16="http://schemas.microsoft.com/office/drawing/2014/chart" uri="{C3380CC4-5D6E-409C-BE32-E72D297353CC}">
              <c16:uniqueId val="{00000000-1AC3-45BC-B4CD-640B1A99A732}"/>
            </c:ext>
          </c:extLst>
        </c:ser>
        <c:ser>
          <c:idx val="1"/>
          <c:order val="1"/>
          <c:tx>
            <c:strRef>
              <c:f>Sheet1!$C$1</c:f>
              <c:strCache>
                <c:ptCount val="1"/>
                <c:pt idx="0">
                  <c:v>Series 2</c:v>
                </c:pt>
              </c:strCache>
            </c:strRef>
          </c:tx>
          <c:spPr>
            <a:ln>
              <a:solidFill>
                <a:srgbClr val="E6E0CD"/>
              </a:solidFill>
            </a:ln>
          </c:spPr>
          <c:marker>
            <c:symbol val="none"/>
          </c:marker>
          <c:xVal>
            <c:numRef>
              <c:f>Sheet1!$A$2:$A$5</c:f>
              <c:numCache>
                <c:formatCode>General</c:formatCode>
                <c:ptCount val="4"/>
                <c:pt idx="0">
                  <c:v>0</c:v>
                </c:pt>
                <c:pt idx="1">
                  <c:v>1</c:v>
                </c:pt>
                <c:pt idx="2">
                  <c:v>2</c:v>
                </c:pt>
                <c:pt idx="3">
                  <c:v>3</c:v>
                </c:pt>
              </c:numCache>
            </c:numRef>
          </c:xVal>
          <c:yVal>
            <c:numRef>
              <c:f>Sheet1!$C$2:$C$5</c:f>
              <c:numCache>
                <c:formatCode>General</c:formatCode>
                <c:ptCount val="4"/>
                <c:pt idx="0">
                  <c:v>2.4</c:v>
                </c:pt>
                <c:pt idx="1">
                  <c:v>4.4000000000000004</c:v>
                </c:pt>
                <c:pt idx="2">
                  <c:v>1.8</c:v>
                </c:pt>
                <c:pt idx="3">
                  <c:v>2.8</c:v>
                </c:pt>
              </c:numCache>
            </c:numRef>
          </c:yVal>
          <c:smooth val="0"/>
          <c:extLst xmlns:c16r2="http://schemas.microsoft.com/office/drawing/2015/06/chart">
            <c:ext xmlns:c16="http://schemas.microsoft.com/office/drawing/2014/chart" uri="{C3380CC4-5D6E-409C-BE32-E72D297353CC}">
              <c16:uniqueId val="{00000001-1AC3-45BC-B4CD-640B1A99A732}"/>
            </c:ext>
          </c:extLst>
        </c:ser>
        <c:ser>
          <c:idx val="2"/>
          <c:order val="2"/>
          <c:tx>
            <c:strRef>
              <c:f>Sheet1!$D$1</c:f>
              <c:strCache>
                <c:ptCount val="1"/>
                <c:pt idx="0">
                  <c:v>Series 3</c:v>
                </c:pt>
              </c:strCache>
            </c:strRef>
          </c:tx>
          <c:spPr>
            <a:ln>
              <a:solidFill>
                <a:srgbClr val="E6E0CD"/>
              </a:solidFill>
            </a:ln>
          </c:spPr>
          <c:marker>
            <c:symbol val="none"/>
          </c:marker>
          <c:xVal>
            <c:numRef>
              <c:f>Sheet1!$A$2:$A$5</c:f>
              <c:numCache>
                <c:formatCode>General</c:formatCode>
                <c:ptCount val="4"/>
                <c:pt idx="0">
                  <c:v>0</c:v>
                </c:pt>
                <c:pt idx="1">
                  <c:v>1</c:v>
                </c:pt>
                <c:pt idx="2">
                  <c:v>2</c:v>
                </c:pt>
                <c:pt idx="3">
                  <c:v>3</c:v>
                </c:pt>
              </c:numCache>
            </c:numRef>
          </c:xVal>
          <c:yVal>
            <c:numRef>
              <c:f>Sheet1!$D$2:$D$5</c:f>
              <c:numCache>
                <c:formatCode>General</c:formatCode>
                <c:ptCount val="4"/>
                <c:pt idx="0">
                  <c:v>2</c:v>
                </c:pt>
                <c:pt idx="1">
                  <c:v>2</c:v>
                </c:pt>
                <c:pt idx="2">
                  <c:v>3</c:v>
                </c:pt>
                <c:pt idx="3">
                  <c:v>5</c:v>
                </c:pt>
              </c:numCache>
            </c:numRef>
          </c:yVal>
          <c:smooth val="0"/>
          <c:extLst xmlns:c16r2="http://schemas.microsoft.com/office/drawing/2015/06/chart">
            <c:ext xmlns:c16="http://schemas.microsoft.com/office/drawing/2014/chart" uri="{C3380CC4-5D6E-409C-BE32-E72D297353CC}">
              <c16:uniqueId val="{00000002-1AC3-45BC-B4CD-640B1A99A732}"/>
            </c:ext>
          </c:extLst>
        </c:ser>
        <c:dLbls>
          <c:showLegendKey val="0"/>
          <c:showVal val="0"/>
          <c:showCatName val="0"/>
          <c:showSerName val="0"/>
          <c:showPercent val="0"/>
          <c:showBubbleSize val="0"/>
        </c:dLbls>
        <c:axId val="414367120"/>
        <c:axId val="414369472"/>
      </c:scatterChart>
      <c:valAx>
        <c:axId val="414367120"/>
        <c:scaling>
          <c:orientation val="minMax"/>
        </c:scaling>
        <c:delete val="0"/>
        <c:axPos val="b"/>
        <c:numFmt formatCode="General" sourceLinked="1"/>
        <c:majorTickMark val="none"/>
        <c:minorTickMark val="none"/>
        <c:tickLblPos val="nextTo"/>
        <c:spPr>
          <a:noFill/>
          <a:ln>
            <a:solidFill>
              <a:srgbClr val="D3D3D3"/>
            </a:solidFill>
          </a:ln>
        </c:spPr>
        <c:txPr>
          <a:bodyPr/>
          <a:lstStyle/>
          <a:p>
            <a:pPr>
              <a:defRPr sz="1200">
                <a:solidFill>
                  <a:schemeClr val="accent6"/>
                </a:solidFill>
              </a:defRPr>
            </a:pPr>
            <a:endParaRPr lang="en-US"/>
          </a:p>
        </c:txPr>
        <c:crossAx val="414369472"/>
        <c:crosses val="autoZero"/>
        <c:crossBetween val="midCat"/>
      </c:valAx>
      <c:valAx>
        <c:axId val="414369472"/>
        <c:scaling>
          <c:orientation val="minMax"/>
        </c:scaling>
        <c:delete val="0"/>
        <c:axPos val="l"/>
        <c:numFmt formatCode="General" sourceLinked="1"/>
        <c:majorTickMark val="none"/>
        <c:minorTickMark val="none"/>
        <c:tickLblPos val="nextTo"/>
        <c:spPr>
          <a:noFill/>
          <a:ln w="9525">
            <a:solidFill>
              <a:srgbClr val="D3D3D3"/>
            </a:solidFill>
          </a:ln>
        </c:spPr>
        <c:txPr>
          <a:bodyPr/>
          <a:lstStyle/>
          <a:p>
            <a:pPr>
              <a:defRPr sz="1200">
                <a:solidFill>
                  <a:schemeClr val="accent6"/>
                </a:solidFill>
              </a:defRPr>
            </a:pPr>
            <a:endParaRPr lang="en-US"/>
          </a:p>
        </c:txPr>
        <c:crossAx val="414367120"/>
        <c:crosses val="autoZero"/>
        <c:crossBetween val="midCat"/>
      </c:valAx>
      <c:spPr>
        <a:noFill/>
      </c:spPr>
    </c:plotArea>
    <c:plotVisOnly val="1"/>
    <c:dispBlanksAs val="gap"/>
    <c:showDLblsOverMax val="0"/>
  </c:chart>
  <c:spPr>
    <a:noFill/>
  </c:spPr>
  <c:txPr>
    <a:bodyPr/>
    <a:lstStyle/>
    <a:p>
      <a:pPr>
        <a:defRPr sz="1800"/>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2013</c:v>
                </c:pt>
              </c:strCache>
            </c:strRef>
          </c:tx>
          <c:spPr>
            <a:solidFill>
              <a:schemeClr val="accent5"/>
            </a:solidFill>
            <a:ln>
              <a:solidFill>
                <a:srgbClr val="DC7A27"/>
              </a:solidFill>
            </a:ln>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Low physical activity</c:v>
                </c:pt>
                <c:pt idx="1">
                  <c:v>High fasting plasma glucose</c:v>
                </c:pt>
                <c:pt idx="2">
                  <c:v>Smoking</c:v>
                </c:pt>
                <c:pt idx="3">
                  <c:v>High total cholesterol</c:v>
                </c:pt>
                <c:pt idx="4">
                  <c:v>High body-mass index</c:v>
                </c:pt>
                <c:pt idx="5">
                  <c:v>High systolic blood pressure</c:v>
                </c:pt>
                <c:pt idx="6">
                  <c:v>Total Cardiovascular</c:v>
                </c:pt>
              </c:strCache>
            </c:strRef>
          </c:cat>
          <c:val>
            <c:numRef>
              <c:f>Sheet1!$B$2:$B$8</c:f>
              <c:numCache>
                <c:formatCode>_(* #,##0_);_(* \(#,##0\);_(* "-"??_);_(@_)</c:formatCode>
                <c:ptCount val="7"/>
                <c:pt idx="0">
                  <c:v>440.72</c:v>
                </c:pt>
                <c:pt idx="1">
                  <c:v>503.66</c:v>
                </c:pt>
                <c:pt idx="2">
                  <c:v>531.6</c:v>
                </c:pt>
                <c:pt idx="3">
                  <c:v>806.45</c:v>
                </c:pt>
                <c:pt idx="4">
                  <c:v>1303.74</c:v>
                </c:pt>
                <c:pt idx="5">
                  <c:v>1455.24</c:v>
                </c:pt>
                <c:pt idx="6">
                  <c:v>3261</c:v>
                </c:pt>
              </c:numCache>
            </c:numRef>
          </c:val>
          <c:extLst xmlns:c16r2="http://schemas.microsoft.com/office/drawing/2015/06/chart">
            <c:ext xmlns:c16="http://schemas.microsoft.com/office/drawing/2014/chart" uri="{C3380CC4-5D6E-409C-BE32-E72D297353CC}">
              <c16:uniqueId val="{00000000-FAD2-4559-851A-83B3FA4176D7}"/>
            </c:ext>
          </c:extLst>
        </c:ser>
        <c:ser>
          <c:idx val="1"/>
          <c:order val="1"/>
          <c:tx>
            <c:strRef>
              <c:f>Sheet1!$C$1</c:f>
              <c:strCache>
                <c:ptCount val="1"/>
                <c:pt idx="0">
                  <c:v>1990</c:v>
                </c:pt>
              </c:strCache>
            </c:strRef>
          </c:tx>
          <c:spPr>
            <a:solidFill>
              <a:schemeClr val="accent2"/>
            </a:solidFill>
            <a:ln>
              <a:solidFill>
                <a:schemeClr val="accent2"/>
              </a:solidFill>
            </a:ln>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Low physical activity</c:v>
                </c:pt>
                <c:pt idx="1">
                  <c:v>High fasting plasma glucose</c:v>
                </c:pt>
                <c:pt idx="2">
                  <c:v>Smoking</c:v>
                </c:pt>
                <c:pt idx="3">
                  <c:v>High total cholesterol</c:v>
                </c:pt>
                <c:pt idx="4">
                  <c:v>High body-mass index</c:v>
                </c:pt>
                <c:pt idx="5">
                  <c:v>High systolic blood pressure</c:v>
                </c:pt>
                <c:pt idx="6">
                  <c:v>Total Cardiovascular</c:v>
                </c:pt>
              </c:strCache>
            </c:strRef>
          </c:cat>
          <c:val>
            <c:numRef>
              <c:f>Sheet1!$C$2:$C$8</c:f>
              <c:numCache>
                <c:formatCode>_(* #,##0_);_(* \(#,##0\);_(* "-"??_);_(@_)</c:formatCode>
                <c:ptCount val="7"/>
                <c:pt idx="0">
                  <c:v>734.29</c:v>
                </c:pt>
                <c:pt idx="1">
                  <c:v>824.85</c:v>
                </c:pt>
                <c:pt idx="2">
                  <c:v>1196.6300000000001</c:v>
                </c:pt>
                <c:pt idx="3">
                  <c:v>1703.21</c:v>
                </c:pt>
                <c:pt idx="4">
                  <c:v>1714.02</c:v>
                </c:pt>
                <c:pt idx="5">
                  <c:v>2560.11</c:v>
                </c:pt>
                <c:pt idx="6">
                  <c:v>5134</c:v>
                </c:pt>
              </c:numCache>
            </c:numRef>
          </c:val>
          <c:extLst xmlns:c16r2="http://schemas.microsoft.com/office/drawing/2015/06/chart">
            <c:ext xmlns:c16="http://schemas.microsoft.com/office/drawing/2014/chart" uri="{C3380CC4-5D6E-409C-BE32-E72D297353CC}">
              <c16:uniqueId val="{00000001-FAD2-4559-851A-83B3FA4176D7}"/>
            </c:ext>
          </c:extLst>
        </c:ser>
        <c:dLbls>
          <c:showLegendKey val="0"/>
          <c:showVal val="0"/>
          <c:showCatName val="0"/>
          <c:showSerName val="0"/>
          <c:showPercent val="0"/>
          <c:showBubbleSize val="0"/>
        </c:dLbls>
        <c:gapWidth val="150"/>
        <c:axId val="447652544"/>
        <c:axId val="447658032"/>
      </c:barChart>
      <c:catAx>
        <c:axId val="447652544"/>
        <c:scaling>
          <c:orientation val="minMax"/>
        </c:scaling>
        <c:delete val="0"/>
        <c:axPos val="l"/>
        <c:numFmt formatCode="General" sourceLinked="0"/>
        <c:majorTickMark val="none"/>
        <c:minorTickMark val="none"/>
        <c:tickLblPos val="nextTo"/>
        <c:spPr>
          <a:ln>
            <a:solidFill>
              <a:schemeClr val="accent4"/>
            </a:solidFill>
          </a:ln>
        </c:spPr>
        <c:crossAx val="447658032"/>
        <c:crosses val="autoZero"/>
        <c:auto val="1"/>
        <c:lblAlgn val="ctr"/>
        <c:lblOffset val="100"/>
        <c:noMultiLvlLbl val="0"/>
      </c:catAx>
      <c:valAx>
        <c:axId val="447658032"/>
        <c:scaling>
          <c:orientation val="minMax"/>
        </c:scaling>
        <c:delete val="0"/>
        <c:axPos val="b"/>
        <c:majorGridlines>
          <c:spPr>
            <a:ln>
              <a:noFill/>
            </a:ln>
          </c:spPr>
        </c:majorGridlines>
        <c:numFmt formatCode="_(* #,##0_);_(* \(#,##0\);_(* &quot;-&quot;??_);_(@_)" sourceLinked="1"/>
        <c:majorTickMark val="out"/>
        <c:minorTickMark val="none"/>
        <c:tickLblPos val="nextTo"/>
        <c:spPr>
          <a:ln>
            <a:solidFill>
              <a:schemeClr val="accent4"/>
            </a:solidFill>
          </a:ln>
        </c:spPr>
        <c:crossAx val="447652544"/>
        <c:crosses val="autoZero"/>
        <c:crossBetween val="between"/>
      </c:valAx>
    </c:plotArea>
    <c:legend>
      <c:legendPos val="t"/>
      <c:overlay val="0"/>
    </c:legend>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Heart disease</c:v>
                </c:pt>
              </c:strCache>
            </c:strRef>
          </c:tx>
          <c:spPr>
            <a:ln w="28575" cap="rnd">
              <a:solidFill>
                <a:schemeClr val="accent5">
                  <a:lumMod val="50000"/>
                </a:schemeClr>
              </a:solidFill>
              <a:round/>
            </a:ln>
            <a:effectLst/>
          </c:spPr>
          <c:marker>
            <c:symbol val="none"/>
          </c:marker>
          <c:dLbls>
            <c:dLbl>
              <c:idx val="0"/>
              <c:dLblPos val="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807F-45A2-BC88-10D9FD52BE43}"/>
                </c:ext>
                <c:ext xmlns:c15="http://schemas.microsoft.com/office/drawing/2012/chart" uri="{CE6537A1-D6FC-4f65-9D91-7224C49458BB}"/>
              </c:extLst>
            </c:dLbl>
            <c:dLbl>
              <c:idx val="10"/>
              <c:dLblPos val="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807F-45A2-BC88-10D9FD52BE43}"/>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rgbClr val="000000"/>
                    </a:solidFill>
                    <a:latin typeface="+mn-lt"/>
                    <a:ea typeface="+mn-ea"/>
                    <a:cs typeface="+mn-cs"/>
                  </a:defRPr>
                </a:pPr>
                <a:endParaRPr lang="en-US"/>
              </a:p>
            </c:txPr>
            <c:dLblPos val="t"/>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numRef>
              <c:f>Sheet1!$A$2:$A$12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Sheet1!$B$2:$B$12</c:f>
              <c:numCache>
                <c:formatCode>0.0%</c:formatCode>
                <c:ptCount val="11"/>
                <c:pt idx="0">
                  <c:v>0.11600000000000001</c:v>
                </c:pt>
                <c:pt idx="1">
                  <c:v>0.11700000000000001</c:v>
                </c:pt>
                <c:pt idx="2">
                  <c:v>0.109</c:v>
                </c:pt>
                <c:pt idx="3">
                  <c:v>0.112</c:v>
                </c:pt>
                <c:pt idx="4">
                  <c:v>0.11700000000000001</c:v>
                </c:pt>
                <c:pt idx="5">
                  <c:v>0.115</c:v>
                </c:pt>
                <c:pt idx="6">
                  <c:v>0.115</c:v>
                </c:pt>
                <c:pt idx="7">
                  <c:v>0.11</c:v>
                </c:pt>
                <c:pt idx="8">
                  <c:v>0.108</c:v>
                </c:pt>
                <c:pt idx="9">
                  <c:v>0.108</c:v>
                </c:pt>
                <c:pt idx="10">
                  <c:v>0.109</c:v>
                </c:pt>
              </c:numCache>
            </c:numRef>
          </c:val>
          <c:smooth val="0"/>
          <c:extLst xmlns:c16r2="http://schemas.microsoft.com/office/drawing/2015/06/chart">
            <c:ext xmlns:c16="http://schemas.microsoft.com/office/drawing/2014/chart" uri="{C3380CC4-5D6E-409C-BE32-E72D297353CC}">
              <c16:uniqueId val="{00000002-807F-45A2-BC88-10D9FD52BE43}"/>
            </c:ext>
          </c:extLst>
        </c:ser>
        <c:ser>
          <c:idx val="1"/>
          <c:order val="1"/>
          <c:tx>
            <c:strRef>
              <c:f>Sheet1!$C$1</c:f>
              <c:strCache>
                <c:ptCount val="1"/>
                <c:pt idx="0">
                  <c:v>Hypertension</c:v>
                </c:pt>
              </c:strCache>
            </c:strRef>
          </c:tx>
          <c:spPr>
            <a:ln w="28575" cap="rnd">
              <a:solidFill>
                <a:schemeClr val="accent2"/>
              </a:solidFill>
              <a:round/>
            </a:ln>
            <a:effectLst/>
          </c:spPr>
          <c:marker>
            <c:symbol val="none"/>
          </c:marker>
          <c:dLbls>
            <c:dLbl>
              <c:idx val="0"/>
              <c:dLblPos val="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807F-45A2-BC88-10D9FD52BE43}"/>
                </c:ext>
                <c:ext xmlns:c15="http://schemas.microsoft.com/office/drawing/2012/chart" uri="{CE6537A1-D6FC-4f65-9D91-7224C49458BB}"/>
              </c:extLst>
            </c:dLbl>
            <c:dLbl>
              <c:idx val="10"/>
              <c:dLblPos val="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807F-45A2-BC88-10D9FD52BE43}"/>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rgbClr val="000000"/>
                    </a:solidFill>
                    <a:latin typeface="+mn-lt"/>
                    <a:ea typeface="+mn-ea"/>
                    <a:cs typeface="+mn-cs"/>
                  </a:defRPr>
                </a:pPr>
                <a:endParaRPr lang="en-US"/>
              </a:p>
            </c:txPr>
            <c:dLblPos val="t"/>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numRef>
              <c:f>Sheet1!$A$2:$A$12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Sheet1!$C$2:$C$12</c:f>
              <c:numCache>
                <c:formatCode>0.0%</c:formatCode>
                <c:ptCount val="11"/>
                <c:pt idx="0">
                  <c:v>0.22</c:v>
                </c:pt>
                <c:pt idx="1">
                  <c:v>0.221</c:v>
                </c:pt>
                <c:pt idx="2">
                  <c:v>0.22900000000000001</c:v>
                </c:pt>
                <c:pt idx="3">
                  <c:v>0.23200000000000001</c:v>
                </c:pt>
                <c:pt idx="4">
                  <c:v>0.24199999999999999</c:v>
                </c:pt>
                <c:pt idx="5">
                  <c:v>0.24</c:v>
                </c:pt>
                <c:pt idx="6">
                  <c:v>0.247</c:v>
                </c:pt>
                <c:pt idx="7">
                  <c:v>0.24299999999999999</c:v>
                </c:pt>
                <c:pt idx="8">
                  <c:v>0.23899999999999999</c:v>
                </c:pt>
                <c:pt idx="9">
                  <c:v>0.23899999999999999</c:v>
                </c:pt>
                <c:pt idx="10">
                  <c:v>0.245</c:v>
                </c:pt>
              </c:numCache>
            </c:numRef>
          </c:val>
          <c:smooth val="0"/>
          <c:extLst xmlns:c16r2="http://schemas.microsoft.com/office/drawing/2015/06/chart">
            <c:ext xmlns:c16="http://schemas.microsoft.com/office/drawing/2014/chart" uri="{C3380CC4-5D6E-409C-BE32-E72D297353CC}">
              <c16:uniqueId val="{00000005-807F-45A2-BC88-10D9FD52BE43}"/>
            </c:ext>
          </c:extLst>
        </c:ser>
        <c:ser>
          <c:idx val="2"/>
          <c:order val="2"/>
          <c:tx>
            <c:strRef>
              <c:f>Sheet1!$D$1</c:f>
              <c:strCache>
                <c:ptCount val="1"/>
                <c:pt idx="0">
                  <c:v>Stroke</c:v>
                </c:pt>
              </c:strCache>
            </c:strRef>
          </c:tx>
          <c:spPr>
            <a:ln w="28575" cap="rnd">
              <a:solidFill>
                <a:schemeClr val="accent5"/>
              </a:solidFill>
              <a:round/>
            </a:ln>
            <a:effectLst/>
          </c:spPr>
          <c:marker>
            <c:symbol val="none"/>
          </c:marker>
          <c:dLbls>
            <c:dLbl>
              <c:idx val="0"/>
              <c:dLblPos val="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807F-45A2-BC88-10D9FD52BE43}"/>
                </c:ext>
                <c:ext xmlns:c15="http://schemas.microsoft.com/office/drawing/2012/chart" uri="{CE6537A1-D6FC-4f65-9D91-7224C49458BB}"/>
              </c:extLst>
            </c:dLbl>
            <c:dLbl>
              <c:idx val="10"/>
              <c:dLblPos val="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807F-45A2-BC88-10D9FD52BE43}"/>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rgbClr val="000000"/>
                    </a:solidFill>
                    <a:latin typeface="+mn-lt"/>
                    <a:ea typeface="+mn-ea"/>
                    <a:cs typeface="+mn-cs"/>
                  </a:defRPr>
                </a:pPr>
                <a:endParaRPr lang="en-US"/>
              </a:p>
            </c:txPr>
            <c:dLblPos val="t"/>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Sheet1!$D$2:$D$12</c:f>
              <c:numCache>
                <c:formatCode>0.0%</c:formatCode>
                <c:ptCount val="11"/>
                <c:pt idx="0">
                  <c:v>2.5999999999999999E-2</c:v>
                </c:pt>
                <c:pt idx="1">
                  <c:v>2.4E-2</c:v>
                </c:pt>
                <c:pt idx="2">
                  <c:v>2.5999999999999999E-2</c:v>
                </c:pt>
                <c:pt idx="3">
                  <c:v>2.4E-2</c:v>
                </c:pt>
                <c:pt idx="4">
                  <c:v>2.8000000000000001E-2</c:v>
                </c:pt>
                <c:pt idx="5">
                  <c:v>2.5999999999999999E-2</c:v>
                </c:pt>
                <c:pt idx="6">
                  <c:v>2.5999999999999999E-2</c:v>
                </c:pt>
                <c:pt idx="7">
                  <c:v>2.5999999999999999E-2</c:v>
                </c:pt>
                <c:pt idx="8">
                  <c:v>2.5999999999999999E-2</c:v>
                </c:pt>
                <c:pt idx="9">
                  <c:v>2.5999999999999999E-2</c:v>
                </c:pt>
                <c:pt idx="10">
                  <c:v>2.4E-2</c:v>
                </c:pt>
              </c:numCache>
            </c:numRef>
          </c:val>
          <c:smooth val="0"/>
          <c:extLst xmlns:c16r2="http://schemas.microsoft.com/office/drawing/2015/06/chart">
            <c:ext xmlns:c16="http://schemas.microsoft.com/office/drawing/2014/chart" uri="{C3380CC4-5D6E-409C-BE32-E72D297353CC}">
              <c16:uniqueId val="{00000008-807F-45A2-BC88-10D9FD52BE43}"/>
            </c:ext>
          </c:extLst>
        </c:ser>
        <c:dLbls>
          <c:showLegendKey val="0"/>
          <c:showVal val="0"/>
          <c:showCatName val="0"/>
          <c:showSerName val="0"/>
          <c:showPercent val="0"/>
          <c:showBubbleSize val="0"/>
        </c:dLbls>
        <c:smooth val="0"/>
        <c:axId val="447658424"/>
        <c:axId val="447656856"/>
      </c:lineChart>
      <c:catAx>
        <c:axId val="447658424"/>
        <c:scaling>
          <c:orientation val="minMax"/>
        </c:scaling>
        <c:delete val="0"/>
        <c:axPos val="b"/>
        <c:numFmt formatCode="General" sourceLinked="0"/>
        <c:majorTickMark val="none"/>
        <c:minorTickMark val="none"/>
        <c:tickLblPos val="nextTo"/>
        <c:spPr>
          <a:noFill/>
          <a:ln w="9525" cap="flat" cmpd="sng" algn="ctr">
            <a:solidFill>
              <a:schemeClr val="accent4"/>
            </a:solidFill>
            <a:round/>
          </a:ln>
          <a:effectLst/>
        </c:spPr>
        <c:txPr>
          <a:bodyPr rot="-60000000" spcFirstLastPara="1" vertOverflow="ellipsis" vert="horz" wrap="square" anchor="ctr" anchorCtr="1"/>
          <a:lstStyle/>
          <a:p>
            <a:pPr>
              <a:defRPr sz="1300" b="0" i="0" u="none" strike="noStrike" kern="1200" baseline="0">
                <a:solidFill>
                  <a:srgbClr val="000000"/>
                </a:solidFill>
                <a:latin typeface="+mn-lt"/>
                <a:ea typeface="+mn-ea"/>
                <a:cs typeface="+mn-cs"/>
              </a:defRPr>
            </a:pPr>
            <a:endParaRPr lang="en-US"/>
          </a:p>
        </c:txPr>
        <c:crossAx val="447656856"/>
        <c:crosses val="autoZero"/>
        <c:auto val="1"/>
        <c:lblAlgn val="ctr"/>
        <c:lblOffset val="100"/>
        <c:noMultiLvlLbl val="0"/>
      </c:catAx>
      <c:valAx>
        <c:axId val="447656856"/>
        <c:scaling>
          <c:orientation val="minMax"/>
        </c:scaling>
        <c:delete val="0"/>
        <c:axPos val="l"/>
        <c:numFmt formatCode="0%" sourceLinked="0"/>
        <c:majorTickMark val="none"/>
        <c:minorTickMark val="none"/>
        <c:tickLblPos val="nextTo"/>
        <c:spPr>
          <a:noFill/>
          <a:ln>
            <a:solidFill>
              <a:schemeClr val="accent4"/>
            </a:solidFill>
          </a:ln>
          <a:effectLst/>
        </c:spPr>
        <c:txPr>
          <a:bodyPr rot="-60000000" spcFirstLastPara="1" vertOverflow="ellipsis" vert="horz" wrap="square" anchor="ctr" anchorCtr="1"/>
          <a:lstStyle/>
          <a:p>
            <a:pPr>
              <a:defRPr sz="1300" b="0" i="0" u="none" strike="noStrike" kern="1200" baseline="0">
                <a:solidFill>
                  <a:srgbClr val="000000"/>
                </a:solidFill>
                <a:latin typeface="+mn-lt"/>
                <a:ea typeface="+mn-ea"/>
                <a:cs typeface="+mn-cs"/>
              </a:defRPr>
            </a:pPr>
            <a:endParaRPr lang="en-US"/>
          </a:p>
        </c:txPr>
        <c:crossAx val="44765842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300" b="0" i="0" u="none" strike="noStrike" kern="1200" baseline="0">
              <a:solidFill>
                <a:srgbClr val="000000"/>
              </a:solidFill>
              <a:latin typeface="+mn-lt"/>
              <a:ea typeface="+mn-ea"/>
              <a:cs typeface="+mn-cs"/>
            </a:defRPr>
          </a:pPr>
          <a:endParaRPr lang="en-US"/>
        </a:p>
      </c:txPr>
    </c:legend>
    <c:plotVisOnly val="1"/>
    <c:dispBlanksAs val="gap"/>
    <c:showDLblsOverMax val="0"/>
  </c:chart>
  <c:spPr>
    <a:noFill/>
    <a:ln>
      <a:noFill/>
    </a:ln>
    <a:effectLst/>
  </c:spPr>
  <c:txPr>
    <a:bodyPr/>
    <a:lstStyle/>
    <a:p>
      <a:pPr>
        <a:defRPr sz="1300">
          <a:solidFill>
            <a:srgbClr val="000000"/>
          </a:solidFill>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481181185920897E-2"/>
          <c:y val="0.120879309729141"/>
          <c:w val="0.930199398934348"/>
          <c:h val="0.79798909064938295"/>
        </c:manualLayout>
      </c:layout>
      <c:barChart>
        <c:barDir val="bar"/>
        <c:grouping val="clustered"/>
        <c:varyColors val="0"/>
        <c:ser>
          <c:idx val="0"/>
          <c:order val="0"/>
          <c:tx>
            <c:strRef>
              <c:f>Sheet1!$B$1</c:f>
              <c:strCache>
                <c:ptCount val="1"/>
                <c:pt idx="0">
                  <c:v>Stroke</c:v>
                </c:pt>
              </c:strCache>
            </c:strRef>
          </c:tx>
          <c:spPr>
            <a:solidFill>
              <a:schemeClr val="accent5"/>
            </a:solidFill>
            <a:ln>
              <a:solidFill>
                <a:schemeClr val="accent5"/>
              </a:solidFill>
            </a:ln>
          </c:spPr>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Sheet1!$A$2:$A$7</c:f>
              <c:strCache>
                <c:ptCount val="6"/>
                <c:pt idx="0">
                  <c:v>Less than $35,000</c:v>
                </c:pt>
                <c:pt idx="1">
                  <c:v>$35,000-$49,999</c:v>
                </c:pt>
                <c:pt idx="2">
                  <c:v>$50,000-$74,999</c:v>
                </c:pt>
                <c:pt idx="3">
                  <c:v>$75,000-$99,999</c:v>
                </c:pt>
                <c:pt idx="4">
                  <c:v>$100,000 or more</c:v>
                </c:pt>
                <c:pt idx="5">
                  <c:v>All adults</c:v>
                </c:pt>
              </c:strCache>
            </c:strRef>
          </c:cat>
          <c:val>
            <c:numRef>
              <c:f>Sheet1!$B$2:$B$7</c:f>
              <c:numCache>
                <c:formatCode>0.0%</c:formatCode>
                <c:ptCount val="6"/>
                <c:pt idx="0">
                  <c:v>3.9E-2</c:v>
                </c:pt>
                <c:pt idx="1">
                  <c:v>2.5999999999999999E-2</c:v>
                </c:pt>
                <c:pt idx="2">
                  <c:v>1.7999999999999999E-2</c:v>
                </c:pt>
                <c:pt idx="3">
                  <c:v>1.2999999999999999E-2</c:v>
                </c:pt>
                <c:pt idx="4">
                  <c:v>1.4999999999999999E-2</c:v>
                </c:pt>
                <c:pt idx="5">
                  <c:v>2.4E-2</c:v>
                </c:pt>
              </c:numCache>
            </c:numRef>
          </c:val>
          <c:extLst xmlns:c16r2="http://schemas.microsoft.com/office/drawing/2015/06/chart">
            <c:ext xmlns:c16="http://schemas.microsoft.com/office/drawing/2014/chart" uri="{C3380CC4-5D6E-409C-BE32-E72D297353CC}">
              <c16:uniqueId val="{00000000-DBBA-452D-923E-68223DC34145}"/>
            </c:ext>
          </c:extLst>
        </c:ser>
        <c:ser>
          <c:idx val="1"/>
          <c:order val="1"/>
          <c:tx>
            <c:strRef>
              <c:f>Sheet1!$C$1</c:f>
              <c:strCache>
                <c:ptCount val="1"/>
                <c:pt idx="0">
                  <c:v>Heart disease</c:v>
                </c:pt>
              </c:strCache>
            </c:strRef>
          </c:tx>
          <c:spPr>
            <a:solidFill>
              <a:schemeClr val="accent5">
                <a:lumMod val="50000"/>
              </a:schemeClr>
            </a:solidFill>
            <a:ln>
              <a:solidFill>
                <a:schemeClr val="accent5">
                  <a:lumMod val="50000"/>
                </a:schemeClr>
              </a:solidFill>
            </a:ln>
          </c:spPr>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Sheet1!$A$2:$A$7</c:f>
              <c:strCache>
                <c:ptCount val="6"/>
                <c:pt idx="0">
                  <c:v>Less than $35,000</c:v>
                </c:pt>
                <c:pt idx="1">
                  <c:v>$35,000-$49,999</c:v>
                </c:pt>
                <c:pt idx="2">
                  <c:v>$50,000-$74,999</c:v>
                </c:pt>
                <c:pt idx="3">
                  <c:v>$75,000-$99,999</c:v>
                </c:pt>
                <c:pt idx="4">
                  <c:v>$100,000 or more</c:v>
                </c:pt>
                <c:pt idx="5">
                  <c:v>All adults</c:v>
                </c:pt>
              </c:strCache>
            </c:strRef>
          </c:cat>
          <c:val>
            <c:numRef>
              <c:f>Sheet1!$C$2:$C$7</c:f>
              <c:numCache>
                <c:formatCode>0.0%</c:formatCode>
                <c:ptCount val="6"/>
                <c:pt idx="0">
                  <c:v>0.13300000000000001</c:v>
                </c:pt>
                <c:pt idx="1">
                  <c:v>0.113</c:v>
                </c:pt>
                <c:pt idx="2">
                  <c:v>0.108</c:v>
                </c:pt>
                <c:pt idx="3">
                  <c:v>9.6000000000000002E-2</c:v>
                </c:pt>
                <c:pt idx="4">
                  <c:v>0.10100000000000001</c:v>
                </c:pt>
                <c:pt idx="5">
                  <c:v>0.109</c:v>
                </c:pt>
              </c:numCache>
            </c:numRef>
          </c:val>
          <c:extLst xmlns:c16r2="http://schemas.microsoft.com/office/drawing/2015/06/chart">
            <c:ext xmlns:c16="http://schemas.microsoft.com/office/drawing/2014/chart" uri="{C3380CC4-5D6E-409C-BE32-E72D297353CC}">
              <c16:uniqueId val="{00000001-DBBA-452D-923E-68223DC34145}"/>
            </c:ext>
          </c:extLst>
        </c:ser>
        <c:ser>
          <c:idx val="2"/>
          <c:order val="2"/>
          <c:tx>
            <c:strRef>
              <c:f>Sheet1!$D$1</c:f>
              <c:strCache>
                <c:ptCount val="1"/>
                <c:pt idx="0">
                  <c:v>Hypertension</c:v>
                </c:pt>
              </c:strCache>
            </c:strRef>
          </c:tx>
          <c:spPr>
            <a:solidFill>
              <a:schemeClr val="accent2"/>
            </a:solidFill>
            <a:ln>
              <a:solidFill>
                <a:schemeClr val="accent2"/>
              </a:solidFill>
            </a:ln>
          </c:spPr>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Sheet1!$A$2:$A$7</c:f>
              <c:strCache>
                <c:ptCount val="6"/>
                <c:pt idx="0">
                  <c:v>Less than $35,000</c:v>
                </c:pt>
                <c:pt idx="1">
                  <c:v>$35,000-$49,999</c:v>
                </c:pt>
                <c:pt idx="2">
                  <c:v>$50,000-$74,999</c:v>
                </c:pt>
                <c:pt idx="3">
                  <c:v>$75,000-$99,999</c:v>
                </c:pt>
                <c:pt idx="4">
                  <c:v>$100,000 or more</c:v>
                </c:pt>
                <c:pt idx="5">
                  <c:v>All adults</c:v>
                </c:pt>
              </c:strCache>
            </c:strRef>
          </c:cat>
          <c:val>
            <c:numRef>
              <c:f>Sheet1!$D$2:$D$7</c:f>
              <c:numCache>
                <c:formatCode>0.0%</c:formatCode>
                <c:ptCount val="6"/>
                <c:pt idx="0">
                  <c:v>0.29299999999999998</c:v>
                </c:pt>
                <c:pt idx="1">
                  <c:v>0.25</c:v>
                </c:pt>
                <c:pt idx="2">
                  <c:v>0.24</c:v>
                </c:pt>
                <c:pt idx="3">
                  <c:v>0.24</c:v>
                </c:pt>
                <c:pt idx="4">
                  <c:v>0.20899999999999999</c:v>
                </c:pt>
                <c:pt idx="5">
                  <c:v>0.245</c:v>
                </c:pt>
              </c:numCache>
            </c:numRef>
          </c:val>
          <c:extLst xmlns:c16r2="http://schemas.microsoft.com/office/drawing/2015/06/chart">
            <c:ext xmlns:c16="http://schemas.microsoft.com/office/drawing/2014/chart" uri="{C3380CC4-5D6E-409C-BE32-E72D297353CC}">
              <c16:uniqueId val="{00000002-DBBA-452D-923E-68223DC34145}"/>
            </c:ext>
          </c:extLst>
        </c:ser>
        <c:dLbls>
          <c:showLegendKey val="0"/>
          <c:showVal val="0"/>
          <c:showCatName val="0"/>
          <c:showSerName val="0"/>
          <c:showPercent val="0"/>
          <c:showBubbleSize val="0"/>
        </c:dLbls>
        <c:gapWidth val="75"/>
        <c:axId val="447652152"/>
        <c:axId val="447649016"/>
      </c:barChart>
      <c:catAx>
        <c:axId val="447652152"/>
        <c:scaling>
          <c:orientation val="minMax"/>
        </c:scaling>
        <c:delete val="0"/>
        <c:axPos val="l"/>
        <c:numFmt formatCode="General" sourceLinked="0"/>
        <c:majorTickMark val="none"/>
        <c:minorTickMark val="none"/>
        <c:tickLblPos val="nextTo"/>
        <c:spPr>
          <a:ln>
            <a:solidFill>
              <a:srgbClr val="D3D3D3"/>
            </a:solidFill>
          </a:ln>
        </c:spPr>
        <c:crossAx val="447649016"/>
        <c:crosses val="autoZero"/>
        <c:auto val="1"/>
        <c:lblAlgn val="ctr"/>
        <c:lblOffset val="100"/>
        <c:noMultiLvlLbl val="0"/>
      </c:catAx>
      <c:valAx>
        <c:axId val="447649016"/>
        <c:scaling>
          <c:orientation val="minMax"/>
        </c:scaling>
        <c:delete val="0"/>
        <c:axPos val="b"/>
        <c:majorGridlines>
          <c:spPr>
            <a:ln>
              <a:noFill/>
            </a:ln>
          </c:spPr>
        </c:majorGridlines>
        <c:numFmt formatCode="0%" sourceLinked="0"/>
        <c:majorTickMark val="none"/>
        <c:minorTickMark val="none"/>
        <c:tickLblPos val="nextTo"/>
        <c:spPr>
          <a:ln>
            <a:solidFill>
              <a:srgbClr val="D3D3D3"/>
            </a:solidFill>
          </a:ln>
        </c:spPr>
        <c:crossAx val="447652152"/>
        <c:crosses val="autoZero"/>
        <c:crossBetween val="between"/>
      </c:valAx>
      <c:spPr>
        <a:ln>
          <a:noFill/>
        </a:ln>
      </c:spPr>
    </c:plotArea>
    <c:legend>
      <c:legendPos val="t"/>
      <c:overlay val="0"/>
    </c:legend>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481181185920897E-2"/>
          <c:y val="0.120879309729141"/>
          <c:w val="0.930199398934348"/>
          <c:h val="0.79798909064938295"/>
        </c:manualLayout>
      </c:layout>
      <c:barChart>
        <c:barDir val="bar"/>
        <c:grouping val="clustered"/>
        <c:varyColors val="0"/>
        <c:ser>
          <c:idx val="0"/>
          <c:order val="0"/>
          <c:tx>
            <c:strRef>
              <c:f>Sheet1!$B$1</c:f>
              <c:strCache>
                <c:ptCount val="1"/>
                <c:pt idx="0">
                  <c:v>Stroke</c:v>
                </c:pt>
              </c:strCache>
            </c:strRef>
          </c:tx>
          <c:spPr>
            <a:solidFill>
              <a:schemeClr val="accent5"/>
            </a:solidFill>
            <a:ln>
              <a:solidFill>
                <a:schemeClr val="accent5"/>
              </a:solidFill>
            </a:ln>
          </c:spPr>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Sheet1!$A$2:$A$6</c:f>
              <c:strCache>
                <c:ptCount val="5"/>
                <c:pt idx="0">
                  <c:v>Bachelor's degree or higher</c:v>
                </c:pt>
                <c:pt idx="1">
                  <c:v>Some college</c:v>
                </c:pt>
                <c:pt idx="2">
                  <c:v>High school diploma or GED</c:v>
                </c:pt>
                <c:pt idx="3">
                  <c:v>Less than a high school diploma</c:v>
                </c:pt>
                <c:pt idx="4">
                  <c:v>All adults</c:v>
                </c:pt>
              </c:strCache>
            </c:strRef>
          </c:cat>
          <c:val>
            <c:numRef>
              <c:f>Sheet1!$B$2:$B$6</c:f>
              <c:numCache>
                <c:formatCode>0.0%</c:formatCode>
                <c:ptCount val="5"/>
                <c:pt idx="0">
                  <c:v>1.2999999999999999E-2</c:v>
                </c:pt>
                <c:pt idx="1">
                  <c:v>3.4000000000000002E-2</c:v>
                </c:pt>
                <c:pt idx="2">
                  <c:v>3.1E-2</c:v>
                </c:pt>
                <c:pt idx="3">
                  <c:v>3.7999999999999999E-2</c:v>
                </c:pt>
                <c:pt idx="4">
                  <c:v>2.4E-2</c:v>
                </c:pt>
              </c:numCache>
            </c:numRef>
          </c:val>
          <c:extLst xmlns:c16r2="http://schemas.microsoft.com/office/drawing/2015/06/chart">
            <c:ext xmlns:c16="http://schemas.microsoft.com/office/drawing/2014/chart" uri="{C3380CC4-5D6E-409C-BE32-E72D297353CC}">
              <c16:uniqueId val="{00000000-0E2F-4E41-A025-57EE9D95BA03}"/>
            </c:ext>
          </c:extLst>
        </c:ser>
        <c:ser>
          <c:idx val="1"/>
          <c:order val="1"/>
          <c:tx>
            <c:strRef>
              <c:f>Sheet1!$C$1</c:f>
              <c:strCache>
                <c:ptCount val="1"/>
                <c:pt idx="0">
                  <c:v>Heart disease</c:v>
                </c:pt>
              </c:strCache>
            </c:strRef>
          </c:tx>
          <c:spPr>
            <a:solidFill>
              <a:schemeClr val="accent5">
                <a:lumMod val="50000"/>
              </a:schemeClr>
            </a:solidFill>
            <a:ln>
              <a:solidFill>
                <a:schemeClr val="accent5">
                  <a:lumMod val="50000"/>
                </a:schemeClr>
              </a:solidFill>
            </a:ln>
          </c:spPr>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Sheet1!$A$2:$A$6</c:f>
              <c:strCache>
                <c:ptCount val="5"/>
                <c:pt idx="0">
                  <c:v>Bachelor's degree or higher</c:v>
                </c:pt>
                <c:pt idx="1">
                  <c:v>Some college</c:v>
                </c:pt>
                <c:pt idx="2">
                  <c:v>High school diploma or GED</c:v>
                </c:pt>
                <c:pt idx="3">
                  <c:v>Less than a high school diploma</c:v>
                </c:pt>
                <c:pt idx="4">
                  <c:v>All adults</c:v>
                </c:pt>
              </c:strCache>
            </c:strRef>
          </c:cat>
          <c:val>
            <c:numRef>
              <c:f>Sheet1!$C$2:$C$6</c:f>
              <c:numCache>
                <c:formatCode>0.0%</c:formatCode>
                <c:ptCount val="5"/>
                <c:pt idx="0">
                  <c:v>0.108</c:v>
                </c:pt>
                <c:pt idx="1">
                  <c:v>0.125</c:v>
                </c:pt>
                <c:pt idx="2">
                  <c:v>0.124</c:v>
                </c:pt>
                <c:pt idx="3">
                  <c:v>0.13700000000000001</c:v>
                </c:pt>
                <c:pt idx="4">
                  <c:v>0.109</c:v>
                </c:pt>
              </c:numCache>
            </c:numRef>
          </c:val>
          <c:extLst xmlns:c16r2="http://schemas.microsoft.com/office/drawing/2015/06/chart">
            <c:ext xmlns:c16="http://schemas.microsoft.com/office/drawing/2014/chart" uri="{C3380CC4-5D6E-409C-BE32-E72D297353CC}">
              <c16:uniqueId val="{00000001-0E2F-4E41-A025-57EE9D95BA03}"/>
            </c:ext>
          </c:extLst>
        </c:ser>
        <c:ser>
          <c:idx val="2"/>
          <c:order val="2"/>
          <c:tx>
            <c:strRef>
              <c:f>Sheet1!$D$1</c:f>
              <c:strCache>
                <c:ptCount val="1"/>
                <c:pt idx="0">
                  <c:v>Hypertension</c:v>
                </c:pt>
              </c:strCache>
            </c:strRef>
          </c:tx>
          <c:spPr>
            <a:solidFill>
              <a:schemeClr val="accent2"/>
            </a:solidFill>
            <a:ln>
              <a:solidFill>
                <a:schemeClr val="accent2"/>
              </a:solidFill>
            </a:ln>
          </c:spPr>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Sheet1!$A$2:$A$6</c:f>
              <c:strCache>
                <c:ptCount val="5"/>
                <c:pt idx="0">
                  <c:v>Bachelor's degree or higher</c:v>
                </c:pt>
                <c:pt idx="1">
                  <c:v>Some college</c:v>
                </c:pt>
                <c:pt idx="2">
                  <c:v>High school diploma or GED</c:v>
                </c:pt>
                <c:pt idx="3">
                  <c:v>Less than a high school diploma</c:v>
                </c:pt>
                <c:pt idx="4">
                  <c:v>All adults</c:v>
                </c:pt>
              </c:strCache>
            </c:strRef>
          </c:cat>
          <c:val>
            <c:numRef>
              <c:f>Sheet1!$D$2:$D$6</c:f>
              <c:numCache>
                <c:formatCode>0.0%</c:formatCode>
                <c:ptCount val="5"/>
                <c:pt idx="0">
                  <c:v>0.223</c:v>
                </c:pt>
                <c:pt idx="1">
                  <c:v>0.29599999999999999</c:v>
                </c:pt>
                <c:pt idx="2">
                  <c:v>0.31</c:v>
                </c:pt>
                <c:pt idx="3">
                  <c:v>0.316</c:v>
                </c:pt>
                <c:pt idx="4">
                  <c:v>0.245</c:v>
                </c:pt>
              </c:numCache>
            </c:numRef>
          </c:val>
          <c:extLst xmlns:c16r2="http://schemas.microsoft.com/office/drawing/2015/06/chart">
            <c:ext xmlns:c16="http://schemas.microsoft.com/office/drawing/2014/chart" uri="{C3380CC4-5D6E-409C-BE32-E72D297353CC}">
              <c16:uniqueId val="{00000002-0E2F-4E41-A025-57EE9D95BA03}"/>
            </c:ext>
          </c:extLst>
        </c:ser>
        <c:dLbls>
          <c:showLegendKey val="0"/>
          <c:showVal val="0"/>
          <c:showCatName val="0"/>
          <c:showSerName val="0"/>
          <c:showPercent val="0"/>
          <c:showBubbleSize val="0"/>
        </c:dLbls>
        <c:gapWidth val="75"/>
        <c:axId val="447659992"/>
        <c:axId val="447647840"/>
      </c:barChart>
      <c:catAx>
        <c:axId val="447659992"/>
        <c:scaling>
          <c:orientation val="minMax"/>
        </c:scaling>
        <c:delete val="0"/>
        <c:axPos val="l"/>
        <c:numFmt formatCode="General" sourceLinked="0"/>
        <c:majorTickMark val="none"/>
        <c:minorTickMark val="none"/>
        <c:tickLblPos val="nextTo"/>
        <c:spPr>
          <a:ln>
            <a:solidFill>
              <a:srgbClr val="D3D3D3"/>
            </a:solidFill>
          </a:ln>
        </c:spPr>
        <c:crossAx val="447647840"/>
        <c:crosses val="autoZero"/>
        <c:auto val="1"/>
        <c:lblAlgn val="ctr"/>
        <c:lblOffset val="100"/>
        <c:noMultiLvlLbl val="0"/>
      </c:catAx>
      <c:valAx>
        <c:axId val="447647840"/>
        <c:scaling>
          <c:orientation val="minMax"/>
        </c:scaling>
        <c:delete val="0"/>
        <c:axPos val="b"/>
        <c:majorGridlines>
          <c:spPr>
            <a:ln>
              <a:noFill/>
            </a:ln>
          </c:spPr>
        </c:majorGridlines>
        <c:numFmt formatCode="0%" sourceLinked="0"/>
        <c:majorTickMark val="none"/>
        <c:minorTickMark val="none"/>
        <c:tickLblPos val="nextTo"/>
        <c:spPr>
          <a:ln>
            <a:solidFill>
              <a:srgbClr val="D3D3D3"/>
            </a:solidFill>
          </a:ln>
        </c:spPr>
        <c:crossAx val="447659992"/>
        <c:crosses val="autoZero"/>
        <c:crossBetween val="between"/>
      </c:valAx>
      <c:spPr>
        <a:ln>
          <a:noFill/>
        </a:ln>
      </c:spPr>
    </c:plotArea>
    <c:legend>
      <c:legendPos val="t"/>
      <c:overlay val="0"/>
    </c:legend>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a:t>Congestive heart failure</a:t>
            </a:r>
          </a:p>
        </c:rich>
      </c:tx>
      <c:overlay val="0"/>
    </c:title>
    <c:autoTitleDeleted val="0"/>
    <c:plotArea>
      <c:layout>
        <c:manualLayout>
          <c:layoutTarget val="inner"/>
          <c:xMode val="edge"/>
          <c:yMode val="edge"/>
          <c:x val="5.8481181185920897E-2"/>
          <c:y val="0.120879309729141"/>
          <c:w val="0.930199398934348"/>
          <c:h val="0.79798909064938295"/>
        </c:manualLayout>
      </c:layout>
      <c:barChart>
        <c:barDir val="bar"/>
        <c:grouping val="clustered"/>
        <c:varyColors val="0"/>
        <c:ser>
          <c:idx val="0"/>
          <c:order val="0"/>
          <c:tx>
            <c:strRef>
              <c:f>Sheet1!$B$1</c:f>
              <c:strCache>
                <c:ptCount val="1"/>
                <c:pt idx="0">
                  <c:v>Congestive Heart Failure</c:v>
                </c:pt>
              </c:strCache>
            </c:strRef>
          </c:tx>
          <c:spPr>
            <a:solidFill>
              <a:schemeClr val="accent4"/>
            </a:solidFill>
            <a:ln>
              <a:solidFill>
                <a:schemeClr val="accent4"/>
              </a:solidFill>
            </a:ln>
          </c:spPr>
          <c:invertIfNegative val="0"/>
          <c:dPt>
            <c:idx val="6"/>
            <c:invertIfNegative val="0"/>
            <c:bubble3D val="0"/>
            <c:spPr>
              <a:solidFill>
                <a:schemeClr val="bg1"/>
              </a:solidFill>
              <a:ln>
                <a:solidFill>
                  <a:schemeClr val="bg1"/>
                </a:solidFill>
              </a:ln>
            </c:spPr>
            <c:extLst xmlns:c16r2="http://schemas.microsoft.com/office/drawing/2015/06/chart">
              <c:ext xmlns:c16="http://schemas.microsoft.com/office/drawing/2014/chart" uri="{C3380CC4-5D6E-409C-BE32-E72D297353CC}">
                <c16:uniqueId val="{00000001-E35B-4A15-828C-97A1F9C0EED1}"/>
              </c:ext>
            </c:extLst>
          </c:dPt>
          <c:dPt>
            <c:idx val="11"/>
            <c:invertIfNegative val="0"/>
            <c:bubble3D val="0"/>
            <c:spPr>
              <a:solidFill>
                <a:schemeClr val="accent5"/>
              </a:solidFill>
              <a:ln>
                <a:solidFill>
                  <a:schemeClr val="accent5"/>
                </a:solidFill>
              </a:ln>
            </c:spPr>
            <c:extLst xmlns:c16r2="http://schemas.microsoft.com/office/drawing/2015/06/chart">
              <c:ext xmlns:c16="http://schemas.microsoft.com/office/drawing/2014/chart" uri="{C3380CC4-5D6E-409C-BE32-E72D297353CC}">
                <c16:uniqueId val="{00000003-E35B-4A15-828C-97A1F9C0EED1}"/>
              </c:ext>
            </c:extLst>
          </c:dPt>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Sheet1!$A$2:$A$14</c:f>
              <c:strCache>
                <c:ptCount val="13"/>
                <c:pt idx="0">
                  <c:v>UK</c:v>
                </c:pt>
                <c:pt idx="1">
                  <c:v>Japan</c:v>
                </c:pt>
                <c:pt idx="2">
                  <c:v>Canada</c:v>
                </c:pt>
                <c:pt idx="3">
                  <c:v>Switzerland</c:v>
                </c:pt>
                <c:pt idx="4">
                  <c:v>Belgium</c:v>
                </c:pt>
                <c:pt idx="5">
                  <c:v>Netherlands</c:v>
                </c:pt>
                <c:pt idx="6">
                  <c:v>Average</c:v>
                </c:pt>
                <c:pt idx="7">
                  <c:v>France</c:v>
                </c:pt>
                <c:pt idx="8">
                  <c:v>Australia</c:v>
                </c:pt>
                <c:pt idx="9">
                  <c:v>Austria</c:v>
                </c:pt>
                <c:pt idx="10">
                  <c:v>Sweden</c:v>
                </c:pt>
                <c:pt idx="11">
                  <c:v>United States</c:v>
                </c:pt>
                <c:pt idx="12">
                  <c:v>Germany</c:v>
                </c:pt>
              </c:strCache>
            </c:strRef>
          </c:cat>
          <c:val>
            <c:numRef>
              <c:f>Sheet1!$B$2:$B$14</c:f>
              <c:numCache>
                <c:formatCode>0</c:formatCode>
                <c:ptCount val="13"/>
                <c:pt idx="0">
                  <c:v>98.4</c:v>
                </c:pt>
                <c:pt idx="1">
                  <c:v>136.9</c:v>
                </c:pt>
                <c:pt idx="2">
                  <c:v>172.5</c:v>
                </c:pt>
                <c:pt idx="3">
                  <c:v>174.4</c:v>
                </c:pt>
                <c:pt idx="4">
                  <c:v>182.7</c:v>
                </c:pt>
                <c:pt idx="5">
                  <c:v>199.4</c:v>
                </c:pt>
                <c:pt idx="6">
                  <c:v>219.73636363636359</c:v>
                </c:pt>
                <c:pt idx="7">
                  <c:v>236.5</c:v>
                </c:pt>
                <c:pt idx="8">
                  <c:v>240.7</c:v>
                </c:pt>
                <c:pt idx="9">
                  <c:v>288.7</c:v>
                </c:pt>
                <c:pt idx="10">
                  <c:v>304.5</c:v>
                </c:pt>
                <c:pt idx="11">
                  <c:v>366.6</c:v>
                </c:pt>
                <c:pt idx="12">
                  <c:v>382.4</c:v>
                </c:pt>
              </c:numCache>
            </c:numRef>
          </c:val>
          <c:extLst xmlns:c16r2="http://schemas.microsoft.com/office/drawing/2015/06/chart">
            <c:ext xmlns:c16="http://schemas.microsoft.com/office/drawing/2014/chart" uri="{C3380CC4-5D6E-409C-BE32-E72D297353CC}">
              <c16:uniqueId val="{00000004-E35B-4A15-828C-97A1F9C0EED1}"/>
            </c:ext>
          </c:extLst>
        </c:ser>
        <c:dLbls>
          <c:showLegendKey val="0"/>
          <c:showVal val="0"/>
          <c:showCatName val="0"/>
          <c:showSerName val="0"/>
          <c:showPercent val="0"/>
          <c:showBubbleSize val="0"/>
        </c:dLbls>
        <c:gapWidth val="75"/>
        <c:axId val="447649800"/>
        <c:axId val="447663128"/>
        <c:extLst xmlns:c16r2="http://schemas.microsoft.com/office/drawing/2015/06/chart">
          <c:ext xmlns:c15="http://schemas.microsoft.com/office/drawing/2012/chart" uri="{02D57815-91ED-43cb-92C2-25804820EDAC}">
            <c15:filteredBarSeries>
              <c15:ser>
                <c:idx val="1"/>
                <c:order val="1"/>
                <c:tx>
                  <c:strRef>
                    <c:extLst xmlns:c16r2="http://schemas.microsoft.com/office/drawing/2015/06/chart">
                      <c:ext uri="{02D57815-91ED-43cb-92C2-25804820EDAC}">
                        <c15:formulaRef>
                          <c15:sqref>Sheet1!#REF!</c15:sqref>
                        </c15:formulaRef>
                      </c:ext>
                    </c:extLst>
                    <c:strCache>
                      <c:ptCount val="1"/>
                      <c:pt idx="0">
                        <c:v>#REF!</c:v>
                      </c:pt>
                    </c:strCache>
                  </c:strRef>
                </c:tx>
                <c:spPr>
                  <a:solidFill>
                    <a:schemeClr val="accent2"/>
                  </a:solidFill>
                  <a:ln>
                    <a:solidFill>
                      <a:schemeClr val="accent2"/>
                    </a:solidFill>
                  </a:ln>
                </c:spPr>
                <c:invertIfNegative val="0"/>
                <c:cat>
                  <c:strRef>
                    <c:extLst xmlns:c16r2="http://schemas.microsoft.com/office/drawing/2015/06/chart">
                      <c:ext uri="{02D57815-91ED-43cb-92C2-25804820EDAC}">
                        <c15:formulaRef>
                          <c15:sqref>Sheet1!$A$2:$A$14</c15:sqref>
                        </c15:formulaRef>
                      </c:ext>
                    </c:extLst>
                    <c:strCache>
                      <c:ptCount val="13"/>
                      <c:pt idx="0">
                        <c:v>UK</c:v>
                      </c:pt>
                      <c:pt idx="1">
                        <c:v>Japan</c:v>
                      </c:pt>
                      <c:pt idx="2">
                        <c:v>Canada</c:v>
                      </c:pt>
                      <c:pt idx="3">
                        <c:v>Switzerland</c:v>
                      </c:pt>
                      <c:pt idx="4">
                        <c:v>Belgium</c:v>
                      </c:pt>
                      <c:pt idx="5">
                        <c:v>Netherlands</c:v>
                      </c:pt>
                      <c:pt idx="6">
                        <c:v>Average</c:v>
                      </c:pt>
                      <c:pt idx="7">
                        <c:v>France</c:v>
                      </c:pt>
                      <c:pt idx="8">
                        <c:v>Australia</c:v>
                      </c:pt>
                      <c:pt idx="9">
                        <c:v>Austria</c:v>
                      </c:pt>
                      <c:pt idx="10">
                        <c:v>Sweden</c:v>
                      </c:pt>
                      <c:pt idx="11">
                        <c:v>United States</c:v>
                      </c:pt>
                      <c:pt idx="12">
                        <c:v>Germany</c:v>
                      </c:pt>
                    </c:strCache>
                  </c:strRef>
                </c:cat>
                <c:val>
                  <c:numRef>
                    <c:extLst xmlns:c16r2="http://schemas.microsoft.com/office/drawing/2015/06/chart">
                      <c:ext uri="{02D57815-91ED-43cb-92C2-25804820EDAC}">
                        <c15:formulaRef>
                          <c15:sqref>Sheet1!#REF!</c15:sqref>
                        </c15:formulaRef>
                      </c:ext>
                    </c:extLst>
                    <c:numCache>
                      <c:formatCode>General</c:formatCode>
                      <c:ptCount val="1"/>
                      <c:pt idx="0">
                        <c:v>1</c:v>
                      </c:pt>
                    </c:numCache>
                  </c:numRef>
                </c:val>
              </c15:ser>
            </c15:filteredBarSeries>
          </c:ext>
        </c:extLst>
      </c:barChart>
      <c:catAx>
        <c:axId val="447649800"/>
        <c:scaling>
          <c:orientation val="minMax"/>
        </c:scaling>
        <c:delete val="0"/>
        <c:axPos val="l"/>
        <c:numFmt formatCode="General" sourceLinked="0"/>
        <c:majorTickMark val="none"/>
        <c:minorTickMark val="none"/>
        <c:tickLblPos val="nextTo"/>
        <c:spPr>
          <a:ln>
            <a:solidFill>
              <a:srgbClr val="D3D3D3"/>
            </a:solidFill>
          </a:ln>
        </c:spPr>
        <c:crossAx val="447663128"/>
        <c:crosses val="autoZero"/>
        <c:auto val="1"/>
        <c:lblAlgn val="ctr"/>
        <c:lblOffset val="100"/>
        <c:noMultiLvlLbl val="0"/>
      </c:catAx>
      <c:valAx>
        <c:axId val="447663128"/>
        <c:scaling>
          <c:orientation val="minMax"/>
        </c:scaling>
        <c:delete val="0"/>
        <c:axPos val="b"/>
        <c:majorGridlines>
          <c:spPr>
            <a:ln>
              <a:noFill/>
            </a:ln>
          </c:spPr>
        </c:majorGridlines>
        <c:numFmt formatCode="0" sourceLinked="0"/>
        <c:majorTickMark val="none"/>
        <c:minorTickMark val="none"/>
        <c:tickLblPos val="nextTo"/>
        <c:spPr>
          <a:ln>
            <a:solidFill>
              <a:srgbClr val="D3D3D3"/>
            </a:solidFill>
          </a:ln>
        </c:spPr>
        <c:crossAx val="447649800"/>
        <c:crosses val="autoZero"/>
        <c:crossBetween val="between"/>
      </c:valAx>
      <c:spPr>
        <a:ln>
          <a:noFill/>
        </a:ln>
      </c:spPr>
    </c:plotArea>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35263099057062303"/>
          <c:y val="1.9497375640079799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rgbClr val="000000"/>
              </a:solidFill>
              <a:latin typeface="+mn-lt"/>
              <a:ea typeface="+mn-ea"/>
              <a:cs typeface="+mn-cs"/>
            </a:defRPr>
          </a:pPr>
          <a:endParaRPr lang="en-US"/>
        </a:p>
      </c:txPr>
    </c:title>
    <c:autoTitleDeleted val="0"/>
    <c:plotArea>
      <c:layout>
        <c:manualLayout>
          <c:layoutTarget val="inner"/>
          <c:xMode val="edge"/>
          <c:yMode val="edge"/>
          <c:x val="0.27708904442500198"/>
          <c:y val="0.12268038252579"/>
          <c:w val="0.658451200544377"/>
          <c:h val="0.80595023059101001"/>
        </c:manualLayout>
      </c:layout>
      <c:barChart>
        <c:barDir val="bar"/>
        <c:grouping val="clustered"/>
        <c:varyColors val="0"/>
        <c:ser>
          <c:idx val="0"/>
          <c:order val="0"/>
          <c:tx>
            <c:strRef>
              <c:f>Sheet1!$B$1</c:f>
              <c:strCache>
                <c:ptCount val="1"/>
                <c:pt idx="0">
                  <c:v>Hypertension</c:v>
                </c:pt>
              </c:strCache>
            </c:strRef>
          </c:tx>
          <c:spPr>
            <a:solidFill>
              <a:schemeClr val="accent4"/>
            </a:solidFill>
            <a:ln>
              <a:solidFill>
                <a:schemeClr val="accent4"/>
              </a:solidFill>
            </a:ln>
            <a:effectLst/>
          </c:spPr>
          <c:invertIfNegative val="0"/>
          <c:dPt>
            <c:idx val="9"/>
            <c:invertIfNegative val="0"/>
            <c:bubble3D val="0"/>
            <c:spPr>
              <a:solidFill>
                <a:schemeClr val="accent5"/>
              </a:solidFill>
              <a:ln>
                <a:solidFill>
                  <a:schemeClr val="accent5"/>
                </a:solidFill>
              </a:ln>
              <a:effectLst/>
            </c:spPr>
            <c:extLst xmlns:c16r2="http://schemas.microsoft.com/office/drawing/2015/06/chart">
              <c:ext xmlns:c16="http://schemas.microsoft.com/office/drawing/2014/chart" uri="{C3380CC4-5D6E-409C-BE32-E72D297353CC}">
                <c16:uniqueId val="{00000001-1F4C-49B8-8860-EEFB846E5762}"/>
              </c:ext>
            </c:extLst>
          </c:dPt>
          <c:dPt>
            <c:idx val="10"/>
            <c:invertIfNegative val="0"/>
            <c:bubble3D val="0"/>
            <c:spPr>
              <a:solidFill>
                <a:schemeClr val="bg1"/>
              </a:solidFill>
              <a:ln>
                <a:solidFill>
                  <a:schemeClr val="bg1"/>
                </a:solidFill>
              </a:ln>
              <a:effectLst/>
            </c:spPr>
            <c:extLst xmlns:c16r2="http://schemas.microsoft.com/office/drawing/2015/06/chart">
              <c:ext xmlns:c16="http://schemas.microsoft.com/office/drawing/2014/chart" uri="{C3380CC4-5D6E-409C-BE32-E72D297353CC}">
                <c16:uniqueId val="{00000003-1F4C-49B8-8860-EEFB846E5762}"/>
              </c:ext>
            </c:extLst>
          </c:dPt>
          <c:dLbls>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Belgium</c:v>
                </c:pt>
                <c:pt idx="1">
                  <c:v>UK</c:v>
                </c:pt>
                <c:pt idx="2">
                  <c:v>Canada</c:v>
                </c:pt>
                <c:pt idx="3">
                  <c:v>Netherlands</c:v>
                </c:pt>
                <c:pt idx="4">
                  <c:v>Japan</c:v>
                </c:pt>
                <c:pt idx="5">
                  <c:v>France</c:v>
                </c:pt>
                <c:pt idx="6">
                  <c:v>Australia</c:v>
                </c:pt>
                <c:pt idx="7">
                  <c:v>Switzerland</c:v>
                </c:pt>
                <c:pt idx="8">
                  <c:v>Sweden</c:v>
                </c:pt>
                <c:pt idx="9">
                  <c:v>United States</c:v>
                </c:pt>
                <c:pt idx="10">
                  <c:v>Average</c:v>
                </c:pt>
                <c:pt idx="11">
                  <c:v>Germany</c:v>
                </c:pt>
                <c:pt idx="12">
                  <c:v>Austria</c:v>
                </c:pt>
              </c:strCache>
            </c:strRef>
          </c:cat>
          <c:val>
            <c:numRef>
              <c:f>Sheet1!$B$2:$B$14</c:f>
              <c:numCache>
                <c:formatCode>0</c:formatCode>
                <c:ptCount val="13"/>
                <c:pt idx="0">
                  <c:v>8.6</c:v>
                </c:pt>
                <c:pt idx="1">
                  <c:v>11.1</c:v>
                </c:pt>
                <c:pt idx="2">
                  <c:v>15.1</c:v>
                </c:pt>
                <c:pt idx="3">
                  <c:v>21</c:v>
                </c:pt>
                <c:pt idx="4">
                  <c:v>22.5</c:v>
                </c:pt>
                <c:pt idx="5">
                  <c:v>35</c:v>
                </c:pt>
                <c:pt idx="6">
                  <c:v>36.4</c:v>
                </c:pt>
                <c:pt idx="7">
                  <c:v>50.9</c:v>
                </c:pt>
                <c:pt idx="8">
                  <c:v>53.1</c:v>
                </c:pt>
                <c:pt idx="9">
                  <c:v>57.3</c:v>
                </c:pt>
                <c:pt idx="10">
                  <c:v>75.772727272727266</c:v>
                </c:pt>
                <c:pt idx="11">
                  <c:v>250.6</c:v>
                </c:pt>
                <c:pt idx="12">
                  <c:v>329.2</c:v>
                </c:pt>
              </c:numCache>
            </c:numRef>
          </c:val>
          <c:extLst xmlns:c16r2="http://schemas.microsoft.com/office/drawing/2015/06/chart">
            <c:ext xmlns:c16="http://schemas.microsoft.com/office/drawing/2014/chart" uri="{C3380CC4-5D6E-409C-BE32-E72D297353CC}">
              <c16:uniqueId val="{00000004-1F4C-49B8-8860-EEFB846E5762}"/>
            </c:ext>
          </c:extLst>
        </c:ser>
        <c:dLbls>
          <c:showLegendKey val="0"/>
          <c:showVal val="0"/>
          <c:showCatName val="0"/>
          <c:showSerName val="0"/>
          <c:showPercent val="0"/>
          <c:showBubbleSize val="0"/>
        </c:dLbls>
        <c:gapWidth val="75"/>
        <c:axId val="447660384"/>
        <c:axId val="447661560"/>
      </c:barChart>
      <c:catAx>
        <c:axId val="447660384"/>
        <c:scaling>
          <c:orientation val="minMax"/>
        </c:scaling>
        <c:delete val="0"/>
        <c:axPos val="l"/>
        <c:numFmt formatCode="General" sourceLinked="1"/>
        <c:majorTickMark val="none"/>
        <c:minorTickMark val="none"/>
        <c:tickLblPos val="nextTo"/>
        <c:spPr>
          <a:noFill/>
          <a:ln w="9525" cap="flat" cmpd="sng" algn="ctr">
            <a:solidFill>
              <a:schemeClr val="accent4"/>
            </a:solidFill>
            <a:round/>
          </a:ln>
          <a:effectLst/>
        </c:spPr>
        <c:txPr>
          <a:bodyPr rot="-60000000" spcFirstLastPara="1" vertOverflow="ellipsis" vert="horz" wrap="square" anchor="ctr" anchorCtr="1"/>
          <a:lstStyle/>
          <a:p>
            <a:pPr>
              <a:defRPr sz="1300" b="0" i="0" u="none" strike="noStrike" kern="1200" baseline="0">
                <a:solidFill>
                  <a:srgbClr val="000000"/>
                </a:solidFill>
                <a:latin typeface="+mn-lt"/>
                <a:ea typeface="+mn-ea"/>
                <a:cs typeface="+mn-cs"/>
              </a:defRPr>
            </a:pPr>
            <a:endParaRPr lang="en-US"/>
          </a:p>
        </c:txPr>
        <c:crossAx val="447661560"/>
        <c:crosses val="autoZero"/>
        <c:auto val="1"/>
        <c:lblAlgn val="ctr"/>
        <c:lblOffset val="100"/>
        <c:noMultiLvlLbl val="0"/>
      </c:catAx>
      <c:valAx>
        <c:axId val="447661560"/>
        <c:scaling>
          <c:orientation val="minMax"/>
        </c:scaling>
        <c:delete val="0"/>
        <c:axPos val="b"/>
        <c:numFmt formatCode="0" sourceLinked="1"/>
        <c:majorTickMark val="none"/>
        <c:minorTickMark val="none"/>
        <c:tickLblPos val="nextTo"/>
        <c:spPr>
          <a:noFill/>
          <a:ln>
            <a:solidFill>
              <a:schemeClr val="accent4"/>
            </a:solidFill>
          </a:ln>
          <a:effectLst/>
        </c:spPr>
        <c:txPr>
          <a:bodyPr rot="-60000000" spcFirstLastPara="1" vertOverflow="ellipsis" vert="horz" wrap="square" anchor="ctr" anchorCtr="1"/>
          <a:lstStyle/>
          <a:p>
            <a:pPr>
              <a:defRPr sz="1300" b="0" i="0" u="none" strike="noStrike" kern="1200" baseline="0">
                <a:solidFill>
                  <a:srgbClr val="000000"/>
                </a:solidFill>
                <a:latin typeface="+mn-lt"/>
                <a:ea typeface="+mn-ea"/>
                <a:cs typeface="+mn-cs"/>
              </a:defRPr>
            </a:pPr>
            <a:endParaRPr lang="en-US"/>
          </a:p>
        </c:txPr>
        <c:crossAx val="447660384"/>
        <c:crosses val="autoZero"/>
        <c:crossBetween val="between"/>
      </c:valAx>
      <c:spPr>
        <a:noFill/>
        <a:ln>
          <a:noFill/>
        </a:ln>
        <a:effectLst/>
      </c:spPr>
    </c:plotArea>
    <c:plotVisOnly val="1"/>
    <c:dispBlanksAs val="gap"/>
    <c:showDLblsOverMax val="0"/>
  </c:chart>
  <c:spPr>
    <a:noFill/>
    <a:ln>
      <a:noFill/>
    </a:ln>
    <a:effectLst/>
  </c:spPr>
  <c:txPr>
    <a:bodyPr/>
    <a:lstStyle/>
    <a:p>
      <a:pPr>
        <a:defRPr sz="1300">
          <a:solidFill>
            <a:srgbClr val="000000"/>
          </a:solidFill>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Hospital patients with heart attack given percutaneous coronary intervention within 90 minutes of arrival</c:v>
                </c:pt>
              </c:strCache>
            </c:strRef>
          </c:tx>
          <c:spPr>
            <a:ln w="38100">
              <a:solidFill>
                <a:schemeClr val="accent2"/>
              </a:solidFill>
            </a:ln>
          </c:spPr>
          <c:marker>
            <c:symbol val="none"/>
          </c:marker>
          <c:dLbls>
            <c:dLbl>
              <c:idx val="0"/>
              <c:layout>
                <c:manualLayout>
                  <c:x val="-7.7881619937694704E-3"/>
                  <c:y val="-5.83333333333333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4E4D-444A-BB6F-F24A0C1A2B46}"/>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01-4E4D-444A-BB6F-F24A0C1A2B46}"/>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02-4E4D-444A-BB6F-F24A0C1A2B46}"/>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03-4E4D-444A-BB6F-F24A0C1A2B46}"/>
                </c:ext>
                <c:ext xmlns:c15="http://schemas.microsoft.com/office/drawing/2012/chart" uri="{CE6537A1-D6FC-4f65-9D91-7224C49458BB}"/>
              </c:extLst>
            </c:dLbl>
            <c:dLbl>
              <c:idx val="4"/>
              <c:delete val="1"/>
              <c:extLst xmlns:c16r2="http://schemas.microsoft.com/office/drawing/2015/06/chart">
                <c:ext xmlns:c16="http://schemas.microsoft.com/office/drawing/2014/chart" uri="{C3380CC4-5D6E-409C-BE32-E72D297353CC}">
                  <c16:uniqueId val="{00000004-4E4D-444A-BB6F-F24A0C1A2B46}"/>
                </c:ext>
                <c:ext xmlns:c15="http://schemas.microsoft.com/office/drawing/2012/chart" uri="{CE6537A1-D6FC-4f65-9D91-7224C49458BB}"/>
              </c:extLst>
            </c:dLbl>
            <c:dLbl>
              <c:idx val="5"/>
              <c:delete val="1"/>
              <c:extLst xmlns:c16r2="http://schemas.microsoft.com/office/drawing/2015/06/chart">
                <c:ext xmlns:c16="http://schemas.microsoft.com/office/drawing/2014/chart" uri="{C3380CC4-5D6E-409C-BE32-E72D297353CC}">
                  <c16:uniqueId val="{00000005-4E4D-444A-BB6F-F24A0C1A2B46}"/>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06-4E4D-444A-BB6F-F24A0C1A2B46}"/>
                </c:ext>
                <c:ext xmlns:c15="http://schemas.microsoft.com/office/drawing/2012/chart" uri="{CE6537A1-D6FC-4f65-9D91-7224C49458BB}"/>
              </c:extLst>
            </c:dLbl>
            <c:dLbl>
              <c:idx val="7"/>
              <c:layout>
                <c:manualLayout>
                  <c:x val="0"/>
                  <c:y val="-3.611111111111110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4E4D-444A-BB6F-F24A0C1A2B46}"/>
                </c:ex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Sheet1!$A$2:$A$9</c:f>
              <c:numCache>
                <c:formatCode>General</c:formatCode>
                <c:ptCount val="8"/>
                <c:pt idx="0">
                  <c:v>2005</c:v>
                </c:pt>
                <c:pt idx="1">
                  <c:v>2006</c:v>
                </c:pt>
                <c:pt idx="2">
                  <c:v>2007</c:v>
                </c:pt>
                <c:pt idx="3">
                  <c:v>2008</c:v>
                </c:pt>
                <c:pt idx="4">
                  <c:v>2009</c:v>
                </c:pt>
                <c:pt idx="5">
                  <c:v>2010</c:v>
                </c:pt>
                <c:pt idx="6">
                  <c:v>2011</c:v>
                </c:pt>
                <c:pt idx="7">
                  <c:v>2012</c:v>
                </c:pt>
              </c:numCache>
            </c:numRef>
          </c:cat>
          <c:val>
            <c:numRef>
              <c:f>Sheet1!$B$2:$B$9</c:f>
              <c:numCache>
                <c:formatCode>0%</c:formatCode>
                <c:ptCount val="8"/>
                <c:pt idx="0">
                  <c:v>0.42099999999999999</c:v>
                </c:pt>
                <c:pt idx="1">
                  <c:v>0.53800000000000003</c:v>
                </c:pt>
                <c:pt idx="2">
                  <c:v>0.71799999999999997</c:v>
                </c:pt>
                <c:pt idx="3">
                  <c:v>0.81299999999999994</c:v>
                </c:pt>
                <c:pt idx="4">
                  <c:v>0.875</c:v>
                </c:pt>
                <c:pt idx="5">
                  <c:v>0.91100000000000003</c:v>
                </c:pt>
                <c:pt idx="6">
                  <c:v>0.93700000000000006</c:v>
                </c:pt>
                <c:pt idx="7">
                  <c:v>0.95099999999999996</c:v>
                </c:pt>
              </c:numCache>
            </c:numRef>
          </c:val>
          <c:smooth val="0"/>
          <c:extLst xmlns:c16r2="http://schemas.microsoft.com/office/drawing/2015/06/chart">
            <c:ext xmlns:c16="http://schemas.microsoft.com/office/drawing/2014/chart" uri="{C3380CC4-5D6E-409C-BE32-E72D297353CC}">
              <c16:uniqueId val="{00000008-4E4D-444A-BB6F-F24A0C1A2B46}"/>
            </c:ext>
          </c:extLst>
        </c:ser>
        <c:ser>
          <c:idx val="1"/>
          <c:order val="1"/>
          <c:tx>
            <c:strRef>
              <c:f>Sheet1!$C$1</c:f>
              <c:strCache>
                <c:ptCount val="1"/>
                <c:pt idx="0">
                  <c:v>Hospital patients with heart attack given fibrinolytic medication within 30 minutes of arrival</c:v>
                </c:pt>
              </c:strCache>
            </c:strRef>
          </c:tx>
          <c:spPr>
            <a:ln w="38100">
              <a:solidFill>
                <a:schemeClr val="accent5"/>
              </a:solidFill>
            </a:ln>
          </c:spPr>
          <c:marker>
            <c:symbol val="none"/>
          </c:marker>
          <c:dLbls>
            <c:dLbl>
              <c:idx val="0"/>
              <c:layout>
                <c:manualLayout>
                  <c:x val="-7.7881619937694704E-3"/>
                  <c:y val="2.500000000000000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4E4D-444A-BB6F-F24A0C1A2B46}"/>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0A-4E4D-444A-BB6F-F24A0C1A2B46}"/>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0B-4E4D-444A-BB6F-F24A0C1A2B46}"/>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0C-4E4D-444A-BB6F-F24A0C1A2B46}"/>
                </c:ext>
                <c:ext xmlns:c15="http://schemas.microsoft.com/office/drawing/2012/chart" uri="{CE6537A1-D6FC-4f65-9D91-7224C49458BB}"/>
              </c:extLst>
            </c:dLbl>
            <c:dLbl>
              <c:idx val="4"/>
              <c:delete val="1"/>
              <c:extLst xmlns:c16r2="http://schemas.microsoft.com/office/drawing/2015/06/chart">
                <c:ext xmlns:c16="http://schemas.microsoft.com/office/drawing/2014/chart" uri="{C3380CC4-5D6E-409C-BE32-E72D297353CC}">
                  <c16:uniqueId val="{0000000D-4E4D-444A-BB6F-F24A0C1A2B46}"/>
                </c:ext>
                <c:ext xmlns:c15="http://schemas.microsoft.com/office/drawing/2012/chart" uri="{CE6537A1-D6FC-4f65-9D91-7224C49458BB}"/>
              </c:extLst>
            </c:dLbl>
            <c:dLbl>
              <c:idx val="5"/>
              <c:delete val="1"/>
              <c:extLst xmlns:c16r2="http://schemas.microsoft.com/office/drawing/2015/06/chart">
                <c:ext xmlns:c16="http://schemas.microsoft.com/office/drawing/2014/chart" uri="{C3380CC4-5D6E-409C-BE32-E72D297353CC}">
                  <c16:uniqueId val="{0000000E-4E4D-444A-BB6F-F24A0C1A2B46}"/>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0F-4E4D-444A-BB6F-F24A0C1A2B46}"/>
                </c:ext>
                <c:ext xmlns:c15="http://schemas.microsoft.com/office/drawing/2012/chart" uri="{CE6537A1-D6FC-4f65-9D91-7224C49458BB}"/>
              </c:extLst>
            </c:dLbl>
            <c:dLbl>
              <c:idx val="7"/>
              <c:layout>
                <c:manualLayout>
                  <c:x val="0"/>
                  <c:y val="3.0555555555555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0-4E4D-444A-BB6F-F24A0C1A2B46}"/>
                </c:ex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Sheet1!$A$2:$A$9</c:f>
              <c:numCache>
                <c:formatCode>General</c:formatCode>
                <c:ptCount val="8"/>
                <c:pt idx="0">
                  <c:v>2005</c:v>
                </c:pt>
                <c:pt idx="1">
                  <c:v>2006</c:v>
                </c:pt>
                <c:pt idx="2">
                  <c:v>2007</c:v>
                </c:pt>
                <c:pt idx="3">
                  <c:v>2008</c:v>
                </c:pt>
                <c:pt idx="4">
                  <c:v>2009</c:v>
                </c:pt>
                <c:pt idx="5">
                  <c:v>2010</c:v>
                </c:pt>
                <c:pt idx="6">
                  <c:v>2011</c:v>
                </c:pt>
                <c:pt idx="7">
                  <c:v>2012</c:v>
                </c:pt>
              </c:numCache>
            </c:numRef>
          </c:cat>
          <c:val>
            <c:numRef>
              <c:f>Sheet1!$C$2:$C$9</c:f>
              <c:numCache>
                <c:formatCode>0%</c:formatCode>
                <c:ptCount val="8"/>
                <c:pt idx="0">
                  <c:v>0.379</c:v>
                </c:pt>
                <c:pt idx="1">
                  <c:v>0.42099999999999999</c:v>
                </c:pt>
                <c:pt idx="2">
                  <c:v>0.5</c:v>
                </c:pt>
                <c:pt idx="3">
                  <c:v>0.49399999999999999</c:v>
                </c:pt>
                <c:pt idx="4">
                  <c:v>0.54400000000000004</c:v>
                </c:pt>
                <c:pt idx="5">
                  <c:v>0.58399999999999996</c:v>
                </c:pt>
                <c:pt idx="6">
                  <c:v>0.57899999999999996</c:v>
                </c:pt>
                <c:pt idx="7">
                  <c:v>0.623</c:v>
                </c:pt>
              </c:numCache>
            </c:numRef>
          </c:val>
          <c:smooth val="0"/>
          <c:extLst xmlns:c16r2="http://schemas.microsoft.com/office/drawing/2015/06/chart">
            <c:ext xmlns:c16="http://schemas.microsoft.com/office/drawing/2014/chart" uri="{C3380CC4-5D6E-409C-BE32-E72D297353CC}">
              <c16:uniqueId val="{00000011-4E4D-444A-BB6F-F24A0C1A2B46}"/>
            </c:ext>
          </c:extLst>
        </c:ser>
        <c:dLbls>
          <c:showLegendKey val="0"/>
          <c:showVal val="0"/>
          <c:showCatName val="0"/>
          <c:showSerName val="0"/>
          <c:showPercent val="0"/>
          <c:showBubbleSize val="0"/>
        </c:dLbls>
        <c:smooth val="0"/>
        <c:axId val="447663520"/>
        <c:axId val="447660776"/>
      </c:lineChart>
      <c:catAx>
        <c:axId val="447663520"/>
        <c:scaling>
          <c:orientation val="minMax"/>
        </c:scaling>
        <c:delete val="0"/>
        <c:axPos val="b"/>
        <c:numFmt formatCode="General" sourceLinked="1"/>
        <c:majorTickMark val="none"/>
        <c:minorTickMark val="none"/>
        <c:tickLblPos val="nextTo"/>
        <c:spPr>
          <a:ln>
            <a:solidFill>
              <a:srgbClr val="D3D3D3"/>
            </a:solidFill>
          </a:ln>
        </c:spPr>
        <c:crossAx val="447660776"/>
        <c:crosses val="autoZero"/>
        <c:auto val="1"/>
        <c:lblAlgn val="ctr"/>
        <c:lblOffset val="100"/>
        <c:noMultiLvlLbl val="0"/>
      </c:catAx>
      <c:valAx>
        <c:axId val="447660776"/>
        <c:scaling>
          <c:orientation val="minMax"/>
        </c:scaling>
        <c:delete val="0"/>
        <c:axPos val="l"/>
        <c:majorGridlines>
          <c:spPr>
            <a:ln>
              <a:noFill/>
            </a:ln>
          </c:spPr>
        </c:majorGridlines>
        <c:numFmt formatCode="0%" sourceLinked="0"/>
        <c:majorTickMark val="none"/>
        <c:minorTickMark val="none"/>
        <c:tickLblPos val="nextTo"/>
        <c:spPr>
          <a:ln>
            <a:solidFill>
              <a:srgbClr val="D3D3D3"/>
            </a:solidFill>
          </a:ln>
        </c:spPr>
        <c:crossAx val="447663520"/>
        <c:crosses val="autoZero"/>
        <c:crossBetween val="midCat"/>
      </c:valAx>
    </c:plotArea>
    <c:legend>
      <c:legendPos val="t"/>
      <c:overlay val="0"/>
    </c:legend>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Percentage </c:v>
                </c:pt>
              </c:strCache>
            </c:strRef>
          </c:tx>
          <c:spPr>
            <a:ln w="38100">
              <a:solidFill>
                <a:schemeClr val="accent2"/>
              </a:solidFill>
            </a:ln>
          </c:spPr>
          <c:marker>
            <c:symbol val="none"/>
          </c:marker>
          <c:dLbls>
            <c:dLbl>
              <c:idx val="0"/>
              <c:layout>
                <c:manualLayout>
                  <c:x val="0"/>
                  <c:y val="2.8935185185185199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2010-4DDA-A9E0-CE110C10CE1C}"/>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01-2010-4DDA-A9E0-CE110C10CE1C}"/>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02-2010-4DDA-A9E0-CE110C10CE1C}"/>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03-2010-4DDA-A9E0-CE110C10CE1C}"/>
                </c:ext>
                <c:ext xmlns:c15="http://schemas.microsoft.com/office/drawing/2012/chart" uri="{CE6537A1-D6FC-4f65-9D91-7224C49458BB}"/>
              </c:extLst>
            </c:dLbl>
            <c:dLbl>
              <c:idx val="4"/>
              <c:delete val="1"/>
              <c:extLst xmlns:c16r2="http://schemas.microsoft.com/office/drawing/2015/06/chart">
                <c:ext xmlns:c16="http://schemas.microsoft.com/office/drawing/2014/chart" uri="{C3380CC4-5D6E-409C-BE32-E72D297353CC}">
                  <c16:uniqueId val="{00000004-2010-4DDA-A9E0-CE110C10CE1C}"/>
                </c:ext>
                <c:ext xmlns:c15="http://schemas.microsoft.com/office/drawing/2012/chart" uri="{CE6537A1-D6FC-4f65-9D91-7224C49458BB}"/>
              </c:extLst>
            </c:dLbl>
            <c:dLbl>
              <c:idx val="5"/>
              <c:delete val="1"/>
              <c:extLst xmlns:c16r2="http://schemas.microsoft.com/office/drawing/2015/06/chart">
                <c:ext xmlns:c16="http://schemas.microsoft.com/office/drawing/2014/chart" uri="{C3380CC4-5D6E-409C-BE32-E72D297353CC}">
                  <c16:uniqueId val="{00000005-2010-4DDA-A9E0-CE110C10CE1C}"/>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06-2010-4DDA-A9E0-CE110C10CE1C}"/>
                </c:ext>
                <c:ext xmlns:c15="http://schemas.microsoft.com/office/drawing/2012/chart" uri="{CE6537A1-D6FC-4f65-9D91-7224C49458BB}"/>
              </c:extLst>
            </c:dLbl>
            <c:dLbl>
              <c:idx val="7"/>
              <c:layout>
                <c:manualLayout>
                  <c:x val="0"/>
                  <c:y val="-4.05092592592593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2010-4DDA-A9E0-CE110C10CE1C}"/>
                </c:ex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Sheet1!$A$2:$A$9</c:f>
              <c:numCache>
                <c:formatCode>General</c:formatCode>
                <c:ptCount val="8"/>
                <c:pt idx="0">
                  <c:v>2005</c:v>
                </c:pt>
                <c:pt idx="1">
                  <c:v>2006</c:v>
                </c:pt>
                <c:pt idx="2">
                  <c:v>2007</c:v>
                </c:pt>
                <c:pt idx="3">
                  <c:v>2008</c:v>
                </c:pt>
                <c:pt idx="4">
                  <c:v>2009</c:v>
                </c:pt>
                <c:pt idx="5">
                  <c:v>2010</c:v>
                </c:pt>
                <c:pt idx="6">
                  <c:v>2011</c:v>
                </c:pt>
                <c:pt idx="7">
                  <c:v>2012</c:v>
                </c:pt>
              </c:numCache>
            </c:numRef>
          </c:cat>
          <c:val>
            <c:numRef>
              <c:f>Sheet1!$B$2:$B$9</c:f>
              <c:numCache>
                <c:formatCode>0%</c:formatCode>
                <c:ptCount val="8"/>
                <c:pt idx="0">
                  <c:v>0.82599999999999996</c:v>
                </c:pt>
                <c:pt idx="1">
                  <c:v>0.85199999999999998</c:v>
                </c:pt>
                <c:pt idx="2">
                  <c:v>0.89700000000000002</c:v>
                </c:pt>
                <c:pt idx="3">
                  <c:v>0.92100000000000004</c:v>
                </c:pt>
                <c:pt idx="4">
                  <c:v>0.93820000000000003</c:v>
                </c:pt>
                <c:pt idx="5">
                  <c:v>0.94899999999999995</c:v>
                </c:pt>
                <c:pt idx="6">
                  <c:v>0.96</c:v>
                </c:pt>
                <c:pt idx="7">
                  <c:v>0.96599999999999997</c:v>
                </c:pt>
              </c:numCache>
            </c:numRef>
          </c:val>
          <c:smooth val="0"/>
          <c:extLst xmlns:c16r2="http://schemas.microsoft.com/office/drawing/2015/06/chart">
            <c:ext xmlns:c16="http://schemas.microsoft.com/office/drawing/2014/chart" uri="{C3380CC4-5D6E-409C-BE32-E72D297353CC}">
              <c16:uniqueId val="{00000008-2010-4DDA-A9E0-CE110C10CE1C}"/>
            </c:ext>
          </c:extLst>
        </c:ser>
        <c:dLbls>
          <c:showLegendKey val="0"/>
          <c:showVal val="0"/>
          <c:showCatName val="0"/>
          <c:showSerName val="0"/>
          <c:showPercent val="0"/>
          <c:showBubbleSize val="0"/>
        </c:dLbls>
        <c:smooth val="0"/>
        <c:axId val="447662736"/>
        <c:axId val="413716528"/>
      </c:lineChart>
      <c:catAx>
        <c:axId val="447662736"/>
        <c:scaling>
          <c:orientation val="minMax"/>
        </c:scaling>
        <c:delete val="0"/>
        <c:axPos val="b"/>
        <c:numFmt formatCode="General" sourceLinked="1"/>
        <c:majorTickMark val="none"/>
        <c:minorTickMark val="none"/>
        <c:tickLblPos val="nextTo"/>
        <c:spPr>
          <a:ln>
            <a:solidFill>
              <a:srgbClr val="D3D3D3"/>
            </a:solidFill>
          </a:ln>
        </c:spPr>
        <c:txPr>
          <a:bodyPr/>
          <a:lstStyle/>
          <a:p>
            <a:pPr>
              <a:defRPr b="0"/>
            </a:pPr>
            <a:endParaRPr lang="en-US"/>
          </a:p>
        </c:txPr>
        <c:crossAx val="413716528"/>
        <c:crosses val="autoZero"/>
        <c:auto val="1"/>
        <c:lblAlgn val="ctr"/>
        <c:lblOffset val="100"/>
        <c:noMultiLvlLbl val="0"/>
      </c:catAx>
      <c:valAx>
        <c:axId val="413716528"/>
        <c:scaling>
          <c:orientation val="minMax"/>
          <c:max val="1"/>
          <c:min val="0"/>
        </c:scaling>
        <c:delete val="0"/>
        <c:axPos val="l"/>
        <c:majorGridlines>
          <c:spPr>
            <a:ln>
              <a:noFill/>
            </a:ln>
          </c:spPr>
        </c:majorGridlines>
        <c:numFmt formatCode="0%" sourceLinked="0"/>
        <c:majorTickMark val="none"/>
        <c:minorTickMark val="none"/>
        <c:tickLblPos val="nextTo"/>
        <c:spPr>
          <a:ln>
            <a:solidFill>
              <a:srgbClr val="D3D3D3"/>
            </a:solidFill>
          </a:ln>
        </c:spPr>
        <c:crossAx val="447662736"/>
        <c:crosses val="autoZero"/>
        <c:crossBetween val="midCat"/>
      </c:valAx>
    </c:plotArea>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July 2010-June 2011</c:v>
                </c:pt>
              </c:strCache>
            </c:strRef>
          </c:tx>
          <c:spPr>
            <a:solidFill>
              <a:srgbClr val="4B78A1">
                <a:lumMod val="60000"/>
                <a:lumOff val="40000"/>
              </a:srgbClr>
            </a:solidFill>
            <a:ln>
              <a:solidFill>
                <a:srgbClr val="4B78A1">
                  <a:lumMod val="60000"/>
                  <a:lumOff val="40000"/>
                </a:srgbClr>
              </a:solidFill>
            </a:ln>
          </c:spPr>
          <c:invertIfNegative val="0"/>
          <c:dPt>
            <c:idx val="9"/>
            <c:invertIfNegative val="0"/>
            <c:bubble3D val="0"/>
            <c:extLst xmlns:c16r2="http://schemas.microsoft.com/office/drawing/2015/06/chart">
              <c:ext xmlns:c16="http://schemas.microsoft.com/office/drawing/2014/chart" uri="{C3380CC4-5D6E-409C-BE32-E72D297353CC}">
                <c16:uniqueId val="{00000000-A0F1-466F-AFD4-51BE11AD8B7B}"/>
              </c:ext>
            </c:extLst>
          </c:dPt>
          <c:dPt>
            <c:idx val="10"/>
            <c:invertIfNegative val="0"/>
            <c:bubble3D val="0"/>
            <c:extLst xmlns:c16r2="http://schemas.microsoft.com/office/drawing/2015/06/chart">
              <c:ext xmlns:c16="http://schemas.microsoft.com/office/drawing/2014/chart" uri="{C3380CC4-5D6E-409C-BE32-E72D297353CC}">
                <c16:uniqueId val="{00000001-A0F1-466F-AFD4-51BE11AD8B7B}"/>
              </c:ext>
            </c:extLst>
          </c:dPt>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Sheet1!$A$2:$A$4</c:f>
              <c:strCache>
                <c:ptCount val="3"/>
                <c:pt idx="0">
                  <c:v>Ischemic stroke</c:v>
                </c:pt>
                <c:pt idx="1">
                  <c:v>Acute Myocardial Infarction</c:v>
                </c:pt>
                <c:pt idx="2">
                  <c:v>Heart Failure</c:v>
                </c:pt>
              </c:strCache>
            </c:strRef>
          </c:cat>
          <c:val>
            <c:numRef>
              <c:f>Sheet1!$B$2:$B$4</c:f>
              <c:numCache>
                <c:formatCode>0.0</c:formatCode>
                <c:ptCount val="3"/>
                <c:pt idx="0">
                  <c:v>15.5</c:v>
                </c:pt>
                <c:pt idx="1">
                  <c:v>15.3</c:v>
                </c:pt>
                <c:pt idx="2">
                  <c:v>11.8</c:v>
                </c:pt>
              </c:numCache>
            </c:numRef>
          </c:val>
          <c:extLst xmlns:c16r2="http://schemas.microsoft.com/office/drawing/2015/06/chart">
            <c:ext xmlns:c16="http://schemas.microsoft.com/office/drawing/2014/chart" uri="{C3380CC4-5D6E-409C-BE32-E72D297353CC}">
              <c16:uniqueId val="{00000002-A0F1-466F-AFD4-51BE11AD8B7B}"/>
            </c:ext>
          </c:extLst>
        </c:ser>
        <c:ser>
          <c:idx val="1"/>
          <c:order val="1"/>
          <c:tx>
            <c:strRef>
              <c:f>Sheet1!$C$1</c:f>
              <c:strCache>
                <c:ptCount val="1"/>
                <c:pt idx="0">
                  <c:v>July 2011-June 2012</c:v>
                </c:pt>
              </c:strCache>
            </c:strRef>
          </c:tx>
          <c:spPr>
            <a:solidFill>
              <a:srgbClr val="DC7A27">
                <a:lumMod val="50000"/>
              </a:srgbClr>
            </a:solidFill>
            <a:ln>
              <a:solidFill>
                <a:srgbClr val="DC7A27">
                  <a:lumMod val="50000"/>
                </a:srgbClr>
              </a:solidFill>
            </a:ln>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Sheet1!$A$2:$A$4</c:f>
              <c:strCache>
                <c:ptCount val="3"/>
                <c:pt idx="0">
                  <c:v>Ischemic stroke</c:v>
                </c:pt>
                <c:pt idx="1">
                  <c:v>Acute Myocardial Infarction</c:v>
                </c:pt>
                <c:pt idx="2">
                  <c:v>Heart Failure</c:v>
                </c:pt>
              </c:strCache>
            </c:strRef>
          </c:cat>
          <c:val>
            <c:numRef>
              <c:f>Sheet1!$C$2:$C$4</c:f>
              <c:numCache>
                <c:formatCode>0.0</c:formatCode>
                <c:ptCount val="3"/>
                <c:pt idx="0">
                  <c:v>15.2</c:v>
                </c:pt>
                <c:pt idx="1">
                  <c:v>14.6</c:v>
                </c:pt>
                <c:pt idx="2">
                  <c:v>11.7</c:v>
                </c:pt>
              </c:numCache>
            </c:numRef>
          </c:val>
          <c:extLst xmlns:c16r2="http://schemas.microsoft.com/office/drawing/2015/06/chart">
            <c:ext xmlns:c16="http://schemas.microsoft.com/office/drawing/2014/chart" uri="{C3380CC4-5D6E-409C-BE32-E72D297353CC}">
              <c16:uniqueId val="{00000003-A0F1-466F-AFD4-51BE11AD8B7B}"/>
            </c:ext>
          </c:extLst>
        </c:ser>
        <c:ser>
          <c:idx val="2"/>
          <c:order val="2"/>
          <c:tx>
            <c:strRef>
              <c:f>Sheet1!$D$1</c:f>
              <c:strCache>
                <c:ptCount val="1"/>
                <c:pt idx="0">
                  <c:v>July 2012-June 2013</c:v>
                </c:pt>
              </c:strCache>
            </c:strRef>
          </c:tx>
          <c:spPr>
            <a:solidFill>
              <a:srgbClr val="0D324E"/>
            </a:solidFill>
            <a:ln>
              <a:solidFill>
                <a:srgbClr val="0D324E"/>
              </a:solidFill>
            </a:ln>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Sheet1!$A$2:$A$4</c:f>
              <c:strCache>
                <c:ptCount val="3"/>
                <c:pt idx="0">
                  <c:v>Ischemic stroke</c:v>
                </c:pt>
                <c:pt idx="1">
                  <c:v>Acute Myocardial Infarction</c:v>
                </c:pt>
                <c:pt idx="2">
                  <c:v>Heart Failure</c:v>
                </c:pt>
              </c:strCache>
            </c:strRef>
          </c:cat>
          <c:val>
            <c:numRef>
              <c:f>Sheet1!$D$2:$D$4</c:f>
              <c:numCache>
                <c:formatCode>0.0</c:formatCode>
                <c:ptCount val="3"/>
                <c:pt idx="0">
                  <c:v>15</c:v>
                </c:pt>
                <c:pt idx="1">
                  <c:v>14.4</c:v>
                </c:pt>
                <c:pt idx="2">
                  <c:v>12</c:v>
                </c:pt>
              </c:numCache>
            </c:numRef>
          </c:val>
          <c:extLst xmlns:c16r2="http://schemas.microsoft.com/office/drawing/2015/06/chart">
            <c:ext xmlns:c16="http://schemas.microsoft.com/office/drawing/2014/chart" uri="{C3380CC4-5D6E-409C-BE32-E72D297353CC}">
              <c16:uniqueId val="{00000004-A0F1-466F-AFD4-51BE11AD8B7B}"/>
            </c:ext>
          </c:extLst>
        </c:ser>
        <c:dLbls>
          <c:showLegendKey val="0"/>
          <c:showVal val="0"/>
          <c:showCatName val="0"/>
          <c:showSerName val="0"/>
          <c:showPercent val="0"/>
          <c:showBubbleSize val="0"/>
        </c:dLbls>
        <c:gapWidth val="150"/>
        <c:axId val="413668560"/>
        <c:axId val="413668168"/>
      </c:barChart>
      <c:catAx>
        <c:axId val="413668560"/>
        <c:scaling>
          <c:orientation val="minMax"/>
        </c:scaling>
        <c:delete val="0"/>
        <c:axPos val="b"/>
        <c:numFmt formatCode="[&gt;=1000]0,\ &quot;K&quot;;General" sourceLinked="0"/>
        <c:majorTickMark val="none"/>
        <c:minorTickMark val="none"/>
        <c:tickLblPos val="nextTo"/>
        <c:spPr>
          <a:noFill/>
          <a:ln>
            <a:solidFill>
              <a:srgbClr val="D3D3D3"/>
            </a:solidFill>
          </a:ln>
        </c:spPr>
        <c:txPr>
          <a:bodyPr rot="0"/>
          <a:lstStyle/>
          <a:p>
            <a:pPr>
              <a:defRPr sz="900"/>
            </a:pPr>
            <a:endParaRPr lang="en-US"/>
          </a:p>
        </c:txPr>
        <c:crossAx val="413668168"/>
        <c:crosses val="autoZero"/>
        <c:auto val="1"/>
        <c:lblAlgn val="ctr"/>
        <c:lblOffset val="100"/>
        <c:noMultiLvlLbl val="0"/>
      </c:catAx>
      <c:valAx>
        <c:axId val="413668168"/>
        <c:scaling>
          <c:orientation val="minMax"/>
        </c:scaling>
        <c:delete val="0"/>
        <c:axPos val="l"/>
        <c:numFmt formatCode="#,##0" sourceLinked="0"/>
        <c:majorTickMark val="none"/>
        <c:minorTickMark val="none"/>
        <c:tickLblPos val="nextTo"/>
        <c:spPr>
          <a:noFill/>
          <a:ln w="9525">
            <a:solidFill>
              <a:srgbClr val="D3D3D3"/>
            </a:solidFill>
          </a:ln>
        </c:spPr>
        <c:crossAx val="413668560"/>
        <c:crosses val="autoZero"/>
        <c:crossBetween val="between"/>
      </c:valAx>
      <c:spPr>
        <a:noFill/>
      </c:spPr>
    </c:plotArea>
    <c:legend>
      <c:legendPos val="t"/>
      <c:overlay val="0"/>
    </c:legend>
    <c:plotVisOnly val="1"/>
    <c:dispBlanksAs val="gap"/>
    <c:showDLblsOverMax val="0"/>
  </c:chart>
  <c:spPr>
    <a:noFill/>
  </c:spPr>
  <c:txPr>
    <a:bodyPr/>
    <a:lstStyle/>
    <a:p>
      <a:pPr>
        <a:defRPr sz="1300">
          <a:solidFill>
            <a:srgbClr val="000000"/>
          </a:solidFill>
        </a:defRPr>
      </a:pPr>
      <a:endParaRPr lang="en-US"/>
    </a:p>
  </c:tx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481181185920897E-2"/>
          <c:y val="0.120879309729141"/>
          <c:w val="0.930199398934348"/>
          <c:h val="0.79798909064938295"/>
        </c:manualLayout>
      </c:layout>
      <c:barChart>
        <c:barDir val="col"/>
        <c:grouping val="clustered"/>
        <c:varyColors val="0"/>
        <c:ser>
          <c:idx val="0"/>
          <c:order val="0"/>
          <c:tx>
            <c:strRef>
              <c:f>Sheet1!$B$1</c:f>
              <c:strCache>
                <c:ptCount val="1"/>
                <c:pt idx="0">
                  <c:v>United States</c:v>
                </c:pt>
              </c:strCache>
            </c:strRef>
          </c:tx>
          <c:spPr>
            <a:solidFill>
              <a:schemeClr val="accent2"/>
            </a:solidFill>
            <a:ln>
              <a:solidFill>
                <a:schemeClr val="accent2"/>
              </a:solidFill>
            </a:ln>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Heart attack (AMI)</c:v>
                </c:pt>
                <c:pt idx="1">
                  <c:v>Ischemic stroke (blood clots)</c:v>
                </c:pt>
                <c:pt idx="2">
                  <c:v>Hemorrhagic stroke (bleeds)</c:v>
                </c:pt>
              </c:strCache>
            </c:strRef>
          </c:cat>
          <c:val>
            <c:numRef>
              <c:f>Sheet1!$B$2:$B$4</c:f>
              <c:numCache>
                <c:formatCode>0.0</c:formatCode>
                <c:ptCount val="3"/>
                <c:pt idx="0">
                  <c:v>5.5</c:v>
                </c:pt>
                <c:pt idx="1">
                  <c:v>3.6</c:v>
                </c:pt>
                <c:pt idx="2">
                  <c:v>22</c:v>
                </c:pt>
              </c:numCache>
            </c:numRef>
          </c:val>
          <c:extLst xmlns:c16r2="http://schemas.microsoft.com/office/drawing/2015/06/chart">
            <c:ext xmlns:c16="http://schemas.microsoft.com/office/drawing/2014/chart" uri="{C3380CC4-5D6E-409C-BE32-E72D297353CC}">
              <c16:uniqueId val="{00000000-805C-41AA-8D43-FD5EA76F5062}"/>
            </c:ext>
          </c:extLst>
        </c:ser>
        <c:ser>
          <c:idx val="1"/>
          <c:order val="1"/>
          <c:tx>
            <c:strRef>
              <c:f>Sheet1!$C$1</c:f>
              <c:strCache>
                <c:ptCount val="1"/>
                <c:pt idx="0">
                  <c:v>Comparable Country Average</c:v>
                </c:pt>
              </c:strCache>
            </c:strRef>
          </c:tx>
          <c:spPr>
            <a:solidFill>
              <a:schemeClr val="accent5"/>
            </a:solidFill>
            <a:ln>
              <a:solidFill>
                <a:schemeClr val="accent5"/>
              </a:solidFill>
            </a:ln>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Sheet1!$A$2:$A$4</c:f>
              <c:strCache>
                <c:ptCount val="3"/>
                <c:pt idx="0">
                  <c:v>Heart attack (AMI)</c:v>
                </c:pt>
                <c:pt idx="1">
                  <c:v>Ischemic stroke (blood clots)</c:v>
                </c:pt>
                <c:pt idx="2">
                  <c:v>Hemorrhagic stroke (bleeds)</c:v>
                </c:pt>
              </c:strCache>
            </c:strRef>
          </c:cat>
          <c:val>
            <c:numRef>
              <c:f>Sheet1!$C$2:$C$4</c:f>
              <c:numCache>
                <c:formatCode>0.0</c:formatCode>
                <c:ptCount val="3"/>
                <c:pt idx="0">
                  <c:v>7.6363636363636367</c:v>
                </c:pt>
                <c:pt idx="1">
                  <c:v>7.5636363636363626</c:v>
                </c:pt>
                <c:pt idx="2">
                  <c:v>22.118181818181821</c:v>
                </c:pt>
              </c:numCache>
            </c:numRef>
          </c:val>
          <c:extLst xmlns:c16r2="http://schemas.microsoft.com/office/drawing/2015/06/chart">
            <c:ext xmlns:c16="http://schemas.microsoft.com/office/drawing/2014/chart" uri="{C3380CC4-5D6E-409C-BE32-E72D297353CC}">
              <c16:uniqueId val="{00000001-805C-41AA-8D43-FD5EA76F5062}"/>
            </c:ext>
          </c:extLst>
        </c:ser>
        <c:dLbls>
          <c:showLegendKey val="0"/>
          <c:showVal val="0"/>
          <c:showCatName val="0"/>
          <c:showSerName val="0"/>
          <c:showPercent val="0"/>
          <c:showBubbleSize val="0"/>
        </c:dLbls>
        <c:gapWidth val="75"/>
        <c:axId val="413668952"/>
        <c:axId val="413667384"/>
      </c:barChart>
      <c:catAx>
        <c:axId val="413668952"/>
        <c:scaling>
          <c:orientation val="minMax"/>
        </c:scaling>
        <c:delete val="0"/>
        <c:axPos val="b"/>
        <c:numFmt formatCode="General" sourceLinked="0"/>
        <c:majorTickMark val="none"/>
        <c:minorTickMark val="none"/>
        <c:tickLblPos val="nextTo"/>
        <c:spPr>
          <a:ln>
            <a:solidFill>
              <a:srgbClr val="D3D3D3"/>
            </a:solidFill>
          </a:ln>
        </c:spPr>
        <c:crossAx val="413667384"/>
        <c:crosses val="autoZero"/>
        <c:auto val="1"/>
        <c:lblAlgn val="ctr"/>
        <c:lblOffset val="100"/>
        <c:noMultiLvlLbl val="0"/>
      </c:catAx>
      <c:valAx>
        <c:axId val="413667384"/>
        <c:scaling>
          <c:orientation val="minMax"/>
        </c:scaling>
        <c:delete val="0"/>
        <c:axPos val="l"/>
        <c:majorGridlines>
          <c:spPr>
            <a:ln>
              <a:noFill/>
            </a:ln>
          </c:spPr>
        </c:majorGridlines>
        <c:numFmt formatCode="0" sourceLinked="0"/>
        <c:majorTickMark val="none"/>
        <c:minorTickMark val="none"/>
        <c:tickLblPos val="nextTo"/>
        <c:spPr>
          <a:ln>
            <a:solidFill>
              <a:srgbClr val="D3D3D3"/>
            </a:solidFill>
          </a:ln>
        </c:spPr>
        <c:crossAx val="413668952"/>
        <c:crosses val="autoZero"/>
        <c:crossBetween val="between"/>
      </c:valAx>
      <c:spPr>
        <a:ln>
          <a:noFill/>
        </a:ln>
      </c:spPr>
    </c:plotArea>
    <c:legend>
      <c:legendPos val="t"/>
      <c:overlay val="0"/>
    </c:legend>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xmlns:c16r2="http://schemas.microsoft.com/office/drawing/2015/06/chart">
            <c:ext xmlns:c16="http://schemas.microsoft.com/office/drawing/2014/chart" uri="{C3380CC4-5D6E-409C-BE32-E72D297353CC}">
              <c16:uniqueId val="{00000000-5082-48D0-A705-C4493D4591AB}"/>
            </c:ext>
          </c:extLst>
        </c:ser>
        <c:ser>
          <c:idx val="1"/>
          <c:order val="1"/>
          <c:tx>
            <c:strRef>
              <c:f>Sheet1!$C$1</c:f>
              <c:strCache>
                <c:ptCount val="1"/>
                <c:pt idx="0">
                  <c:v>Series 2</c:v>
                </c:pt>
              </c:strCache>
            </c:strRef>
          </c:tx>
          <c:spPr>
            <a:solidFill>
              <a:srgbClr val="E6E0CD"/>
            </a:solidFill>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xmlns:c16r2="http://schemas.microsoft.com/office/drawing/2015/06/chart">
            <c:ext xmlns:c16="http://schemas.microsoft.com/office/drawing/2014/chart" uri="{C3380CC4-5D6E-409C-BE32-E72D297353CC}">
              <c16:uniqueId val="{00000001-5082-48D0-A705-C4493D4591AB}"/>
            </c:ext>
          </c:extLst>
        </c:ser>
        <c:ser>
          <c:idx val="2"/>
          <c:order val="2"/>
          <c:tx>
            <c:strRef>
              <c:f>Sheet1!$D$1</c:f>
              <c:strCache>
                <c:ptCount val="1"/>
                <c:pt idx="0">
                  <c:v>Series 3</c:v>
                </c:pt>
              </c:strCache>
            </c:strRef>
          </c:tx>
          <c:spPr>
            <a:solidFill>
              <a:srgbClr val="E6E0CD"/>
            </a:solidFill>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xmlns:c16r2="http://schemas.microsoft.com/office/drawing/2015/06/chart">
            <c:ext xmlns:c16="http://schemas.microsoft.com/office/drawing/2014/chart" uri="{C3380CC4-5D6E-409C-BE32-E72D297353CC}">
              <c16:uniqueId val="{00000002-5082-48D0-A705-C4493D4591AB}"/>
            </c:ext>
          </c:extLst>
        </c:ser>
        <c:dLbls>
          <c:showLegendKey val="0"/>
          <c:showVal val="0"/>
          <c:showCatName val="0"/>
          <c:showSerName val="0"/>
          <c:showPercent val="0"/>
          <c:showBubbleSize val="0"/>
        </c:dLbls>
        <c:gapWidth val="75"/>
        <c:overlap val="-25"/>
        <c:axId val="414371432"/>
        <c:axId val="414360848"/>
      </c:barChart>
      <c:catAx>
        <c:axId val="414371432"/>
        <c:scaling>
          <c:orientation val="minMax"/>
        </c:scaling>
        <c:delete val="0"/>
        <c:axPos val="l"/>
        <c:numFmt formatCode="General" sourceLinked="0"/>
        <c:majorTickMark val="none"/>
        <c:minorTickMark val="none"/>
        <c:tickLblPos val="nextTo"/>
        <c:spPr>
          <a:noFill/>
          <a:ln>
            <a:solidFill>
              <a:srgbClr val="D3D3D3"/>
            </a:solidFill>
          </a:ln>
        </c:spPr>
        <c:txPr>
          <a:bodyPr/>
          <a:lstStyle/>
          <a:p>
            <a:pPr>
              <a:defRPr sz="1200">
                <a:solidFill>
                  <a:schemeClr val="accent6"/>
                </a:solidFill>
              </a:defRPr>
            </a:pPr>
            <a:endParaRPr lang="en-US"/>
          </a:p>
        </c:txPr>
        <c:crossAx val="414360848"/>
        <c:crosses val="autoZero"/>
        <c:auto val="1"/>
        <c:lblAlgn val="ctr"/>
        <c:lblOffset val="100"/>
        <c:noMultiLvlLbl val="0"/>
      </c:catAx>
      <c:valAx>
        <c:axId val="414360848"/>
        <c:scaling>
          <c:orientation val="minMax"/>
        </c:scaling>
        <c:delete val="0"/>
        <c:axPos val="b"/>
        <c:numFmt formatCode="General" sourceLinked="1"/>
        <c:majorTickMark val="none"/>
        <c:minorTickMark val="none"/>
        <c:tickLblPos val="nextTo"/>
        <c:spPr>
          <a:noFill/>
          <a:ln w="9525">
            <a:solidFill>
              <a:srgbClr val="D3D3D3"/>
            </a:solidFill>
          </a:ln>
        </c:spPr>
        <c:txPr>
          <a:bodyPr/>
          <a:lstStyle/>
          <a:p>
            <a:pPr>
              <a:defRPr sz="1200">
                <a:solidFill>
                  <a:schemeClr val="accent6"/>
                </a:solidFill>
              </a:defRPr>
            </a:pPr>
            <a:endParaRPr lang="en-US"/>
          </a:p>
        </c:txPr>
        <c:crossAx val="414371432"/>
        <c:crosses val="autoZero"/>
        <c:crossBetween val="between"/>
      </c:valAx>
      <c:spPr>
        <a:noFill/>
      </c:spPr>
    </c:plotArea>
    <c:plotVisOnly val="1"/>
    <c:dispBlanksAs val="gap"/>
    <c:showDLblsOverMax val="0"/>
  </c:chart>
  <c:spPr>
    <a:noFill/>
  </c:spPr>
  <c:txPr>
    <a:bodyPr/>
    <a:lstStyle/>
    <a:p>
      <a:pPr>
        <a:defRPr sz="1800"/>
      </a:pPr>
      <a:endParaRPr lang="en-US"/>
    </a:p>
  </c:txPr>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32430572460720403"/>
          <c:y val="0.12729562971512501"/>
          <c:w val="0.41930507006397799"/>
          <c:h val="0.71117884842286805"/>
        </c:manualLayout>
      </c:layout>
      <c:pieChart>
        <c:varyColors val="1"/>
        <c:ser>
          <c:idx val="0"/>
          <c:order val="0"/>
          <c:tx>
            <c:strRef>
              <c:f>Sheet1!$B$1</c:f>
              <c:strCache>
                <c:ptCount val="1"/>
                <c:pt idx="0">
                  <c:v>US $ billions</c:v>
                </c:pt>
              </c:strCache>
            </c:strRef>
          </c:tx>
          <c:dPt>
            <c:idx val="1"/>
            <c:bubble3D val="0"/>
            <c:explosion val="5"/>
            <c:spPr>
              <a:solidFill>
                <a:schemeClr val="accent5"/>
              </a:solidFill>
              <a:ln>
                <a:solidFill>
                  <a:schemeClr val="accent5"/>
                </a:solidFill>
              </a:ln>
            </c:spPr>
            <c:extLst xmlns:c16r2="http://schemas.microsoft.com/office/drawing/2015/06/chart">
              <c:ext xmlns:c16="http://schemas.microsoft.com/office/drawing/2014/chart" uri="{C3380CC4-5D6E-409C-BE32-E72D297353CC}">
                <c16:uniqueId val="{00000001-1D6B-4D42-8760-374248265C18}"/>
              </c:ext>
            </c:extLst>
          </c:dPt>
          <c:dPt>
            <c:idx val="4"/>
            <c:bubble3D val="0"/>
            <c:spPr>
              <a:solidFill>
                <a:schemeClr val="accent2"/>
              </a:solidFill>
              <a:ln>
                <a:solidFill>
                  <a:schemeClr val="accent2"/>
                </a:solidFill>
              </a:ln>
            </c:spPr>
            <c:extLst xmlns:c16r2="http://schemas.microsoft.com/office/drawing/2015/06/chart">
              <c:ext xmlns:c16="http://schemas.microsoft.com/office/drawing/2014/chart" uri="{C3380CC4-5D6E-409C-BE32-E72D297353CC}">
                <c16:uniqueId val="{00000003-1D6B-4D42-8760-374248265C18}"/>
              </c:ext>
            </c:extLst>
          </c:dPt>
          <c:dPt>
            <c:idx val="6"/>
            <c:bubble3D val="0"/>
            <c:spPr>
              <a:solidFill>
                <a:schemeClr val="accent2"/>
              </a:solidFill>
            </c:spPr>
            <c:extLst xmlns:c16r2="http://schemas.microsoft.com/office/drawing/2015/06/chart">
              <c:ext xmlns:c16="http://schemas.microsoft.com/office/drawing/2014/chart" uri="{C3380CC4-5D6E-409C-BE32-E72D297353CC}">
                <c16:uniqueId val="{00000005-1D6B-4D42-8760-374248265C18}"/>
              </c:ext>
            </c:extLst>
          </c:dPt>
          <c:dLbls>
            <c:dLbl>
              <c:idx val="0"/>
              <c:spPr>
                <a:noFill/>
                <a:ln>
                  <a:noFill/>
                </a:ln>
                <a:effectLst/>
              </c:spPr>
              <c:txPr>
                <a:bodyPr wrap="square" lIns="38100" tIns="19050" rIns="38100" bIns="19050" anchor="ctr">
                  <a:spAutoFit/>
                </a:bodyPr>
                <a:lstStyle/>
                <a:p>
                  <a:pPr>
                    <a:defRPr>
                      <a:solidFill>
                        <a:schemeClr val="bg2"/>
                      </a:solidFill>
                    </a:defRPr>
                  </a:pPr>
                  <a:endParaRPr lang="en-US"/>
                </a:p>
              </c:txPr>
              <c:showLegendKey val="0"/>
              <c:showVal val="1"/>
              <c:showCatName val="1"/>
              <c:showSerName val="0"/>
              <c:showPercent val="0"/>
              <c:showBubbleSize val="0"/>
            </c:dLbl>
            <c:dLbl>
              <c:idx val="1"/>
              <c:layout>
                <c:manualLayout>
                  <c:x val="-0.14547081155004199"/>
                  <c:y val="6.0047998792483202E-2"/>
                </c:manualLayout>
              </c:layout>
              <c:spPr/>
              <c:txPr>
                <a:bodyPr lIns="38100" tIns="19050" rIns="38100" bIns="19050">
                  <a:spAutoFit/>
                </a:bodyPr>
                <a:lstStyle/>
                <a:p>
                  <a:pPr>
                    <a:defRPr/>
                  </a:pPr>
                  <a:endParaRPr lang="en-US"/>
                </a:p>
              </c:txPr>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1-1D6B-4D42-8760-374248265C18}"/>
                </c:ext>
                <c:ext xmlns:c15="http://schemas.microsoft.com/office/drawing/2012/chart" uri="{CE6537A1-D6FC-4f65-9D91-7224C49458BB}"/>
              </c:extLst>
            </c:dLbl>
            <c:dLbl>
              <c:idx val="2"/>
              <c:layout>
                <c:manualLayout>
                  <c:x val="-0.187589526194263"/>
                  <c:y val="-8.6169116774489504E-2"/>
                </c:manualLayout>
              </c:layout>
              <c:spPr/>
              <c:txPr>
                <a:bodyPr lIns="38100" tIns="19050" rIns="38100" bIns="19050">
                  <a:spAutoFit/>
                </a:bodyPr>
                <a:lstStyle/>
                <a:p>
                  <a:pPr>
                    <a:defRPr/>
                  </a:pPr>
                  <a:endParaRPr lang="en-US"/>
                </a:p>
              </c:txPr>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7-1D6B-4D42-8760-374248265C18}"/>
                </c:ext>
                <c:ext xmlns:c15="http://schemas.microsoft.com/office/drawing/2012/chart" uri="{CE6537A1-D6FC-4f65-9D91-7224C49458BB}"/>
              </c:extLst>
            </c:dLbl>
            <c:dLbl>
              <c:idx val="3"/>
              <c:layout>
                <c:manualLayout>
                  <c:x val="-9.6102654660208495E-2"/>
                  <c:y val="-0.14996996301979801"/>
                </c:manualLayout>
              </c:layout>
              <c:spPr/>
              <c:txPr>
                <a:bodyPr lIns="38100" tIns="19050" rIns="38100" bIns="19050">
                  <a:spAutoFit/>
                </a:bodyPr>
                <a:lstStyle/>
                <a:p>
                  <a:pPr>
                    <a:defRPr/>
                  </a:pPr>
                  <a:endParaRPr lang="en-US"/>
                </a:p>
              </c:txPr>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8-1D6B-4D42-8760-374248265C18}"/>
                </c:ext>
                <c:ext xmlns:c15="http://schemas.microsoft.com/office/drawing/2012/chart" uri="{CE6537A1-D6FC-4f65-9D91-7224C49458BB}"/>
              </c:extLst>
            </c:dLbl>
            <c:dLbl>
              <c:idx val="6"/>
              <c:layout>
                <c:manualLayout>
                  <c:x val="-1.3356024165178899E-2"/>
                  <c:y val="-3.3089494128131199E-3"/>
                </c:manualLayout>
              </c:layou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5-1D6B-4D42-8760-374248265C18}"/>
                </c:ext>
                <c:ext xmlns:c15="http://schemas.microsoft.com/office/drawing/2012/chart" uri="{CE6537A1-D6FC-4f65-9D91-7224C49458BB}"/>
              </c:extLst>
            </c:dLbl>
            <c:dLbl>
              <c:idx val="10"/>
              <c:layout>
                <c:manualLayout>
                  <c:x val="-0.15621495756610199"/>
                  <c:y val="6.4175969366660507E-2"/>
                </c:manualLayout>
              </c:layou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9-1D6B-4D42-8760-374248265C18}"/>
                </c:ext>
                <c:ext xmlns:c15="http://schemas.microsoft.com/office/drawing/2012/chart" uri="{CE6537A1-D6FC-4f65-9D91-7224C49458BB}"/>
              </c:extLst>
            </c:dLbl>
            <c:dLbl>
              <c:idx val="11"/>
              <c:layout>
                <c:manualLayout>
                  <c:x val="-0.152833782229291"/>
                  <c:y val="4.2867249734127602E-2"/>
                </c:manualLayout>
              </c:layou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A-1D6B-4D42-8760-374248265C18}"/>
                </c:ext>
                <c:ext xmlns:c15="http://schemas.microsoft.com/office/drawing/2012/chart" uri="{CE6537A1-D6FC-4f65-9D91-7224C49458BB}"/>
              </c:extLst>
            </c:dLbl>
            <c:dLbl>
              <c:idx val="12"/>
              <c:layout>
                <c:manualLayout>
                  <c:x val="-9.7325341406961502E-2"/>
                  <c:y val="1.30007263777935E-2"/>
                </c:manualLayout>
              </c:layou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B-1D6B-4D42-8760-374248265C18}"/>
                </c:ext>
                <c:ext xmlns:c15="http://schemas.microsoft.com/office/drawing/2012/chart" uri="{CE6537A1-D6FC-4f65-9D91-7224C49458BB}"/>
              </c:extLst>
            </c:dLbl>
            <c:dLbl>
              <c:idx val="13"/>
              <c:layout>
                <c:manualLayout>
                  <c:x val="4.6325227210058197E-2"/>
                  <c:y val="-1.6759599184582301E-2"/>
                </c:manualLayout>
              </c:layou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C-1D6B-4D42-8760-374248265C18}"/>
                </c:ext>
                <c:ext xmlns:c15="http://schemas.microsoft.com/office/drawing/2012/chart" uri="{CE6537A1-D6FC-4f65-9D91-7224C49458BB}"/>
              </c:extLst>
            </c:dLbl>
            <c:spPr>
              <a:noFill/>
              <a:ln>
                <a:noFill/>
              </a:ln>
              <a:effectLst/>
            </c:spPr>
            <c:showLegendKey val="0"/>
            <c:showVal val="1"/>
            <c:showCatName val="1"/>
            <c:showSerName val="0"/>
            <c:showPercent val="0"/>
            <c:showBubbleSize val="0"/>
            <c:showLeaderLines val="1"/>
            <c:leaderLines>
              <c:spPr>
                <a:ln>
                  <a:solidFill>
                    <a:srgbClr val="000000"/>
                  </a:solidFill>
                </a:ln>
              </c:spPr>
            </c:leaderLines>
            <c:extLst xmlns:c16r2="http://schemas.microsoft.com/office/drawing/2015/06/chart">
              <c:ext xmlns:c15="http://schemas.microsoft.com/office/drawing/2012/chart" uri="{CE6537A1-D6FC-4f65-9D91-7224C49458BB}"/>
            </c:extLst>
          </c:dLbls>
          <c:cat>
            <c:strRef>
              <c:f>Sheet1!$A$2:$A$16</c:f>
              <c:strCache>
                <c:ptCount val="15"/>
                <c:pt idx="0">
                  <c:v>Ill-defined conditions</c:v>
                </c:pt>
                <c:pt idx="1">
                  <c:v>Circulatory</c:v>
                </c:pt>
                <c:pt idx="2">
                  <c:v>Musculoskeletal</c:v>
                </c:pt>
                <c:pt idx="3">
                  <c:v>Respiratory</c:v>
                </c:pt>
                <c:pt idx="4">
                  <c:v>Endocrine (Diabetes)</c:v>
                </c:pt>
                <c:pt idx="5">
                  <c:v>Nervous system</c:v>
                </c:pt>
                <c:pt idx="6">
                  <c:v>Cancers</c:v>
                </c:pt>
                <c:pt idx="7">
                  <c:v>Injury</c:v>
                </c:pt>
                <c:pt idx="8">
                  <c:v>Genitourinary</c:v>
                </c:pt>
                <c:pt idx="9">
                  <c:v>Digestive</c:v>
                </c:pt>
                <c:pt idx="10">
                  <c:v>Mental Illness</c:v>
                </c:pt>
                <c:pt idx="11">
                  <c:v>Infectious diseases</c:v>
                </c:pt>
                <c:pt idx="12">
                  <c:v>Dermatological</c:v>
                </c:pt>
                <c:pt idx="13">
                  <c:v>Pregnancy, birth</c:v>
                </c:pt>
                <c:pt idx="14">
                  <c:v>Other</c:v>
                </c:pt>
              </c:strCache>
            </c:strRef>
          </c:cat>
          <c:val>
            <c:numRef>
              <c:f>Sheet1!$B$2:$B$16</c:f>
              <c:numCache>
                <c:formatCode>"$"#,##0</c:formatCode>
                <c:ptCount val="15"/>
                <c:pt idx="0">
                  <c:v>247.25</c:v>
                </c:pt>
                <c:pt idx="1">
                  <c:v>240.85</c:v>
                </c:pt>
                <c:pt idx="2">
                  <c:v>185.85</c:v>
                </c:pt>
                <c:pt idx="3">
                  <c:v>156.52000000000001</c:v>
                </c:pt>
                <c:pt idx="4">
                  <c:v>138.03</c:v>
                </c:pt>
                <c:pt idx="5">
                  <c:v>133.05000000000001</c:v>
                </c:pt>
                <c:pt idx="6">
                  <c:v>123.54</c:v>
                </c:pt>
                <c:pt idx="7">
                  <c:v>117.7</c:v>
                </c:pt>
                <c:pt idx="8">
                  <c:v>112.65</c:v>
                </c:pt>
                <c:pt idx="9">
                  <c:v>107.05</c:v>
                </c:pt>
                <c:pt idx="10">
                  <c:v>79.58</c:v>
                </c:pt>
                <c:pt idx="11">
                  <c:v>66.94</c:v>
                </c:pt>
                <c:pt idx="12">
                  <c:v>44.23</c:v>
                </c:pt>
                <c:pt idx="13">
                  <c:v>38.549999999999997</c:v>
                </c:pt>
                <c:pt idx="14">
                  <c:v>93.39</c:v>
                </c:pt>
              </c:numCache>
            </c:numRef>
          </c:val>
          <c:extLst xmlns:c16r2="http://schemas.microsoft.com/office/drawing/2015/06/chart">
            <c:ext xmlns:c16="http://schemas.microsoft.com/office/drawing/2014/chart" uri="{C3380CC4-5D6E-409C-BE32-E72D297353CC}">
              <c16:uniqueId val="{0000000D-1D6B-4D42-8760-374248265C18}"/>
            </c:ext>
          </c:extLst>
        </c:ser>
        <c:dLbls>
          <c:showLegendKey val="0"/>
          <c:showVal val="1"/>
          <c:showCatName val="1"/>
          <c:showSerName val="0"/>
          <c:showPercent val="0"/>
          <c:showBubbleSize val="0"/>
          <c:showLeaderLines val="1"/>
        </c:dLbls>
        <c:firstSliceAng val="0"/>
      </c:pieChart>
    </c:plotArea>
    <c:plotVisOnly val="1"/>
    <c:dispBlanksAs val="zero"/>
    <c:showDLblsOverMax val="0"/>
  </c:chart>
  <c:txPr>
    <a:bodyPr/>
    <a:lstStyle/>
    <a:p>
      <a:pPr>
        <a:defRPr sz="1300">
          <a:solidFill>
            <a:srgbClr val="000000"/>
          </a:solidFill>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Contribution</c:v>
                </c:pt>
              </c:strCache>
            </c:strRef>
          </c:tx>
          <c:spPr>
            <a:solidFill>
              <a:schemeClr val="accent2"/>
            </a:solidFill>
            <a:ln>
              <a:solidFill>
                <a:schemeClr val="accent2"/>
              </a:solidFill>
            </a:ln>
          </c:spPr>
          <c:invertIfNegative val="0"/>
          <c:dPt>
            <c:idx val="11"/>
            <c:invertIfNegative val="0"/>
            <c:bubble3D val="0"/>
            <c:extLst xmlns:c16r2="http://schemas.microsoft.com/office/drawing/2015/06/chart">
              <c:ext xmlns:c16="http://schemas.microsoft.com/office/drawing/2014/chart" uri="{C3380CC4-5D6E-409C-BE32-E72D297353CC}">
                <c16:uniqueId val="{00000000-509F-4CE7-983D-E1A38D2B49D7}"/>
              </c:ext>
            </c:extLst>
          </c:dPt>
          <c:dPt>
            <c:idx val="12"/>
            <c:invertIfNegative val="0"/>
            <c:bubble3D val="0"/>
            <c:spPr>
              <a:solidFill>
                <a:schemeClr val="accent5"/>
              </a:solidFill>
              <a:ln>
                <a:solidFill>
                  <a:schemeClr val="accent5"/>
                </a:solidFill>
              </a:ln>
            </c:spPr>
            <c:extLst xmlns:c16r2="http://schemas.microsoft.com/office/drawing/2015/06/chart">
              <c:ext xmlns:c16="http://schemas.microsoft.com/office/drawing/2014/chart" uri="{C3380CC4-5D6E-409C-BE32-E72D297353CC}">
                <c16:uniqueId val="{00000002-509F-4CE7-983D-E1A38D2B49D7}"/>
              </c:ext>
            </c:extLst>
          </c:dPt>
          <c:dLbls>
            <c:numFmt formatCode="0.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Sheet1!$A$2:$A$16</c:f>
              <c:strCache>
                <c:ptCount val="15"/>
                <c:pt idx="0">
                  <c:v>Pregnancy/childbirth</c:v>
                </c:pt>
                <c:pt idx="1">
                  <c:v>Dermatological</c:v>
                </c:pt>
                <c:pt idx="2">
                  <c:v>Mental illness </c:v>
                </c:pt>
                <c:pt idx="3">
                  <c:v>Infectious diseases</c:v>
                </c:pt>
                <c:pt idx="4">
                  <c:v>Digestive</c:v>
                </c:pt>
                <c:pt idx="5">
                  <c:v>Injury and poisoning</c:v>
                </c:pt>
                <c:pt idx="6">
                  <c:v>Genitourinary</c:v>
                </c:pt>
                <c:pt idx="7">
                  <c:v>Other</c:v>
                </c:pt>
                <c:pt idx="8">
                  <c:v>Cancer</c:v>
                </c:pt>
                <c:pt idx="9">
                  <c:v>Respiratory</c:v>
                </c:pt>
                <c:pt idx="10">
                  <c:v>Nervous system</c:v>
                </c:pt>
                <c:pt idx="11">
                  <c:v>Endocrine</c:v>
                </c:pt>
                <c:pt idx="12">
                  <c:v>Circulatory</c:v>
                </c:pt>
                <c:pt idx="13">
                  <c:v>Musculoskeletal</c:v>
                </c:pt>
                <c:pt idx="14">
                  <c:v>Ill-defined conditions </c:v>
                </c:pt>
              </c:strCache>
            </c:strRef>
          </c:cat>
          <c:val>
            <c:numRef>
              <c:f>Sheet1!$B$2:$B$16</c:f>
              <c:numCache>
                <c:formatCode>0.0%</c:formatCode>
                <c:ptCount val="15"/>
                <c:pt idx="0">
                  <c:v>1.7000000000000001E-2</c:v>
                </c:pt>
                <c:pt idx="1">
                  <c:v>2.3400000000000001E-2</c:v>
                </c:pt>
                <c:pt idx="2">
                  <c:v>4.1000000000000002E-2</c:v>
                </c:pt>
                <c:pt idx="3">
                  <c:v>4.3999999999999997E-2</c:v>
                </c:pt>
                <c:pt idx="4">
                  <c:v>5.0999999999999997E-2</c:v>
                </c:pt>
                <c:pt idx="5">
                  <c:v>5.2999999999999999E-2</c:v>
                </c:pt>
                <c:pt idx="6">
                  <c:v>5.8999999999999997E-2</c:v>
                </c:pt>
                <c:pt idx="7">
                  <c:v>6.2E-2</c:v>
                </c:pt>
                <c:pt idx="8">
                  <c:v>6.3E-2</c:v>
                </c:pt>
                <c:pt idx="9">
                  <c:v>6.5000000000000002E-2</c:v>
                </c:pt>
                <c:pt idx="10">
                  <c:v>7.3999999999999996E-2</c:v>
                </c:pt>
                <c:pt idx="11">
                  <c:v>8.5000000000000006E-2</c:v>
                </c:pt>
                <c:pt idx="12">
                  <c:v>8.5999999999999993E-2</c:v>
                </c:pt>
                <c:pt idx="13">
                  <c:v>0.11</c:v>
                </c:pt>
                <c:pt idx="14">
                  <c:v>0.16600000000000001</c:v>
                </c:pt>
              </c:numCache>
            </c:numRef>
          </c:val>
          <c:extLst xmlns:c16r2="http://schemas.microsoft.com/office/drawing/2015/06/chart">
            <c:ext xmlns:c16="http://schemas.microsoft.com/office/drawing/2014/chart" uri="{C3380CC4-5D6E-409C-BE32-E72D297353CC}">
              <c16:uniqueId val="{00000003-509F-4CE7-983D-E1A38D2B49D7}"/>
            </c:ext>
          </c:extLst>
        </c:ser>
        <c:dLbls>
          <c:showLegendKey val="0"/>
          <c:showVal val="0"/>
          <c:showCatName val="0"/>
          <c:showSerName val="0"/>
          <c:showPercent val="0"/>
          <c:showBubbleSize val="0"/>
        </c:dLbls>
        <c:gapWidth val="98"/>
        <c:axId val="413674440"/>
        <c:axId val="413669344"/>
      </c:barChart>
      <c:catAx>
        <c:axId val="413674440"/>
        <c:scaling>
          <c:orientation val="minMax"/>
        </c:scaling>
        <c:delete val="0"/>
        <c:axPos val="l"/>
        <c:numFmt formatCode="General" sourceLinked="1"/>
        <c:majorTickMark val="none"/>
        <c:minorTickMark val="none"/>
        <c:tickLblPos val="low"/>
        <c:spPr>
          <a:ln>
            <a:solidFill>
              <a:schemeClr val="accent4"/>
            </a:solidFill>
          </a:ln>
        </c:spPr>
        <c:crossAx val="413669344"/>
        <c:crosses val="autoZero"/>
        <c:auto val="1"/>
        <c:lblAlgn val="ctr"/>
        <c:lblOffset val="100"/>
        <c:noMultiLvlLbl val="0"/>
      </c:catAx>
      <c:valAx>
        <c:axId val="413669344"/>
        <c:scaling>
          <c:orientation val="minMax"/>
        </c:scaling>
        <c:delete val="0"/>
        <c:axPos val="b"/>
        <c:majorGridlines>
          <c:spPr>
            <a:ln>
              <a:noFill/>
            </a:ln>
          </c:spPr>
        </c:majorGridlines>
        <c:numFmt formatCode="0%" sourceLinked="0"/>
        <c:majorTickMark val="none"/>
        <c:minorTickMark val="none"/>
        <c:tickLblPos val="nextTo"/>
        <c:spPr>
          <a:ln>
            <a:solidFill>
              <a:schemeClr val="accent4"/>
            </a:solidFill>
          </a:ln>
        </c:spPr>
        <c:crossAx val="413674440"/>
        <c:crosses val="autoZero"/>
        <c:crossBetween val="between"/>
      </c:valAx>
    </c:plotArea>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2010 - 2012</c:v>
                </c:pt>
              </c:strCache>
            </c:strRef>
          </c:tx>
          <c:spPr>
            <a:solidFill>
              <a:srgbClr val="4B78A1"/>
            </a:solidFill>
            <a:ln>
              <a:solidFill>
                <a:srgbClr val="4B78A1"/>
              </a:solidFill>
            </a:ln>
            <a:effectLst/>
          </c:spPr>
          <c:invertIfNegative val="0"/>
          <c:dLbls>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Neoplasms (Cancer)</c:v>
                </c:pt>
                <c:pt idx="1">
                  <c:v>Nervous</c:v>
                </c:pt>
                <c:pt idx="2">
                  <c:v>Endocrine</c:v>
                </c:pt>
                <c:pt idx="3">
                  <c:v>Respiratory</c:v>
                </c:pt>
                <c:pt idx="4">
                  <c:v>Musculoskeletal</c:v>
                </c:pt>
                <c:pt idx="5">
                  <c:v>Circulatory</c:v>
                </c:pt>
                <c:pt idx="6">
                  <c:v>Routine Care</c:v>
                </c:pt>
                <c:pt idx="7">
                  <c:v>All Conditions</c:v>
                </c:pt>
              </c:strCache>
            </c:strRef>
          </c:cat>
          <c:val>
            <c:numRef>
              <c:f>Sheet1!$B$2:$B$9</c:f>
              <c:numCache>
                <c:formatCode>0.00%</c:formatCode>
                <c:ptCount val="8"/>
                <c:pt idx="0">
                  <c:v>1.90098E-2</c:v>
                </c:pt>
                <c:pt idx="1">
                  <c:v>4.4272699999999998E-2</c:v>
                </c:pt>
                <c:pt idx="2">
                  <c:v>3.2020300000000002E-2</c:v>
                </c:pt>
                <c:pt idx="3">
                  <c:v>2.98146E-2</c:v>
                </c:pt>
                <c:pt idx="4">
                  <c:v>3.6089499999999997E-2</c:v>
                </c:pt>
                <c:pt idx="5">
                  <c:v>3.1973000000000001E-3</c:v>
                </c:pt>
                <c:pt idx="6">
                  <c:v>6.1453500000000001E-2</c:v>
                </c:pt>
                <c:pt idx="7">
                  <c:v>3.8578000000000001E-2</c:v>
                </c:pt>
              </c:numCache>
            </c:numRef>
          </c:val>
          <c:extLst xmlns:c16r2="http://schemas.microsoft.com/office/drawing/2015/06/chart">
            <c:ext xmlns:c16="http://schemas.microsoft.com/office/drawing/2014/chart" uri="{C3380CC4-5D6E-409C-BE32-E72D297353CC}">
              <c16:uniqueId val="{00000000-2E18-452A-B533-F6F657C540A6}"/>
            </c:ext>
          </c:extLst>
        </c:ser>
        <c:ser>
          <c:idx val="1"/>
          <c:order val="1"/>
          <c:tx>
            <c:strRef>
              <c:f>Sheet1!$C$1</c:f>
              <c:strCache>
                <c:ptCount val="1"/>
                <c:pt idx="0">
                  <c:v>2005 - 2010</c:v>
                </c:pt>
              </c:strCache>
            </c:strRef>
          </c:tx>
          <c:spPr>
            <a:solidFill>
              <a:srgbClr val="DC7A27"/>
            </a:solidFill>
            <a:ln>
              <a:noFill/>
            </a:ln>
            <a:effectLst/>
          </c:spPr>
          <c:invertIfNegative val="0"/>
          <c:dLbls>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Neoplasms (Cancer)</c:v>
                </c:pt>
                <c:pt idx="1">
                  <c:v>Nervous</c:v>
                </c:pt>
                <c:pt idx="2">
                  <c:v>Endocrine</c:v>
                </c:pt>
                <c:pt idx="3">
                  <c:v>Respiratory</c:v>
                </c:pt>
                <c:pt idx="4">
                  <c:v>Musculoskeletal</c:v>
                </c:pt>
                <c:pt idx="5">
                  <c:v>Circulatory</c:v>
                </c:pt>
                <c:pt idx="6">
                  <c:v>Routine Care</c:v>
                </c:pt>
                <c:pt idx="7">
                  <c:v>All Conditions</c:v>
                </c:pt>
              </c:strCache>
            </c:strRef>
          </c:cat>
          <c:val>
            <c:numRef>
              <c:f>Sheet1!$C$2:$C$9</c:f>
              <c:numCache>
                <c:formatCode>0.00%</c:formatCode>
                <c:ptCount val="8"/>
                <c:pt idx="0">
                  <c:v>4.6862800000000003E-2</c:v>
                </c:pt>
                <c:pt idx="1">
                  <c:v>6.5414200000000006E-2</c:v>
                </c:pt>
                <c:pt idx="2">
                  <c:v>4.8674599999999998E-2</c:v>
                </c:pt>
                <c:pt idx="3">
                  <c:v>2.26745E-2</c:v>
                </c:pt>
                <c:pt idx="4">
                  <c:v>5.08025E-2</c:v>
                </c:pt>
                <c:pt idx="5">
                  <c:v>1.3633299999999999E-2</c:v>
                </c:pt>
                <c:pt idx="6">
                  <c:v>6.0694199999999997E-2</c:v>
                </c:pt>
                <c:pt idx="7">
                  <c:v>4.3732800000000002E-2</c:v>
                </c:pt>
              </c:numCache>
            </c:numRef>
          </c:val>
          <c:extLst xmlns:c16r2="http://schemas.microsoft.com/office/drawing/2015/06/chart">
            <c:ext xmlns:c16="http://schemas.microsoft.com/office/drawing/2014/chart" uri="{C3380CC4-5D6E-409C-BE32-E72D297353CC}">
              <c16:uniqueId val="{00000001-2E18-452A-B533-F6F657C540A6}"/>
            </c:ext>
          </c:extLst>
        </c:ser>
        <c:dLbls>
          <c:showLegendKey val="0"/>
          <c:showVal val="0"/>
          <c:showCatName val="0"/>
          <c:showSerName val="0"/>
          <c:showPercent val="0"/>
          <c:showBubbleSize val="0"/>
        </c:dLbls>
        <c:gapWidth val="219"/>
        <c:axId val="413665032"/>
        <c:axId val="413666992"/>
      </c:barChart>
      <c:catAx>
        <c:axId val="413665032"/>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crossAx val="413666992"/>
        <c:crosses val="autoZero"/>
        <c:auto val="1"/>
        <c:lblAlgn val="ctr"/>
        <c:lblOffset val="100"/>
        <c:noMultiLvlLbl val="0"/>
      </c:catAx>
      <c:valAx>
        <c:axId val="413666992"/>
        <c:scaling>
          <c:orientation val="minMax"/>
        </c:scaling>
        <c:delete val="0"/>
        <c:axPos val="b"/>
        <c:majorGridlines>
          <c:spPr>
            <a:ln w="9525" cap="flat" cmpd="sng" algn="ctr">
              <a:no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crossAx val="41366503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300">
          <a:solidFill>
            <a:schemeClr val="tx1"/>
          </a:solidFill>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Circulatory diseases</c:v>
                </c:pt>
              </c:strCache>
            </c:strRef>
          </c:tx>
          <c:spPr>
            <a:solidFill>
              <a:schemeClr val="accent2"/>
            </a:solidFill>
            <a:ln>
              <a:solidFill>
                <a:schemeClr val="accent2"/>
              </a:solidFill>
            </a:ln>
          </c:spPr>
          <c:invertIfNegative val="0"/>
          <c:dLbls>
            <c:spPr>
              <a:noFill/>
              <a:ln>
                <a:noFill/>
              </a:ln>
              <a:effectLst/>
            </c:spPr>
            <c:txPr>
              <a:bodyPr/>
              <a:lstStyle/>
              <a:p>
                <a:pPr>
                  <a:defRPr sz="1300">
                    <a:solidFill>
                      <a:srgbClr val="000000"/>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Sheet1!$A$2:$A$14</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Sheet1!$B$2:$B$14</c:f>
              <c:numCache>
                <c:formatCode>"$"#,##0</c:formatCode>
                <c:ptCount val="13"/>
                <c:pt idx="0">
                  <c:v>554.07805542177607</c:v>
                </c:pt>
                <c:pt idx="1">
                  <c:v>589.64317709625595</c:v>
                </c:pt>
                <c:pt idx="2">
                  <c:v>622.16385892177402</c:v>
                </c:pt>
                <c:pt idx="3">
                  <c:v>658.37565358821121</c:v>
                </c:pt>
                <c:pt idx="4">
                  <c:v>700.87529632062876</c:v>
                </c:pt>
                <c:pt idx="5">
                  <c:v>712.54880677616336</c:v>
                </c:pt>
                <c:pt idx="6">
                  <c:v>733.39387538930555</c:v>
                </c:pt>
                <c:pt idx="7">
                  <c:v>722.468306545676</c:v>
                </c:pt>
                <c:pt idx="8">
                  <c:v>740.52768281498879</c:v>
                </c:pt>
                <c:pt idx="9">
                  <c:v>747.98336321490899</c:v>
                </c:pt>
                <c:pt idx="10">
                  <c:v>762.46346919843984</c:v>
                </c:pt>
                <c:pt idx="11">
                  <c:v>762.75128155117181</c:v>
                </c:pt>
                <c:pt idx="12">
                  <c:v>767.34690262421964</c:v>
                </c:pt>
              </c:numCache>
            </c:numRef>
          </c:val>
          <c:extLst xmlns:c16r2="http://schemas.microsoft.com/office/drawing/2015/06/chart">
            <c:ext xmlns:c16="http://schemas.microsoft.com/office/drawing/2014/chart" uri="{C3380CC4-5D6E-409C-BE32-E72D297353CC}">
              <c16:uniqueId val="{00000000-5D50-4110-9E67-7FFAE2F66D5D}"/>
            </c:ext>
          </c:extLst>
        </c:ser>
        <c:dLbls>
          <c:showLegendKey val="0"/>
          <c:showVal val="0"/>
          <c:showCatName val="0"/>
          <c:showSerName val="0"/>
          <c:showPercent val="0"/>
          <c:showBubbleSize val="0"/>
        </c:dLbls>
        <c:gapWidth val="150"/>
        <c:axId val="413663856"/>
        <c:axId val="413666600"/>
      </c:barChart>
      <c:catAx>
        <c:axId val="413663856"/>
        <c:scaling>
          <c:orientation val="minMax"/>
        </c:scaling>
        <c:delete val="0"/>
        <c:axPos val="b"/>
        <c:numFmt formatCode="General" sourceLinked="1"/>
        <c:majorTickMark val="none"/>
        <c:minorTickMark val="none"/>
        <c:tickLblPos val="nextTo"/>
        <c:txPr>
          <a:bodyPr/>
          <a:lstStyle/>
          <a:p>
            <a:pPr>
              <a:defRPr sz="1300">
                <a:solidFill>
                  <a:srgbClr val="000000"/>
                </a:solidFill>
              </a:defRPr>
            </a:pPr>
            <a:endParaRPr lang="en-US"/>
          </a:p>
        </c:txPr>
        <c:crossAx val="413666600"/>
        <c:crosses val="autoZero"/>
        <c:auto val="1"/>
        <c:lblAlgn val="ctr"/>
        <c:lblOffset val="100"/>
        <c:noMultiLvlLbl val="0"/>
      </c:catAx>
      <c:valAx>
        <c:axId val="413666600"/>
        <c:scaling>
          <c:orientation val="minMax"/>
        </c:scaling>
        <c:delete val="0"/>
        <c:axPos val="l"/>
        <c:majorGridlines>
          <c:spPr>
            <a:ln>
              <a:noFill/>
            </a:ln>
          </c:spPr>
        </c:majorGridlines>
        <c:numFmt formatCode="&quot;$&quot;#,##0" sourceLinked="1"/>
        <c:majorTickMark val="none"/>
        <c:minorTickMark val="none"/>
        <c:tickLblPos val="nextTo"/>
        <c:txPr>
          <a:bodyPr/>
          <a:lstStyle/>
          <a:p>
            <a:pPr>
              <a:defRPr sz="1300">
                <a:solidFill>
                  <a:srgbClr val="000000"/>
                </a:solidFill>
              </a:defRPr>
            </a:pPr>
            <a:endParaRPr lang="en-US"/>
          </a:p>
        </c:txPr>
        <c:crossAx val="41366385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Ever been diagnosed</c:v>
                </c:pt>
              </c:strCache>
            </c:strRef>
          </c:tx>
          <c:spPr>
            <a:solidFill>
              <a:schemeClr val="accent5"/>
            </a:solidFill>
            <a:ln>
              <a:solidFill>
                <a:srgbClr val="DC7A27"/>
              </a:solidFill>
            </a:ln>
            <a:effectLst/>
          </c:spPr>
          <c:invertIfNegative val="0"/>
          <c:dLbls>
            <c:spPr>
              <a:noFill/>
              <a:ln>
                <a:noFill/>
              </a:ln>
              <a:effectLst/>
            </c:spPr>
            <c:txPr>
              <a:bodyPr rot="-5400000" vert="horz"/>
              <a:lstStyle/>
              <a:p>
                <a:pPr>
                  <a:defRPr sz="1200">
                    <a:solidFill>
                      <a:schemeClr val="accent4">
                        <a:lumMod val="25000"/>
                      </a:schemeClr>
                    </a:solidFill>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Sheet1!$A$2:$A$10</c:f>
              <c:strCache>
                <c:ptCount val="9"/>
                <c:pt idx="0">
                  <c:v>Stroke</c:v>
                </c:pt>
                <c:pt idx="1">
                  <c:v>Emphysema</c:v>
                </c:pt>
                <c:pt idx="2">
                  <c:v>Diabetes</c:v>
                </c:pt>
                <c:pt idx="3">
                  <c:v>Heart Disease</c:v>
                </c:pt>
                <c:pt idx="4">
                  <c:v>Cancer</c:v>
                </c:pt>
                <c:pt idx="5">
                  <c:v>Arthritis</c:v>
                </c:pt>
                <c:pt idx="6">
                  <c:v>High Blood Pressure</c:v>
                </c:pt>
                <c:pt idx="7">
                  <c:v>High Cholesterol</c:v>
                </c:pt>
                <c:pt idx="8">
                  <c:v>Asthma</c:v>
                </c:pt>
              </c:strCache>
            </c:strRef>
          </c:cat>
          <c:val>
            <c:numRef>
              <c:f>Sheet1!$B$2:$B$10</c:f>
              <c:numCache>
                <c:formatCode>[$$-409]#,##0_ ;\-[$$-409]#,##0\ </c:formatCode>
                <c:ptCount val="9"/>
                <c:pt idx="0">
                  <c:v>14868.10831</c:v>
                </c:pt>
                <c:pt idx="1">
                  <c:v>13946.77038</c:v>
                </c:pt>
                <c:pt idx="2">
                  <c:v>12913.371150000001</c:v>
                </c:pt>
                <c:pt idx="3">
                  <c:v>12165.63</c:v>
                </c:pt>
                <c:pt idx="4">
                  <c:v>11516.0859</c:v>
                </c:pt>
                <c:pt idx="5">
                  <c:v>10252.58791</c:v>
                </c:pt>
                <c:pt idx="6">
                  <c:v>8742.2159499999998</c:v>
                </c:pt>
                <c:pt idx="7">
                  <c:v>8284.6923800000004</c:v>
                </c:pt>
                <c:pt idx="8">
                  <c:v>6732.7763699999996</c:v>
                </c:pt>
              </c:numCache>
            </c:numRef>
          </c:val>
          <c:extLst xmlns:c16r2="http://schemas.microsoft.com/office/drawing/2015/06/chart">
            <c:ext xmlns:c16="http://schemas.microsoft.com/office/drawing/2014/chart" uri="{C3380CC4-5D6E-409C-BE32-E72D297353CC}">
              <c16:uniqueId val="{00000000-AE86-406A-B49F-1D0650626996}"/>
            </c:ext>
          </c:extLst>
        </c:ser>
        <c:ser>
          <c:idx val="1"/>
          <c:order val="1"/>
          <c:tx>
            <c:strRef>
              <c:f>Sheet1!$C$1</c:f>
              <c:strCache>
                <c:ptCount val="1"/>
                <c:pt idx="0">
                  <c:v>Never diagnosed</c:v>
                </c:pt>
              </c:strCache>
            </c:strRef>
          </c:tx>
          <c:spPr>
            <a:solidFill>
              <a:schemeClr val="accent2"/>
            </a:solidFill>
            <a:ln>
              <a:solidFill>
                <a:schemeClr val="accent2"/>
              </a:solidFill>
            </a:ln>
            <a:effectLst/>
          </c:spPr>
          <c:invertIfNegative val="0"/>
          <c:dLbls>
            <c:spPr>
              <a:noFill/>
              <a:ln>
                <a:noFill/>
              </a:ln>
              <a:effectLst/>
            </c:spPr>
            <c:txPr>
              <a:bodyPr rot="-5400000" vert="horz"/>
              <a:lstStyle/>
              <a:p>
                <a:pPr>
                  <a:defRPr sz="1200">
                    <a:solidFill>
                      <a:schemeClr val="accent4"/>
                    </a:solidFill>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Sheet1!$A$2:$A$10</c:f>
              <c:strCache>
                <c:ptCount val="9"/>
                <c:pt idx="0">
                  <c:v>Stroke</c:v>
                </c:pt>
                <c:pt idx="1">
                  <c:v>Emphysema</c:v>
                </c:pt>
                <c:pt idx="2">
                  <c:v>Diabetes</c:v>
                </c:pt>
                <c:pt idx="3">
                  <c:v>Heart Disease</c:v>
                </c:pt>
                <c:pt idx="4">
                  <c:v>Cancer</c:v>
                </c:pt>
                <c:pt idx="5">
                  <c:v>Arthritis</c:v>
                </c:pt>
                <c:pt idx="6">
                  <c:v>High Blood Pressure</c:v>
                </c:pt>
                <c:pt idx="7">
                  <c:v>High Cholesterol</c:v>
                </c:pt>
                <c:pt idx="8">
                  <c:v>Asthma</c:v>
                </c:pt>
              </c:strCache>
            </c:strRef>
          </c:cat>
          <c:val>
            <c:numRef>
              <c:f>Sheet1!$C$2:$C$10</c:f>
              <c:numCache>
                <c:formatCode>[$$-409]#,##0_ ;\-[$$-409]#,##0\ </c:formatCode>
                <c:ptCount val="9"/>
                <c:pt idx="0">
                  <c:v>4772.8801800000001</c:v>
                </c:pt>
                <c:pt idx="1">
                  <c:v>4976.1933799999997</c:v>
                </c:pt>
                <c:pt idx="2">
                  <c:v>4348.5105599999997</c:v>
                </c:pt>
                <c:pt idx="3">
                  <c:v>3431.98</c:v>
                </c:pt>
                <c:pt idx="4">
                  <c:v>4410.54954</c:v>
                </c:pt>
                <c:pt idx="5">
                  <c:v>3366.0956700000002</c:v>
                </c:pt>
                <c:pt idx="6">
                  <c:v>3317.0536000000002</c:v>
                </c:pt>
                <c:pt idx="7">
                  <c:v>3740.3630499999999</c:v>
                </c:pt>
                <c:pt idx="8">
                  <c:v>4171.3652099999999</c:v>
                </c:pt>
              </c:numCache>
            </c:numRef>
          </c:val>
          <c:extLst xmlns:c16r2="http://schemas.microsoft.com/office/drawing/2015/06/chart">
            <c:ext xmlns:c16="http://schemas.microsoft.com/office/drawing/2014/chart" uri="{C3380CC4-5D6E-409C-BE32-E72D297353CC}">
              <c16:uniqueId val="{00000001-AE86-406A-B49F-1D0650626996}"/>
            </c:ext>
          </c:extLst>
        </c:ser>
        <c:dLbls>
          <c:showLegendKey val="0"/>
          <c:showVal val="0"/>
          <c:showCatName val="0"/>
          <c:showSerName val="0"/>
          <c:showPercent val="0"/>
          <c:showBubbleSize val="0"/>
        </c:dLbls>
        <c:gapWidth val="150"/>
        <c:axId val="413672872"/>
        <c:axId val="413670128"/>
      </c:barChart>
      <c:catAx>
        <c:axId val="413672872"/>
        <c:scaling>
          <c:orientation val="minMax"/>
        </c:scaling>
        <c:delete val="0"/>
        <c:axPos val="b"/>
        <c:numFmt formatCode="General" sourceLinked="0"/>
        <c:majorTickMark val="none"/>
        <c:minorTickMark val="none"/>
        <c:tickLblPos val="nextTo"/>
        <c:spPr>
          <a:ln>
            <a:solidFill>
              <a:schemeClr val="accent4"/>
            </a:solidFill>
          </a:ln>
        </c:spPr>
        <c:txPr>
          <a:bodyPr rot="0"/>
          <a:lstStyle/>
          <a:p>
            <a:pPr>
              <a:defRPr/>
            </a:pPr>
            <a:endParaRPr lang="en-US"/>
          </a:p>
        </c:txPr>
        <c:crossAx val="413670128"/>
        <c:crosses val="autoZero"/>
        <c:auto val="1"/>
        <c:lblAlgn val="ctr"/>
        <c:lblOffset val="100"/>
        <c:noMultiLvlLbl val="0"/>
      </c:catAx>
      <c:valAx>
        <c:axId val="413670128"/>
        <c:scaling>
          <c:orientation val="minMax"/>
        </c:scaling>
        <c:delete val="0"/>
        <c:axPos val="l"/>
        <c:numFmt formatCode="[$$-409]#,##0_ ;\-[$$-409]#,##0\ " sourceLinked="1"/>
        <c:majorTickMark val="none"/>
        <c:minorTickMark val="none"/>
        <c:tickLblPos val="nextTo"/>
        <c:spPr>
          <a:ln>
            <a:solidFill>
              <a:schemeClr val="accent4"/>
            </a:solidFill>
          </a:ln>
        </c:spPr>
        <c:crossAx val="413672872"/>
        <c:crosses val="autoZero"/>
        <c:crossBetween val="between"/>
      </c:valAx>
    </c:plotArea>
    <c:legend>
      <c:legendPos val="t"/>
      <c:overlay val="0"/>
    </c:legend>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Ever been diagnosed</c:v>
                </c:pt>
              </c:strCache>
            </c:strRef>
          </c:tx>
          <c:spPr>
            <a:solidFill>
              <a:schemeClr val="bg1">
                <a:lumMod val="50000"/>
                <a:lumOff val="50000"/>
              </a:schemeClr>
            </a:solidFill>
            <a:ln>
              <a:noFill/>
            </a:ln>
            <a:effectLst/>
          </c:spPr>
          <c:invertIfNegative val="0"/>
          <c:dLbls>
            <c:spPr>
              <a:noFill/>
              <a:ln>
                <a:noFill/>
              </a:ln>
              <a:effectLst/>
            </c:spPr>
            <c:txPr>
              <a:bodyPr rot="-5400000" vert="horz"/>
              <a:lstStyle/>
              <a:p>
                <a:pPr>
                  <a:defRPr sz="1200">
                    <a:solidFill>
                      <a:schemeClr val="accent4">
                        <a:lumMod val="25000"/>
                      </a:schemeClr>
                    </a:solidFill>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Sheet1!$A$2:$A$10</c:f>
              <c:strCache>
                <c:ptCount val="9"/>
                <c:pt idx="0">
                  <c:v>Cancer</c:v>
                </c:pt>
                <c:pt idx="1">
                  <c:v>Stroke</c:v>
                </c:pt>
                <c:pt idx="2">
                  <c:v>Emphysema</c:v>
                </c:pt>
                <c:pt idx="3">
                  <c:v>Heart Disease</c:v>
                </c:pt>
                <c:pt idx="4">
                  <c:v>Diabetes</c:v>
                </c:pt>
                <c:pt idx="5">
                  <c:v>Arthritis</c:v>
                </c:pt>
                <c:pt idx="6">
                  <c:v>High Cholesterol</c:v>
                </c:pt>
                <c:pt idx="7">
                  <c:v>High Blood Pressure</c:v>
                </c:pt>
                <c:pt idx="8">
                  <c:v>Asthma</c:v>
                </c:pt>
              </c:strCache>
            </c:strRef>
          </c:cat>
          <c:val>
            <c:numRef>
              <c:f>Sheet1!$B$2:$B$10</c:f>
              <c:numCache>
                <c:formatCode>[$$-409]#,##0_ ;\-[$$-409]#,##0\ </c:formatCode>
                <c:ptCount val="9"/>
                <c:pt idx="0">
                  <c:v>1418.9417350000001</c:v>
                </c:pt>
                <c:pt idx="1">
                  <c:v>1336.1229780000001</c:v>
                </c:pt>
                <c:pt idx="2">
                  <c:v>1302.242045</c:v>
                </c:pt>
                <c:pt idx="3">
                  <c:v>1293.53</c:v>
                </c:pt>
                <c:pt idx="4">
                  <c:v>1259.1548499999999</c:v>
                </c:pt>
                <c:pt idx="5">
                  <c:v>1221.4913710000001</c:v>
                </c:pt>
                <c:pt idx="6">
                  <c:v>1063.1148800000001</c:v>
                </c:pt>
                <c:pt idx="7">
                  <c:v>1044.320504</c:v>
                </c:pt>
                <c:pt idx="8">
                  <c:v>835.76992399999995</c:v>
                </c:pt>
              </c:numCache>
            </c:numRef>
          </c:val>
          <c:extLst xmlns:c16r2="http://schemas.microsoft.com/office/drawing/2015/06/chart">
            <c:ext xmlns:c16="http://schemas.microsoft.com/office/drawing/2014/chart" uri="{C3380CC4-5D6E-409C-BE32-E72D297353CC}">
              <c16:uniqueId val="{00000000-BAD8-4C6F-837A-E6F6402068BA}"/>
            </c:ext>
          </c:extLst>
        </c:ser>
        <c:ser>
          <c:idx val="1"/>
          <c:order val="1"/>
          <c:tx>
            <c:strRef>
              <c:f>Sheet1!$C$1</c:f>
              <c:strCache>
                <c:ptCount val="1"/>
                <c:pt idx="0">
                  <c:v>Never diagnosed</c:v>
                </c:pt>
              </c:strCache>
            </c:strRef>
          </c:tx>
          <c:spPr>
            <a:solidFill>
              <a:srgbClr val="0D324E"/>
            </a:solidFill>
            <a:ln>
              <a:solidFill>
                <a:schemeClr val="tx1"/>
              </a:solidFill>
            </a:ln>
            <a:effectLst/>
          </c:spPr>
          <c:invertIfNegative val="0"/>
          <c:dLbls>
            <c:spPr>
              <a:noFill/>
              <a:ln>
                <a:noFill/>
              </a:ln>
              <a:effectLst/>
            </c:spPr>
            <c:txPr>
              <a:bodyPr rot="-5400000" vert="horz"/>
              <a:lstStyle/>
              <a:p>
                <a:pPr>
                  <a:defRPr sz="1200">
                    <a:solidFill>
                      <a:schemeClr val="accent4"/>
                    </a:solidFill>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Sheet1!$A$2:$A$10</c:f>
              <c:strCache>
                <c:ptCount val="9"/>
                <c:pt idx="0">
                  <c:v>Cancer</c:v>
                </c:pt>
                <c:pt idx="1">
                  <c:v>Stroke</c:v>
                </c:pt>
                <c:pt idx="2">
                  <c:v>Emphysema</c:v>
                </c:pt>
                <c:pt idx="3">
                  <c:v>Heart Disease</c:v>
                </c:pt>
                <c:pt idx="4">
                  <c:v>Diabetes</c:v>
                </c:pt>
                <c:pt idx="5">
                  <c:v>Arthritis</c:v>
                </c:pt>
                <c:pt idx="6">
                  <c:v>High Cholesterol</c:v>
                </c:pt>
                <c:pt idx="7">
                  <c:v>High Blood Pressure</c:v>
                </c:pt>
                <c:pt idx="8">
                  <c:v>Asthma</c:v>
                </c:pt>
              </c:strCache>
            </c:strRef>
          </c:cat>
          <c:val>
            <c:numRef>
              <c:f>Sheet1!$C$2:$C$10</c:f>
              <c:numCache>
                <c:formatCode>[$$-409]#,##0_ ;\-[$$-409]#,##0\ </c:formatCode>
                <c:ptCount val="9"/>
                <c:pt idx="0">
                  <c:v>634.99264200000005</c:v>
                </c:pt>
                <c:pt idx="1">
                  <c:v>693.39797899999996</c:v>
                </c:pt>
                <c:pt idx="2">
                  <c:v>705.80159600000002</c:v>
                </c:pt>
                <c:pt idx="3">
                  <c:v>522.46</c:v>
                </c:pt>
                <c:pt idx="4">
                  <c:v>661.33118999999999</c:v>
                </c:pt>
                <c:pt idx="5">
                  <c:v>540.21447699999999</c:v>
                </c:pt>
                <c:pt idx="6">
                  <c:v>560.62359000000004</c:v>
                </c:pt>
                <c:pt idx="7">
                  <c:v>549.84549600000003</c:v>
                </c:pt>
                <c:pt idx="8">
                  <c:v>586.04639399999996</c:v>
                </c:pt>
              </c:numCache>
            </c:numRef>
          </c:val>
          <c:extLst xmlns:c16r2="http://schemas.microsoft.com/office/drawing/2015/06/chart">
            <c:ext xmlns:c16="http://schemas.microsoft.com/office/drawing/2014/chart" uri="{C3380CC4-5D6E-409C-BE32-E72D297353CC}">
              <c16:uniqueId val="{00000001-BAD8-4C6F-837A-E6F6402068BA}"/>
            </c:ext>
          </c:extLst>
        </c:ser>
        <c:dLbls>
          <c:showLegendKey val="0"/>
          <c:showVal val="0"/>
          <c:showCatName val="0"/>
          <c:showSerName val="0"/>
          <c:showPercent val="0"/>
          <c:showBubbleSize val="0"/>
        </c:dLbls>
        <c:gapWidth val="150"/>
        <c:axId val="413670520"/>
        <c:axId val="413663072"/>
      </c:barChart>
      <c:catAx>
        <c:axId val="413670520"/>
        <c:scaling>
          <c:orientation val="minMax"/>
        </c:scaling>
        <c:delete val="0"/>
        <c:axPos val="b"/>
        <c:numFmt formatCode="General" sourceLinked="0"/>
        <c:majorTickMark val="none"/>
        <c:minorTickMark val="none"/>
        <c:tickLblPos val="nextTo"/>
        <c:spPr>
          <a:ln>
            <a:solidFill>
              <a:schemeClr val="accent4"/>
            </a:solidFill>
          </a:ln>
        </c:spPr>
        <c:txPr>
          <a:bodyPr rot="0"/>
          <a:lstStyle/>
          <a:p>
            <a:pPr>
              <a:defRPr/>
            </a:pPr>
            <a:endParaRPr lang="en-US"/>
          </a:p>
        </c:txPr>
        <c:crossAx val="413663072"/>
        <c:crosses val="autoZero"/>
        <c:auto val="1"/>
        <c:lblAlgn val="ctr"/>
        <c:lblOffset val="100"/>
        <c:noMultiLvlLbl val="0"/>
      </c:catAx>
      <c:valAx>
        <c:axId val="413663072"/>
        <c:scaling>
          <c:orientation val="minMax"/>
        </c:scaling>
        <c:delete val="0"/>
        <c:axPos val="l"/>
        <c:numFmt formatCode="[$$-409]#,##0_ ;\-[$$-409]#,##0\ " sourceLinked="1"/>
        <c:majorTickMark val="none"/>
        <c:minorTickMark val="none"/>
        <c:tickLblPos val="nextTo"/>
        <c:spPr>
          <a:ln>
            <a:solidFill>
              <a:schemeClr val="accent4"/>
            </a:solidFill>
          </a:ln>
        </c:spPr>
        <c:crossAx val="413670520"/>
        <c:crosses val="autoZero"/>
        <c:crossBetween val="between"/>
      </c:valAx>
    </c:plotArea>
    <c:legend>
      <c:legendPos val="t"/>
      <c:overlay val="0"/>
    </c:legend>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Series 1</c:v>
                </c:pt>
              </c:strCache>
            </c:strRef>
          </c:tx>
          <c:spPr>
            <a:ln>
              <a:noFill/>
            </a:ln>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1000</c:v>
                </c:pt>
                <c:pt idx="1">
                  <c:v>9000</c:v>
                </c:pt>
                <c:pt idx="2">
                  <c:v>7000</c:v>
                </c:pt>
                <c:pt idx="3">
                  <c:v>6000</c:v>
                </c:pt>
              </c:numCache>
            </c:numRef>
          </c:val>
          <c:extLst xmlns:c16r2="http://schemas.microsoft.com/office/drawing/2015/06/chart">
            <c:ext xmlns:c16="http://schemas.microsoft.com/office/drawing/2014/chart" uri="{C3380CC4-5D6E-409C-BE32-E72D297353CC}">
              <c16:uniqueId val="{00000000-EF85-4BCC-A3DF-8A8020E1D1AB}"/>
            </c:ext>
          </c:extLst>
        </c:ser>
        <c:ser>
          <c:idx val="1"/>
          <c:order val="1"/>
          <c:tx>
            <c:strRef>
              <c:f>Sheet1!$C$1</c:f>
              <c:strCache>
                <c:ptCount val="1"/>
                <c:pt idx="0">
                  <c:v>Series 2</c:v>
                </c:pt>
              </c:strCache>
            </c:strRef>
          </c:tx>
          <c:spPr>
            <a:solidFill>
              <a:srgbClr val="E6E0CD"/>
            </a:solidFill>
            <a:ln>
              <a:noFill/>
            </a:ln>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1000</c:v>
                </c:pt>
                <c:pt idx="1">
                  <c:v>5000</c:v>
                </c:pt>
                <c:pt idx="2">
                  <c:v>1.8</c:v>
                </c:pt>
                <c:pt idx="3">
                  <c:v>2.8</c:v>
                </c:pt>
              </c:numCache>
            </c:numRef>
          </c:val>
          <c:extLst xmlns:c16r2="http://schemas.microsoft.com/office/drawing/2015/06/chart">
            <c:ext xmlns:c16="http://schemas.microsoft.com/office/drawing/2014/chart" uri="{C3380CC4-5D6E-409C-BE32-E72D297353CC}">
              <c16:uniqueId val="{00000001-EF85-4BCC-A3DF-8A8020E1D1AB}"/>
            </c:ext>
          </c:extLst>
        </c:ser>
        <c:ser>
          <c:idx val="2"/>
          <c:order val="2"/>
          <c:tx>
            <c:strRef>
              <c:f>Sheet1!$D$1</c:f>
              <c:strCache>
                <c:ptCount val="1"/>
                <c:pt idx="0">
                  <c:v>Series 3</c:v>
                </c:pt>
              </c:strCache>
            </c:strRef>
          </c:tx>
          <c:spPr>
            <a:solidFill>
              <a:srgbClr val="E6E0CD"/>
            </a:solidFill>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xmlns:c16r2="http://schemas.microsoft.com/office/drawing/2015/06/chart">
            <c:ext xmlns:c16="http://schemas.microsoft.com/office/drawing/2014/chart" uri="{C3380CC4-5D6E-409C-BE32-E72D297353CC}">
              <c16:uniqueId val="{00000002-EF85-4BCC-A3DF-8A8020E1D1AB}"/>
            </c:ext>
          </c:extLst>
        </c:ser>
        <c:dLbls>
          <c:showLegendKey val="0"/>
          <c:showVal val="0"/>
          <c:showCatName val="0"/>
          <c:showSerName val="0"/>
          <c:showPercent val="0"/>
          <c:showBubbleSize val="0"/>
        </c:dLbls>
        <c:gapWidth val="75"/>
        <c:overlap val="-25"/>
        <c:axId val="414365944"/>
        <c:axId val="414367904"/>
      </c:barChart>
      <c:catAx>
        <c:axId val="414365944"/>
        <c:scaling>
          <c:orientation val="minMax"/>
        </c:scaling>
        <c:delete val="0"/>
        <c:axPos val="b"/>
        <c:numFmt formatCode="[&gt;=1000]0,\ &quot;K&quot;;General" sourceLinked="0"/>
        <c:majorTickMark val="none"/>
        <c:minorTickMark val="none"/>
        <c:tickLblPos val="nextTo"/>
        <c:spPr>
          <a:noFill/>
          <a:ln>
            <a:solidFill>
              <a:srgbClr val="D3D3D3"/>
            </a:solidFill>
          </a:ln>
        </c:spPr>
        <c:txPr>
          <a:bodyPr/>
          <a:lstStyle/>
          <a:p>
            <a:pPr>
              <a:defRPr sz="1200">
                <a:solidFill>
                  <a:schemeClr val="accent6"/>
                </a:solidFill>
              </a:defRPr>
            </a:pPr>
            <a:endParaRPr lang="en-US"/>
          </a:p>
        </c:txPr>
        <c:crossAx val="414367904"/>
        <c:crosses val="autoZero"/>
        <c:auto val="1"/>
        <c:lblAlgn val="ctr"/>
        <c:lblOffset val="100"/>
        <c:noMultiLvlLbl val="0"/>
      </c:catAx>
      <c:valAx>
        <c:axId val="414367904"/>
        <c:scaling>
          <c:orientation val="minMax"/>
        </c:scaling>
        <c:delete val="0"/>
        <c:axPos val="l"/>
        <c:numFmt formatCode="0,\ &quot;K&quot;" sourceLinked="0"/>
        <c:majorTickMark val="none"/>
        <c:minorTickMark val="none"/>
        <c:tickLblPos val="nextTo"/>
        <c:spPr>
          <a:noFill/>
          <a:ln w="9525">
            <a:solidFill>
              <a:srgbClr val="D3D3D3"/>
            </a:solidFill>
          </a:ln>
        </c:spPr>
        <c:txPr>
          <a:bodyPr/>
          <a:lstStyle/>
          <a:p>
            <a:pPr>
              <a:defRPr sz="1200">
                <a:solidFill>
                  <a:schemeClr val="accent6"/>
                </a:solidFill>
              </a:defRPr>
            </a:pPr>
            <a:endParaRPr lang="en-US"/>
          </a:p>
        </c:txPr>
        <c:crossAx val="414365944"/>
        <c:crosses val="autoZero"/>
        <c:crossBetween val="between"/>
      </c:valAx>
      <c:spPr>
        <a:noFill/>
      </c:spPr>
    </c:plotArea>
    <c:plotVisOnly val="1"/>
    <c:dispBlanksAs val="gap"/>
    <c:showDLblsOverMax val="0"/>
  </c:chart>
  <c:spPr>
    <a:noFill/>
  </c:spPr>
  <c:txPr>
    <a:bodyPr/>
    <a:lstStyle/>
    <a:p>
      <a:pPr>
        <a:defRPr sz="1800"/>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scatterChart>
        <c:scatterStyle val="lineMarker"/>
        <c:varyColors val="0"/>
        <c:ser>
          <c:idx val="0"/>
          <c:order val="0"/>
          <c:tx>
            <c:strRef>
              <c:f>Sheet1!$B$1</c:f>
              <c:strCache>
                <c:ptCount val="1"/>
                <c:pt idx="0">
                  <c:v>Series 1</c:v>
                </c:pt>
              </c:strCache>
            </c:strRef>
          </c:tx>
          <c:spPr>
            <a:ln w="28575">
              <a:noFill/>
            </a:ln>
          </c:spPr>
          <c:xVal>
            <c:numRef>
              <c:f>Sheet1!$A$2:$A$5</c:f>
              <c:numCache>
                <c:formatCode>General</c:formatCode>
                <c:ptCount val="4"/>
                <c:pt idx="0">
                  <c:v>0</c:v>
                </c:pt>
                <c:pt idx="1">
                  <c:v>1</c:v>
                </c:pt>
                <c:pt idx="2">
                  <c:v>2</c:v>
                </c:pt>
                <c:pt idx="3">
                  <c:v>3</c:v>
                </c:pt>
              </c:numCache>
            </c:numRef>
          </c:xVal>
          <c:yVal>
            <c:numRef>
              <c:f>Sheet1!$B$2:$B$5</c:f>
              <c:numCache>
                <c:formatCode>General</c:formatCode>
                <c:ptCount val="4"/>
                <c:pt idx="0">
                  <c:v>4.3</c:v>
                </c:pt>
                <c:pt idx="1">
                  <c:v>2.5</c:v>
                </c:pt>
                <c:pt idx="2">
                  <c:v>3.5</c:v>
                </c:pt>
                <c:pt idx="3">
                  <c:v>4.5</c:v>
                </c:pt>
              </c:numCache>
            </c:numRef>
          </c:yVal>
          <c:smooth val="0"/>
          <c:extLst xmlns:c16r2="http://schemas.microsoft.com/office/drawing/2015/06/chart">
            <c:ext xmlns:c16="http://schemas.microsoft.com/office/drawing/2014/chart" uri="{C3380CC4-5D6E-409C-BE32-E72D297353CC}">
              <c16:uniqueId val="{00000000-5DCE-467C-B0A8-A5ACA2053F4C}"/>
            </c:ext>
          </c:extLst>
        </c:ser>
        <c:ser>
          <c:idx val="1"/>
          <c:order val="1"/>
          <c:tx>
            <c:strRef>
              <c:f>Sheet1!$C$1</c:f>
              <c:strCache>
                <c:ptCount val="1"/>
                <c:pt idx="0">
                  <c:v>Series 2</c:v>
                </c:pt>
              </c:strCache>
            </c:strRef>
          </c:tx>
          <c:spPr>
            <a:ln w="28575">
              <a:noFill/>
            </a:ln>
          </c:spPr>
          <c:xVal>
            <c:numRef>
              <c:f>Sheet1!$A$2:$A$5</c:f>
              <c:numCache>
                <c:formatCode>General</c:formatCode>
                <c:ptCount val="4"/>
                <c:pt idx="0">
                  <c:v>0</c:v>
                </c:pt>
                <c:pt idx="1">
                  <c:v>1</c:v>
                </c:pt>
                <c:pt idx="2">
                  <c:v>2</c:v>
                </c:pt>
                <c:pt idx="3">
                  <c:v>3</c:v>
                </c:pt>
              </c:numCache>
            </c:numRef>
          </c:xVal>
          <c:yVal>
            <c:numRef>
              <c:f>Sheet1!$C$2:$C$5</c:f>
              <c:numCache>
                <c:formatCode>General</c:formatCode>
                <c:ptCount val="4"/>
                <c:pt idx="0">
                  <c:v>2.4</c:v>
                </c:pt>
                <c:pt idx="1">
                  <c:v>4.4000000000000004</c:v>
                </c:pt>
                <c:pt idx="2">
                  <c:v>1.8</c:v>
                </c:pt>
                <c:pt idx="3">
                  <c:v>2.8</c:v>
                </c:pt>
              </c:numCache>
            </c:numRef>
          </c:yVal>
          <c:smooth val="0"/>
          <c:extLst xmlns:c16r2="http://schemas.microsoft.com/office/drawing/2015/06/chart">
            <c:ext xmlns:c16="http://schemas.microsoft.com/office/drawing/2014/chart" uri="{C3380CC4-5D6E-409C-BE32-E72D297353CC}">
              <c16:uniqueId val="{00000001-5DCE-467C-B0A8-A5ACA2053F4C}"/>
            </c:ext>
          </c:extLst>
        </c:ser>
        <c:ser>
          <c:idx val="2"/>
          <c:order val="2"/>
          <c:tx>
            <c:strRef>
              <c:f>Sheet1!$D$1</c:f>
              <c:strCache>
                <c:ptCount val="1"/>
                <c:pt idx="0">
                  <c:v>Series 3</c:v>
                </c:pt>
              </c:strCache>
            </c:strRef>
          </c:tx>
          <c:spPr>
            <a:ln w="28575">
              <a:noFill/>
            </a:ln>
          </c:spPr>
          <c:xVal>
            <c:numRef>
              <c:f>Sheet1!$A$2:$A$5</c:f>
              <c:numCache>
                <c:formatCode>General</c:formatCode>
                <c:ptCount val="4"/>
                <c:pt idx="0">
                  <c:v>0</c:v>
                </c:pt>
                <c:pt idx="1">
                  <c:v>1</c:v>
                </c:pt>
                <c:pt idx="2">
                  <c:v>2</c:v>
                </c:pt>
                <c:pt idx="3">
                  <c:v>3</c:v>
                </c:pt>
              </c:numCache>
            </c:numRef>
          </c:xVal>
          <c:yVal>
            <c:numRef>
              <c:f>Sheet1!$D$2:$D$5</c:f>
              <c:numCache>
                <c:formatCode>General</c:formatCode>
                <c:ptCount val="4"/>
                <c:pt idx="0">
                  <c:v>2</c:v>
                </c:pt>
                <c:pt idx="1">
                  <c:v>2</c:v>
                </c:pt>
                <c:pt idx="2">
                  <c:v>3</c:v>
                </c:pt>
                <c:pt idx="3">
                  <c:v>5</c:v>
                </c:pt>
              </c:numCache>
            </c:numRef>
          </c:yVal>
          <c:smooth val="0"/>
          <c:extLst xmlns:c16r2="http://schemas.microsoft.com/office/drawing/2015/06/chart">
            <c:ext xmlns:c16="http://schemas.microsoft.com/office/drawing/2014/chart" uri="{C3380CC4-5D6E-409C-BE32-E72D297353CC}">
              <c16:uniqueId val="{00000002-5DCE-467C-B0A8-A5ACA2053F4C}"/>
            </c:ext>
          </c:extLst>
        </c:ser>
        <c:dLbls>
          <c:showLegendKey val="0"/>
          <c:showVal val="0"/>
          <c:showCatName val="0"/>
          <c:showSerName val="0"/>
          <c:showPercent val="0"/>
          <c:showBubbleSize val="0"/>
        </c:dLbls>
        <c:axId val="414370648"/>
        <c:axId val="414372608"/>
      </c:scatterChart>
      <c:valAx>
        <c:axId val="414370648"/>
        <c:scaling>
          <c:orientation val="minMax"/>
        </c:scaling>
        <c:delete val="0"/>
        <c:axPos val="b"/>
        <c:numFmt formatCode="General" sourceLinked="1"/>
        <c:majorTickMark val="none"/>
        <c:minorTickMark val="none"/>
        <c:tickLblPos val="nextTo"/>
        <c:spPr>
          <a:noFill/>
          <a:ln>
            <a:solidFill>
              <a:srgbClr val="D3D3D3"/>
            </a:solidFill>
          </a:ln>
        </c:spPr>
        <c:txPr>
          <a:bodyPr/>
          <a:lstStyle/>
          <a:p>
            <a:pPr>
              <a:defRPr sz="1200">
                <a:solidFill>
                  <a:schemeClr val="accent6"/>
                </a:solidFill>
              </a:defRPr>
            </a:pPr>
            <a:endParaRPr lang="en-US"/>
          </a:p>
        </c:txPr>
        <c:crossAx val="414372608"/>
        <c:crosses val="autoZero"/>
        <c:crossBetween val="midCat"/>
      </c:valAx>
      <c:valAx>
        <c:axId val="414372608"/>
        <c:scaling>
          <c:orientation val="minMax"/>
        </c:scaling>
        <c:delete val="0"/>
        <c:axPos val="l"/>
        <c:numFmt formatCode="General" sourceLinked="1"/>
        <c:majorTickMark val="none"/>
        <c:minorTickMark val="none"/>
        <c:tickLblPos val="nextTo"/>
        <c:spPr>
          <a:noFill/>
          <a:ln w="9525">
            <a:solidFill>
              <a:srgbClr val="D3D3D3"/>
            </a:solidFill>
          </a:ln>
        </c:spPr>
        <c:txPr>
          <a:bodyPr/>
          <a:lstStyle/>
          <a:p>
            <a:pPr>
              <a:defRPr sz="1200">
                <a:solidFill>
                  <a:schemeClr val="accent6"/>
                </a:solidFill>
              </a:defRPr>
            </a:pPr>
            <a:endParaRPr lang="en-US"/>
          </a:p>
        </c:txPr>
        <c:crossAx val="414370648"/>
        <c:crosses val="autoZero"/>
        <c:crossBetween val="midCat"/>
      </c:valAx>
      <c:spPr>
        <a:noFill/>
      </c:spPr>
    </c:plotArea>
    <c:plotVisOnly val="1"/>
    <c:dispBlanksAs val="gap"/>
    <c:showDLblsOverMax val="0"/>
  </c:chart>
  <c:spPr>
    <a:noFill/>
  </c:spPr>
  <c:txPr>
    <a:bodyPr/>
    <a:lstStyle/>
    <a:p>
      <a:pPr>
        <a:defRPr sz="1800"/>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Series 1</c:v>
                </c:pt>
              </c:strCache>
            </c:strRef>
          </c:tx>
          <c:spPr>
            <a:ln>
              <a:noFill/>
            </a:ln>
          </c:spPr>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xmlns:c16r2="http://schemas.microsoft.com/office/drawing/2015/06/chart">
            <c:ext xmlns:c16="http://schemas.microsoft.com/office/drawing/2014/chart" uri="{C3380CC4-5D6E-409C-BE32-E72D297353CC}">
              <c16:uniqueId val="{00000000-04D0-47A4-99FC-5EDBCB1DCC58}"/>
            </c:ext>
          </c:extLst>
        </c:ser>
        <c:ser>
          <c:idx val="1"/>
          <c:order val="1"/>
          <c:tx>
            <c:strRef>
              <c:f>Sheet1!$C$1</c:f>
              <c:strCache>
                <c:ptCount val="1"/>
                <c:pt idx="0">
                  <c:v>Series 2</c:v>
                </c:pt>
              </c:strCache>
            </c:strRef>
          </c:tx>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xmlns:c16r2="http://schemas.microsoft.com/office/drawing/2015/06/chart">
            <c:ext xmlns:c16="http://schemas.microsoft.com/office/drawing/2014/chart" uri="{C3380CC4-5D6E-409C-BE32-E72D297353CC}">
              <c16:uniqueId val="{00000001-04D0-47A4-99FC-5EDBCB1DCC58}"/>
            </c:ext>
          </c:extLst>
        </c:ser>
        <c:ser>
          <c:idx val="2"/>
          <c:order val="2"/>
          <c:tx>
            <c:strRef>
              <c:f>Sheet1!$D$1</c:f>
              <c:strCache>
                <c:ptCount val="1"/>
                <c:pt idx="0">
                  <c:v>Series 3</c:v>
                </c:pt>
              </c:strCache>
            </c:strRef>
          </c:tx>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xmlns:c16r2="http://schemas.microsoft.com/office/drawing/2015/06/chart">
            <c:ext xmlns:c16="http://schemas.microsoft.com/office/drawing/2014/chart" uri="{C3380CC4-5D6E-409C-BE32-E72D297353CC}">
              <c16:uniqueId val="{00000002-04D0-47A4-99FC-5EDBCB1DCC58}"/>
            </c:ext>
          </c:extLst>
        </c:ser>
        <c:dLbls>
          <c:showLegendKey val="0"/>
          <c:showVal val="0"/>
          <c:showCatName val="0"/>
          <c:showSerName val="0"/>
          <c:showPercent val="0"/>
          <c:showBubbleSize val="0"/>
          <c:showLeaderLines val="1"/>
        </c:dLbls>
        <c:firstSliceAng val="0"/>
      </c:pieChart>
    </c:plotArea>
    <c:plotVisOnly val="1"/>
    <c:dispBlanksAs val="zero"/>
    <c:showDLblsOverMax val="0"/>
  </c:chart>
  <c:spPr>
    <a:noFill/>
  </c:spPr>
  <c:txPr>
    <a:bodyPr/>
    <a:lstStyle/>
    <a:p>
      <a:pPr>
        <a:defRPr sz="1800"/>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United States</c:v>
                </c:pt>
              </c:strCache>
            </c:strRef>
          </c:tx>
          <c:spPr>
            <a:ln w="38100">
              <a:solidFill>
                <a:schemeClr val="accent2"/>
              </a:solidFill>
            </a:ln>
          </c:spPr>
          <c:marker>
            <c:symbol val="none"/>
          </c:marker>
          <c:dLbls>
            <c:dLbl>
              <c:idx val="0"/>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F59A-42CF-8B44-47D70DDF005E}"/>
                </c:ext>
                <c:ext xmlns:c15="http://schemas.microsoft.com/office/drawing/2012/chart" uri="{CE6537A1-D6FC-4f65-9D91-7224C49458BB}">
                  <c15:layout/>
                </c:ext>
              </c:extLst>
            </c:dLbl>
            <c:dLbl>
              <c:idx val="30"/>
              <c:layout>
                <c:manualLayout>
                  <c:x val="-2.1241830065359499E-2"/>
                  <c:y val="-2.8935185185185199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F59A-42CF-8B44-47D70DDF005E}"/>
                </c:ex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numRef>
              <c:f>Sheet1!$A$2:$A$32</c:f>
              <c:numCache>
                <c:formatCode>General</c:formatCode>
                <c:ptCount val="31"/>
                <c:pt idx="0">
                  <c:v>1983</c:v>
                </c:pt>
                <c:pt idx="1">
                  <c:v>1984</c:v>
                </c:pt>
                <c:pt idx="2">
                  <c:v>1985</c:v>
                </c:pt>
                <c:pt idx="3">
                  <c:v>1986</c:v>
                </c:pt>
                <c:pt idx="4">
                  <c:v>1987</c:v>
                </c:pt>
                <c:pt idx="5">
                  <c:v>1988</c:v>
                </c:pt>
                <c:pt idx="6">
                  <c:v>1989</c:v>
                </c:pt>
                <c:pt idx="7">
                  <c:v>1990</c:v>
                </c:pt>
                <c:pt idx="8">
                  <c:v>1991</c:v>
                </c:pt>
                <c:pt idx="9">
                  <c:v>1992</c:v>
                </c:pt>
                <c:pt idx="10">
                  <c:v>1993</c:v>
                </c:pt>
                <c:pt idx="11">
                  <c:v>1994</c:v>
                </c:pt>
                <c:pt idx="12">
                  <c:v>1995</c:v>
                </c:pt>
                <c:pt idx="13">
                  <c:v>1996</c:v>
                </c:pt>
                <c:pt idx="14">
                  <c:v>1997</c:v>
                </c:pt>
                <c:pt idx="15">
                  <c:v>1998</c:v>
                </c:pt>
                <c:pt idx="16">
                  <c:v>1999</c:v>
                </c:pt>
                <c:pt idx="17">
                  <c:v>2000</c:v>
                </c:pt>
                <c:pt idx="18">
                  <c:v>2001</c:v>
                </c:pt>
                <c:pt idx="19">
                  <c:v>2002</c:v>
                </c:pt>
                <c:pt idx="20">
                  <c:v>2003</c:v>
                </c:pt>
                <c:pt idx="21">
                  <c:v>2004</c:v>
                </c:pt>
                <c:pt idx="22">
                  <c:v>2005</c:v>
                </c:pt>
                <c:pt idx="23">
                  <c:v>2006</c:v>
                </c:pt>
                <c:pt idx="24">
                  <c:v>2007</c:v>
                </c:pt>
                <c:pt idx="25">
                  <c:v>2008</c:v>
                </c:pt>
                <c:pt idx="26">
                  <c:v>2009</c:v>
                </c:pt>
                <c:pt idx="27">
                  <c:v>2010</c:v>
                </c:pt>
                <c:pt idx="28">
                  <c:v>2011</c:v>
                </c:pt>
                <c:pt idx="29">
                  <c:v>2012</c:v>
                </c:pt>
                <c:pt idx="30">
                  <c:v>2013</c:v>
                </c:pt>
              </c:numCache>
            </c:numRef>
          </c:cat>
          <c:val>
            <c:numRef>
              <c:f>Sheet1!$B$2:$B$32</c:f>
              <c:numCache>
                <c:formatCode>0</c:formatCode>
                <c:ptCount val="31"/>
                <c:pt idx="0">
                  <c:v>590</c:v>
                </c:pt>
                <c:pt idx="1">
                  <c:v>566</c:v>
                </c:pt>
                <c:pt idx="2">
                  <c:v>557.4</c:v>
                </c:pt>
                <c:pt idx="3">
                  <c:v>540.20000000000005</c:v>
                </c:pt>
                <c:pt idx="4">
                  <c:v>527.5</c:v>
                </c:pt>
                <c:pt idx="5">
                  <c:v>520.6</c:v>
                </c:pt>
                <c:pt idx="6">
                  <c:v>490.1</c:v>
                </c:pt>
                <c:pt idx="7">
                  <c:v>479.8</c:v>
                </c:pt>
                <c:pt idx="8">
                  <c:v>466.7</c:v>
                </c:pt>
                <c:pt idx="9">
                  <c:v>455.6</c:v>
                </c:pt>
                <c:pt idx="10">
                  <c:v>461.5</c:v>
                </c:pt>
                <c:pt idx="11">
                  <c:v>449.1</c:v>
                </c:pt>
                <c:pt idx="12">
                  <c:v>445.6</c:v>
                </c:pt>
                <c:pt idx="13">
                  <c:v>435.8</c:v>
                </c:pt>
                <c:pt idx="14">
                  <c:v>424.7</c:v>
                </c:pt>
                <c:pt idx="15">
                  <c:v>412</c:v>
                </c:pt>
                <c:pt idx="16">
                  <c:v>408.6</c:v>
                </c:pt>
                <c:pt idx="17">
                  <c:v>395.4</c:v>
                </c:pt>
                <c:pt idx="18">
                  <c:v>379.4</c:v>
                </c:pt>
                <c:pt idx="19">
                  <c:v>368.2</c:v>
                </c:pt>
                <c:pt idx="20">
                  <c:v>355</c:v>
                </c:pt>
                <c:pt idx="21">
                  <c:v>331.9</c:v>
                </c:pt>
                <c:pt idx="22">
                  <c:v>321.3</c:v>
                </c:pt>
                <c:pt idx="23">
                  <c:v>302.39999999999998</c:v>
                </c:pt>
                <c:pt idx="24">
                  <c:v>292.7</c:v>
                </c:pt>
                <c:pt idx="25">
                  <c:v>283.7</c:v>
                </c:pt>
                <c:pt idx="26">
                  <c:v>269.60000000000002</c:v>
                </c:pt>
                <c:pt idx="27">
                  <c:v>264.8</c:v>
                </c:pt>
                <c:pt idx="28">
                  <c:v>257.89999999999998</c:v>
                </c:pt>
                <c:pt idx="29">
                  <c:v>253.3</c:v>
                </c:pt>
                <c:pt idx="30">
                  <c:v>252.8</c:v>
                </c:pt>
              </c:numCache>
            </c:numRef>
          </c:val>
          <c:smooth val="0"/>
          <c:extLst xmlns:c16r2="http://schemas.microsoft.com/office/drawing/2015/06/chart">
            <c:ext xmlns:c16="http://schemas.microsoft.com/office/drawing/2014/chart" uri="{C3380CC4-5D6E-409C-BE32-E72D297353CC}">
              <c16:uniqueId val="{00000002-F59A-42CF-8B44-47D70DDF005E}"/>
            </c:ext>
          </c:extLst>
        </c:ser>
        <c:ser>
          <c:idx val="1"/>
          <c:order val="1"/>
          <c:tx>
            <c:strRef>
              <c:f>Sheet1!$C$1</c:f>
              <c:strCache>
                <c:ptCount val="1"/>
                <c:pt idx="0">
                  <c:v>Comparable Country Average</c:v>
                </c:pt>
              </c:strCache>
            </c:strRef>
          </c:tx>
          <c:spPr>
            <a:ln w="38100">
              <a:solidFill>
                <a:schemeClr val="accent5"/>
              </a:solidFill>
            </a:ln>
          </c:spPr>
          <c:marker>
            <c:symbol val="none"/>
          </c:marker>
          <c:dLbls>
            <c:dLbl>
              <c:idx val="0"/>
              <c:layout>
                <c:manualLayout>
                  <c:x val="-1.63398692810458E-3"/>
                  <c:y val="4.918981481481479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F59A-42CF-8B44-47D70DDF005E}"/>
                </c:ext>
                <c:ext xmlns:c15="http://schemas.microsoft.com/office/drawing/2012/chart" uri="{CE6537A1-D6FC-4f65-9D91-7224C49458BB}">
                  <c15:layout/>
                </c:ext>
              </c:extLst>
            </c:dLbl>
            <c:dLbl>
              <c:idx val="30"/>
              <c:layout>
                <c:manualLayout>
                  <c:x val="-1.9607843137254902E-2"/>
                  <c:y val="4.05092592592593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F59A-42CF-8B44-47D70DDF005E}"/>
                </c:ex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numRef>
              <c:f>Sheet1!$A$2:$A$32</c:f>
              <c:numCache>
                <c:formatCode>General</c:formatCode>
                <c:ptCount val="31"/>
                <c:pt idx="0">
                  <c:v>1983</c:v>
                </c:pt>
                <c:pt idx="1">
                  <c:v>1984</c:v>
                </c:pt>
                <c:pt idx="2">
                  <c:v>1985</c:v>
                </c:pt>
                <c:pt idx="3">
                  <c:v>1986</c:v>
                </c:pt>
                <c:pt idx="4">
                  <c:v>1987</c:v>
                </c:pt>
                <c:pt idx="5">
                  <c:v>1988</c:v>
                </c:pt>
                <c:pt idx="6">
                  <c:v>1989</c:v>
                </c:pt>
                <c:pt idx="7">
                  <c:v>1990</c:v>
                </c:pt>
                <c:pt idx="8">
                  <c:v>1991</c:v>
                </c:pt>
                <c:pt idx="9">
                  <c:v>1992</c:v>
                </c:pt>
                <c:pt idx="10">
                  <c:v>1993</c:v>
                </c:pt>
                <c:pt idx="11">
                  <c:v>1994</c:v>
                </c:pt>
                <c:pt idx="12">
                  <c:v>1995</c:v>
                </c:pt>
                <c:pt idx="13">
                  <c:v>1996</c:v>
                </c:pt>
                <c:pt idx="14">
                  <c:v>1997</c:v>
                </c:pt>
                <c:pt idx="15">
                  <c:v>1998</c:v>
                </c:pt>
                <c:pt idx="16">
                  <c:v>1999</c:v>
                </c:pt>
                <c:pt idx="17">
                  <c:v>2000</c:v>
                </c:pt>
                <c:pt idx="18">
                  <c:v>2001</c:v>
                </c:pt>
                <c:pt idx="19">
                  <c:v>2002</c:v>
                </c:pt>
                <c:pt idx="20">
                  <c:v>2003</c:v>
                </c:pt>
                <c:pt idx="21">
                  <c:v>2004</c:v>
                </c:pt>
                <c:pt idx="22">
                  <c:v>2005</c:v>
                </c:pt>
                <c:pt idx="23">
                  <c:v>2006</c:v>
                </c:pt>
                <c:pt idx="24">
                  <c:v>2007</c:v>
                </c:pt>
                <c:pt idx="25">
                  <c:v>2008</c:v>
                </c:pt>
                <c:pt idx="26">
                  <c:v>2009</c:v>
                </c:pt>
                <c:pt idx="27">
                  <c:v>2010</c:v>
                </c:pt>
                <c:pt idx="28">
                  <c:v>2011</c:v>
                </c:pt>
                <c:pt idx="29">
                  <c:v>2012</c:v>
                </c:pt>
                <c:pt idx="30">
                  <c:v>2013</c:v>
                </c:pt>
              </c:numCache>
            </c:numRef>
          </c:cat>
          <c:val>
            <c:numRef>
              <c:f>Sheet1!$C$2:$C$32</c:f>
              <c:numCache>
                <c:formatCode>0</c:formatCode>
                <c:ptCount val="31"/>
                <c:pt idx="0">
                  <c:v>566.63</c:v>
                </c:pt>
                <c:pt idx="1">
                  <c:v>543.81999999999994</c:v>
                </c:pt>
                <c:pt idx="2">
                  <c:v>538.83000000000004</c:v>
                </c:pt>
                <c:pt idx="3">
                  <c:v>518.1</c:v>
                </c:pt>
                <c:pt idx="4">
                  <c:v>490.7</c:v>
                </c:pt>
                <c:pt idx="5">
                  <c:v>480.57000000000005</c:v>
                </c:pt>
                <c:pt idx="6">
                  <c:v>465.62</c:v>
                </c:pt>
                <c:pt idx="7">
                  <c:v>465.45454545454544</c:v>
                </c:pt>
                <c:pt idx="8">
                  <c:v>455.94545454545454</c:v>
                </c:pt>
                <c:pt idx="9">
                  <c:v>442.0545454545454</c:v>
                </c:pt>
                <c:pt idx="10">
                  <c:v>440.45454545454538</c:v>
                </c:pt>
                <c:pt idx="11">
                  <c:v>418.60909090909087</c:v>
                </c:pt>
                <c:pt idx="12">
                  <c:v>411.26363636363635</c:v>
                </c:pt>
                <c:pt idx="13">
                  <c:v>402.23636363636359</c:v>
                </c:pt>
                <c:pt idx="14">
                  <c:v>388.59090909090907</c:v>
                </c:pt>
                <c:pt idx="15">
                  <c:v>380.31818181818181</c:v>
                </c:pt>
                <c:pt idx="16">
                  <c:v>370.31818181818176</c:v>
                </c:pt>
                <c:pt idx="17">
                  <c:v>355.68181818181824</c:v>
                </c:pt>
                <c:pt idx="18">
                  <c:v>341.65454545454548</c:v>
                </c:pt>
                <c:pt idx="19">
                  <c:v>334.75454545454545</c:v>
                </c:pt>
                <c:pt idx="20">
                  <c:v>327.62727272727273</c:v>
                </c:pt>
                <c:pt idx="21">
                  <c:v>305.52727272727265</c:v>
                </c:pt>
                <c:pt idx="22">
                  <c:v>296.40000000000003</c:v>
                </c:pt>
                <c:pt idx="23">
                  <c:v>279.14545454545453</c:v>
                </c:pt>
                <c:pt idx="24">
                  <c:v>269.89090909090908</c:v>
                </c:pt>
                <c:pt idx="25">
                  <c:v>261.77272727272725</c:v>
                </c:pt>
                <c:pt idx="26">
                  <c:v>250.56363636363639</c:v>
                </c:pt>
                <c:pt idx="27">
                  <c:v>242.83636363636361</c:v>
                </c:pt>
                <c:pt idx="28">
                  <c:v>229.5181818181818</c:v>
                </c:pt>
                <c:pt idx="29">
                  <c:v>227.4727272727273</c:v>
                </c:pt>
                <c:pt idx="30">
                  <c:v>222.69090909090909</c:v>
                </c:pt>
              </c:numCache>
            </c:numRef>
          </c:val>
          <c:smooth val="0"/>
          <c:extLst xmlns:c16r2="http://schemas.microsoft.com/office/drawing/2015/06/chart">
            <c:ext xmlns:c16="http://schemas.microsoft.com/office/drawing/2014/chart" uri="{C3380CC4-5D6E-409C-BE32-E72D297353CC}">
              <c16:uniqueId val="{00000005-F59A-42CF-8B44-47D70DDF005E}"/>
            </c:ext>
          </c:extLst>
        </c:ser>
        <c:dLbls>
          <c:showLegendKey val="0"/>
          <c:showVal val="0"/>
          <c:showCatName val="0"/>
          <c:showSerName val="0"/>
          <c:showPercent val="0"/>
          <c:showBubbleSize val="0"/>
        </c:dLbls>
        <c:smooth val="0"/>
        <c:axId val="413674048"/>
        <c:axId val="413662680"/>
      </c:lineChart>
      <c:catAx>
        <c:axId val="413674048"/>
        <c:scaling>
          <c:orientation val="minMax"/>
        </c:scaling>
        <c:delete val="0"/>
        <c:axPos val="b"/>
        <c:numFmt formatCode="General" sourceLinked="1"/>
        <c:majorTickMark val="none"/>
        <c:minorTickMark val="none"/>
        <c:tickLblPos val="nextTo"/>
        <c:spPr>
          <a:ln>
            <a:solidFill>
              <a:srgbClr val="D3D3D3"/>
            </a:solidFill>
          </a:ln>
        </c:spPr>
        <c:crossAx val="413662680"/>
        <c:crosses val="autoZero"/>
        <c:auto val="1"/>
        <c:lblAlgn val="ctr"/>
        <c:lblOffset val="100"/>
        <c:tickLblSkip val="5"/>
        <c:noMultiLvlLbl val="0"/>
      </c:catAx>
      <c:valAx>
        <c:axId val="413662680"/>
        <c:scaling>
          <c:orientation val="minMax"/>
        </c:scaling>
        <c:delete val="0"/>
        <c:axPos val="l"/>
        <c:majorGridlines>
          <c:spPr>
            <a:ln>
              <a:noFill/>
            </a:ln>
          </c:spPr>
        </c:majorGridlines>
        <c:numFmt formatCode="0" sourceLinked="0"/>
        <c:majorTickMark val="none"/>
        <c:minorTickMark val="none"/>
        <c:tickLblPos val="nextTo"/>
        <c:spPr>
          <a:ln>
            <a:solidFill>
              <a:srgbClr val="D3D3D3"/>
            </a:solidFill>
          </a:ln>
        </c:spPr>
        <c:crossAx val="413674048"/>
        <c:crosses val="autoZero"/>
        <c:crossBetween val="midCat"/>
      </c:valAx>
    </c:plotArea>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2014 distribution</c:v>
                </c:pt>
              </c:strCache>
            </c:strRef>
          </c:tx>
          <c:spPr>
            <a:solidFill>
              <a:schemeClr val="accent2"/>
            </a:solidFill>
            <a:ln>
              <a:solidFill>
                <a:schemeClr val="accent2"/>
              </a:solidFill>
            </a:ln>
          </c:spPr>
          <c:invertIfNegative val="0"/>
          <c:dPt>
            <c:idx val="9"/>
            <c:invertIfNegative val="0"/>
            <c:bubble3D val="0"/>
            <c:spPr>
              <a:solidFill>
                <a:schemeClr val="accent5"/>
              </a:solidFill>
              <a:ln>
                <a:solidFill>
                  <a:schemeClr val="accent5"/>
                </a:solidFill>
              </a:ln>
            </c:spPr>
            <c:extLst xmlns:c16r2="http://schemas.microsoft.com/office/drawing/2015/06/chart">
              <c:ext xmlns:c16="http://schemas.microsoft.com/office/drawing/2014/chart" uri="{C3380CC4-5D6E-409C-BE32-E72D297353CC}">
                <c16:uniqueId val="{00000001-A4F7-4D55-B961-F0B79BEEF9B3}"/>
              </c:ext>
            </c:extLst>
          </c:dPt>
          <c:dLbls>
            <c:spPr>
              <a:noFill/>
              <a:ln>
                <a:noFill/>
              </a:ln>
              <a:effectLst/>
            </c:spPr>
            <c:txPr>
              <a:bodyPr/>
              <a:lstStyle/>
              <a:p>
                <a:pPr>
                  <a:defRPr sz="12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Sheet1!$A$2:$A$11</c:f>
              <c:strCache>
                <c:ptCount val="10"/>
                <c:pt idx="0">
                  <c:v>Suicide</c:v>
                </c:pt>
                <c:pt idx="1">
                  <c:v>Kidney disease</c:v>
                </c:pt>
                <c:pt idx="2">
                  <c:v>Influenza and pneumonia</c:v>
                </c:pt>
                <c:pt idx="3">
                  <c:v>Diabetes</c:v>
                </c:pt>
                <c:pt idx="4">
                  <c:v>Alzheimer's disease</c:v>
                </c:pt>
                <c:pt idx="5">
                  <c:v>Stroke</c:v>
                </c:pt>
                <c:pt idx="6">
                  <c:v>Unintentional injuries</c:v>
                </c:pt>
                <c:pt idx="7">
                  <c:v>Chronic lower respiratory diseases </c:v>
                </c:pt>
                <c:pt idx="8">
                  <c:v>Cancer </c:v>
                </c:pt>
                <c:pt idx="9">
                  <c:v>Heart disease</c:v>
                </c:pt>
              </c:strCache>
            </c:strRef>
          </c:cat>
          <c:val>
            <c:numRef>
              <c:f>Sheet1!$B$2:$B$11</c:f>
              <c:numCache>
                <c:formatCode>0.0%</c:formatCode>
                <c:ptCount val="10"/>
                <c:pt idx="0">
                  <c:v>1.6285678821878299E-2</c:v>
                </c:pt>
                <c:pt idx="1">
                  <c:v>1.8331430868963002E-2</c:v>
                </c:pt>
                <c:pt idx="2">
                  <c:v>2.1027498288543601E-2</c:v>
                </c:pt>
                <c:pt idx="3">
                  <c:v>2.91225539879791E-2</c:v>
                </c:pt>
                <c:pt idx="4">
                  <c:v>3.5615427551897699E-2</c:v>
                </c:pt>
                <c:pt idx="5">
                  <c:v>5.0678528703351898E-2</c:v>
                </c:pt>
                <c:pt idx="6">
                  <c:v>5.1801731483716598E-2</c:v>
                </c:pt>
                <c:pt idx="7">
                  <c:v>5.6008221082858897E-2</c:v>
                </c:pt>
                <c:pt idx="8">
                  <c:v>0.22528744472509701</c:v>
                </c:pt>
                <c:pt idx="9">
                  <c:v>0.233910976851362</c:v>
                </c:pt>
              </c:numCache>
            </c:numRef>
          </c:val>
          <c:extLst xmlns:c16r2="http://schemas.microsoft.com/office/drawing/2015/06/chart">
            <c:ext xmlns:c16="http://schemas.microsoft.com/office/drawing/2014/chart" uri="{C3380CC4-5D6E-409C-BE32-E72D297353CC}">
              <c16:uniqueId val="{00000000-934F-4D00-8D33-EC32A9C72075}"/>
            </c:ext>
          </c:extLst>
        </c:ser>
        <c:dLbls>
          <c:showLegendKey val="0"/>
          <c:showVal val="0"/>
          <c:showCatName val="0"/>
          <c:showSerName val="0"/>
          <c:showPercent val="0"/>
          <c:showBubbleSize val="0"/>
        </c:dLbls>
        <c:gapWidth val="150"/>
        <c:axId val="447651368"/>
        <c:axId val="447655680"/>
      </c:barChart>
      <c:catAx>
        <c:axId val="447651368"/>
        <c:scaling>
          <c:orientation val="minMax"/>
        </c:scaling>
        <c:delete val="0"/>
        <c:axPos val="l"/>
        <c:numFmt formatCode="General" sourceLinked="0"/>
        <c:majorTickMark val="none"/>
        <c:minorTickMark val="none"/>
        <c:tickLblPos val="nextTo"/>
        <c:spPr>
          <a:ln>
            <a:solidFill>
              <a:schemeClr val="accent4"/>
            </a:solidFill>
          </a:ln>
        </c:spPr>
        <c:crossAx val="447655680"/>
        <c:crosses val="autoZero"/>
        <c:auto val="1"/>
        <c:lblAlgn val="ctr"/>
        <c:lblOffset val="100"/>
        <c:noMultiLvlLbl val="0"/>
      </c:catAx>
      <c:valAx>
        <c:axId val="447655680"/>
        <c:scaling>
          <c:orientation val="minMax"/>
        </c:scaling>
        <c:delete val="0"/>
        <c:axPos val="b"/>
        <c:majorGridlines>
          <c:spPr>
            <a:ln>
              <a:noFill/>
            </a:ln>
          </c:spPr>
        </c:majorGridlines>
        <c:numFmt formatCode="0%" sourceLinked="0"/>
        <c:majorTickMark val="none"/>
        <c:minorTickMark val="none"/>
        <c:tickLblPos val="nextTo"/>
        <c:spPr>
          <a:ln>
            <a:solidFill>
              <a:schemeClr val="accent4"/>
            </a:solidFill>
          </a:ln>
        </c:spPr>
        <c:crossAx val="447651368"/>
        <c:crosses val="autoZero"/>
        <c:crossBetween val="between"/>
      </c:valAx>
    </c:plotArea>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481181185920897E-2"/>
          <c:y val="0.120879309729141"/>
          <c:w val="0.930199398934348"/>
          <c:h val="0.79798909064938295"/>
        </c:manualLayout>
      </c:layout>
      <c:lineChart>
        <c:grouping val="standard"/>
        <c:varyColors val="0"/>
        <c:ser>
          <c:idx val="0"/>
          <c:order val="0"/>
          <c:tx>
            <c:strRef>
              <c:f>Sheet1!$B$1</c:f>
              <c:strCache>
                <c:ptCount val="1"/>
                <c:pt idx="0">
                  <c:v>American Indian or Alaska Native</c:v>
                </c:pt>
              </c:strCache>
            </c:strRef>
          </c:tx>
          <c:spPr>
            <a:ln>
              <a:solidFill>
                <a:schemeClr val="accent5">
                  <a:lumMod val="50000"/>
                </a:schemeClr>
              </a:solidFill>
            </a:ln>
          </c:spPr>
          <c:marker>
            <c:symbol val="none"/>
          </c:marker>
          <c:cat>
            <c:numRef>
              <c:f>Sheet1!$A$2:$A$17</c:f>
              <c:numCache>
                <c:formatCode>General</c:formatCode>
                <c:ptCount val="16"/>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numCache>
            </c:numRef>
          </c:cat>
          <c:val>
            <c:numRef>
              <c:f>Sheet1!$B$2:$B$17</c:f>
              <c:numCache>
                <c:formatCode>General</c:formatCode>
                <c:ptCount val="16"/>
                <c:pt idx="0">
                  <c:v>265.10000000000002</c:v>
                </c:pt>
                <c:pt idx="1">
                  <c:v>242.5</c:v>
                </c:pt>
                <c:pt idx="2">
                  <c:v>228.2</c:v>
                </c:pt>
                <c:pt idx="3">
                  <c:v>229</c:v>
                </c:pt>
                <c:pt idx="4">
                  <c:v>230</c:v>
                </c:pt>
                <c:pt idx="5">
                  <c:v>221.2</c:v>
                </c:pt>
                <c:pt idx="6">
                  <c:v>213.4</c:v>
                </c:pt>
                <c:pt idx="7">
                  <c:v>201.8</c:v>
                </c:pt>
                <c:pt idx="8">
                  <c:v>190.4</c:v>
                </c:pt>
                <c:pt idx="9">
                  <c:v>174.4</c:v>
                </c:pt>
                <c:pt idx="10">
                  <c:v>171.7</c:v>
                </c:pt>
                <c:pt idx="11">
                  <c:v>170.8</c:v>
                </c:pt>
                <c:pt idx="12">
                  <c:v>164.3</c:v>
                </c:pt>
                <c:pt idx="13">
                  <c:v>157</c:v>
                </c:pt>
                <c:pt idx="14">
                  <c:v>159.1</c:v>
                </c:pt>
                <c:pt idx="15">
                  <c:v>158.30000000000001</c:v>
                </c:pt>
              </c:numCache>
            </c:numRef>
          </c:val>
          <c:smooth val="0"/>
          <c:extLst xmlns:c16r2="http://schemas.microsoft.com/office/drawing/2015/06/chart">
            <c:ext xmlns:c16="http://schemas.microsoft.com/office/drawing/2014/chart" uri="{C3380CC4-5D6E-409C-BE32-E72D297353CC}">
              <c16:uniqueId val="{00000000-F868-4774-8C4F-09B01AD6BC45}"/>
            </c:ext>
          </c:extLst>
        </c:ser>
        <c:ser>
          <c:idx val="1"/>
          <c:order val="1"/>
          <c:tx>
            <c:strRef>
              <c:f>Sheet1!$C$1</c:f>
              <c:strCache>
                <c:ptCount val="1"/>
                <c:pt idx="0">
                  <c:v>Asian or Pacific Islander</c:v>
                </c:pt>
              </c:strCache>
            </c:strRef>
          </c:tx>
          <c:spPr>
            <a:ln>
              <a:solidFill>
                <a:schemeClr val="accent2"/>
              </a:solidFill>
            </a:ln>
          </c:spPr>
          <c:marker>
            <c:symbol val="none"/>
          </c:marker>
          <c:cat>
            <c:numRef>
              <c:f>Sheet1!$A$2:$A$17</c:f>
              <c:numCache>
                <c:formatCode>General</c:formatCode>
                <c:ptCount val="16"/>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numCache>
            </c:numRef>
          </c:cat>
          <c:val>
            <c:numRef>
              <c:f>Sheet1!$C$2:$C$17</c:f>
              <c:numCache>
                <c:formatCode>General</c:formatCode>
                <c:ptCount val="16"/>
                <c:pt idx="0">
                  <c:v>225.9</c:v>
                </c:pt>
                <c:pt idx="1">
                  <c:v>214.1</c:v>
                </c:pt>
                <c:pt idx="2">
                  <c:v>205.6</c:v>
                </c:pt>
                <c:pt idx="3">
                  <c:v>202.7</c:v>
                </c:pt>
                <c:pt idx="4">
                  <c:v>194.6</c:v>
                </c:pt>
                <c:pt idx="5">
                  <c:v>181.9</c:v>
                </c:pt>
                <c:pt idx="6">
                  <c:v>175.3</c:v>
                </c:pt>
                <c:pt idx="7">
                  <c:v>168.6</c:v>
                </c:pt>
                <c:pt idx="8">
                  <c:v>158.6</c:v>
                </c:pt>
                <c:pt idx="9">
                  <c:v>155.9</c:v>
                </c:pt>
                <c:pt idx="10">
                  <c:v>149.5</c:v>
                </c:pt>
                <c:pt idx="11">
                  <c:v>147.30000000000001</c:v>
                </c:pt>
                <c:pt idx="12">
                  <c:v>137.1</c:v>
                </c:pt>
                <c:pt idx="13">
                  <c:v>134.80000000000001</c:v>
                </c:pt>
                <c:pt idx="14">
                  <c:v>134.6</c:v>
                </c:pt>
                <c:pt idx="15">
                  <c:v>126</c:v>
                </c:pt>
              </c:numCache>
            </c:numRef>
          </c:val>
          <c:smooth val="0"/>
          <c:extLst xmlns:c16r2="http://schemas.microsoft.com/office/drawing/2015/06/chart">
            <c:ext xmlns:c16="http://schemas.microsoft.com/office/drawing/2014/chart" uri="{C3380CC4-5D6E-409C-BE32-E72D297353CC}">
              <c16:uniqueId val="{00000001-F868-4774-8C4F-09B01AD6BC45}"/>
            </c:ext>
          </c:extLst>
        </c:ser>
        <c:ser>
          <c:idx val="2"/>
          <c:order val="2"/>
          <c:tx>
            <c:strRef>
              <c:f>Sheet1!$D$1</c:f>
              <c:strCache>
                <c:ptCount val="1"/>
                <c:pt idx="0">
                  <c:v>Black</c:v>
                </c:pt>
              </c:strCache>
            </c:strRef>
          </c:tx>
          <c:spPr>
            <a:ln>
              <a:solidFill>
                <a:srgbClr val="00B050"/>
              </a:solidFill>
            </a:ln>
          </c:spPr>
          <c:marker>
            <c:symbol val="none"/>
          </c:marker>
          <c:cat>
            <c:numRef>
              <c:f>Sheet1!$A$2:$A$17</c:f>
              <c:numCache>
                <c:formatCode>General</c:formatCode>
                <c:ptCount val="16"/>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numCache>
            </c:numRef>
          </c:cat>
          <c:val>
            <c:numRef>
              <c:f>Sheet1!$D$2:$D$17</c:f>
              <c:numCache>
                <c:formatCode>General</c:formatCode>
                <c:ptCount val="16"/>
                <c:pt idx="0">
                  <c:v>451.9</c:v>
                </c:pt>
                <c:pt idx="1">
                  <c:v>443.4</c:v>
                </c:pt>
                <c:pt idx="2">
                  <c:v>434.7</c:v>
                </c:pt>
                <c:pt idx="3">
                  <c:v>427.5</c:v>
                </c:pt>
                <c:pt idx="4">
                  <c:v>418.2</c:v>
                </c:pt>
                <c:pt idx="5">
                  <c:v>394.8</c:v>
                </c:pt>
                <c:pt idx="6">
                  <c:v>381.4</c:v>
                </c:pt>
                <c:pt idx="7">
                  <c:v>360.6</c:v>
                </c:pt>
                <c:pt idx="8">
                  <c:v>346</c:v>
                </c:pt>
                <c:pt idx="9">
                  <c:v>333.4</c:v>
                </c:pt>
                <c:pt idx="10">
                  <c:v>315</c:v>
                </c:pt>
                <c:pt idx="11">
                  <c:v>307.60000000000002</c:v>
                </c:pt>
                <c:pt idx="12">
                  <c:v>293</c:v>
                </c:pt>
                <c:pt idx="13">
                  <c:v>288.60000000000002</c:v>
                </c:pt>
                <c:pt idx="14">
                  <c:v>287.60000000000002</c:v>
                </c:pt>
                <c:pt idx="15">
                  <c:v>283.2</c:v>
                </c:pt>
              </c:numCache>
            </c:numRef>
          </c:val>
          <c:smooth val="0"/>
          <c:extLst xmlns:c16r2="http://schemas.microsoft.com/office/drawing/2015/06/chart">
            <c:ext xmlns:c16="http://schemas.microsoft.com/office/drawing/2014/chart" uri="{C3380CC4-5D6E-409C-BE32-E72D297353CC}">
              <c16:uniqueId val="{00000002-F868-4774-8C4F-09B01AD6BC45}"/>
            </c:ext>
          </c:extLst>
        </c:ser>
        <c:ser>
          <c:idx val="3"/>
          <c:order val="3"/>
          <c:tx>
            <c:strRef>
              <c:f>Sheet1!$E$1</c:f>
              <c:strCache>
                <c:ptCount val="1"/>
                <c:pt idx="0">
                  <c:v>White</c:v>
                </c:pt>
              </c:strCache>
            </c:strRef>
          </c:tx>
          <c:marker>
            <c:symbol val="none"/>
          </c:marker>
          <c:cat>
            <c:numRef>
              <c:f>Sheet1!$A$2:$A$17</c:f>
              <c:numCache>
                <c:formatCode>General</c:formatCode>
                <c:ptCount val="16"/>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numCache>
            </c:numRef>
          </c:cat>
          <c:val>
            <c:numRef>
              <c:f>Sheet1!$E$2:$E$17</c:f>
              <c:numCache>
                <c:formatCode>General</c:formatCode>
                <c:ptCount val="16"/>
                <c:pt idx="0">
                  <c:v>344.9</c:v>
                </c:pt>
                <c:pt idx="1">
                  <c:v>335.6</c:v>
                </c:pt>
                <c:pt idx="2">
                  <c:v>324.3</c:v>
                </c:pt>
                <c:pt idx="3">
                  <c:v>318.39999999999998</c:v>
                </c:pt>
                <c:pt idx="4">
                  <c:v>306.8</c:v>
                </c:pt>
                <c:pt idx="5">
                  <c:v>288.5</c:v>
                </c:pt>
                <c:pt idx="6">
                  <c:v>281</c:v>
                </c:pt>
                <c:pt idx="7">
                  <c:v>264.10000000000002</c:v>
                </c:pt>
                <c:pt idx="8">
                  <c:v>253.2</c:v>
                </c:pt>
                <c:pt idx="9">
                  <c:v>247.8</c:v>
                </c:pt>
                <c:pt idx="10">
                  <c:v>235.6</c:v>
                </c:pt>
                <c:pt idx="11">
                  <c:v>231.8</c:v>
                </c:pt>
                <c:pt idx="12">
                  <c:v>225.8</c:v>
                </c:pt>
                <c:pt idx="13">
                  <c:v>221.6</c:v>
                </c:pt>
                <c:pt idx="14">
                  <c:v>220.2</c:v>
                </c:pt>
                <c:pt idx="15">
                  <c:v>217.6</c:v>
                </c:pt>
              </c:numCache>
            </c:numRef>
          </c:val>
          <c:smooth val="0"/>
          <c:extLst xmlns:c16r2="http://schemas.microsoft.com/office/drawing/2015/06/chart">
            <c:ext xmlns:c16="http://schemas.microsoft.com/office/drawing/2014/chart" uri="{C3380CC4-5D6E-409C-BE32-E72D297353CC}">
              <c16:uniqueId val="{00000003-F868-4774-8C4F-09B01AD6BC45}"/>
            </c:ext>
          </c:extLst>
        </c:ser>
        <c:ser>
          <c:idx val="4"/>
          <c:order val="4"/>
          <c:tx>
            <c:strRef>
              <c:f>Sheet1!$F$1</c:f>
              <c:strCache>
                <c:ptCount val="1"/>
                <c:pt idx="0">
                  <c:v>Hispanic</c:v>
                </c:pt>
              </c:strCache>
            </c:strRef>
          </c:tx>
          <c:marker>
            <c:symbol val="none"/>
          </c:marker>
          <c:cat>
            <c:numRef>
              <c:f>Sheet1!$A$2:$A$17</c:f>
              <c:numCache>
                <c:formatCode>General</c:formatCode>
                <c:ptCount val="16"/>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numCache>
            </c:numRef>
          </c:cat>
          <c:val>
            <c:numRef>
              <c:f>Sheet1!$F$2:$F$17</c:f>
              <c:numCache>
                <c:formatCode>General</c:formatCode>
                <c:ptCount val="16"/>
                <c:pt idx="0">
                  <c:v>270.5</c:v>
                </c:pt>
                <c:pt idx="1">
                  <c:v>261</c:v>
                </c:pt>
                <c:pt idx="2">
                  <c:v>256.8</c:v>
                </c:pt>
                <c:pt idx="3">
                  <c:v>249.7</c:v>
                </c:pt>
                <c:pt idx="4">
                  <c:v>242.3</c:v>
                </c:pt>
                <c:pt idx="5">
                  <c:v>226.7</c:v>
                </c:pt>
                <c:pt idx="6">
                  <c:v>226.9</c:v>
                </c:pt>
                <c:pt idx="7">
                  <c:v>210.1</c:v>
                </c:pt>
                <c:pt idx="8">
                  <c:v>200.9</c:v>
                </c:pt>
                <c:pt idx="9">
                  <c:v>190.8</c:v>
                </c:pt>
                <c:pt idx="10">
                  <c:v>182.4</c:v>
                </c:pt>
                <c:pt idx="11">
                  <c:v>179.7</c:v>
                </c:pt>
                <c:pt idx="12">
                  <c:v>168.3</c:v>
                </c:pt>
                <c:pt idx="13">
                  <c:v>165.9</c:v>
                </c:pt>
                <c:pt idx="14">
                  <c:v>164.6</c:v>
                </c:pt>
                <c:pt idx="15">
                  <c:v>159.69999999999999</c:v>
                </c:pt>
              </c:numCache>
            </c:numRef>
          </c:val>
          <c:smooth val="0"/>
          <c:extLst xmlns:c16r2="http://schemas.microsoft.com/office/drawing/2015/06/chart">
            <c:ext xmlns:c16="http://schemas.microsoft.com/office/drawing/2014/chart" uri="{C3380CC4-5D6E-409C-BE32-E72D297353CC}">
              <c16:uniqueId val="{00000004-F868-4774-8C4F-09B01AD6BC45}"/>
            </c:ext>
          </c:extLst>
        </c:ser>
        <c:ser>
          <c:idx val="5"/>
          <c:order val="5"/>
          <c:tx>
            <c:strRef>
              <c:f>Sheet1!$G$1</c:f>
              <c:strCache>
                <c:ptCount val="1"/>
                <c:pt idx="0">
                  <c:v>All Races</c:v>
                </c:pt>
              </c:strCache>
            </c:strRef>
          </c:tx>
          <c:marker>
            <c:symbol val="none"/>
          </c:marker>
          <c:cat>
            <c:numRef>
              <c:f>Sheet1!$A$2:$A$17</c:f>
              <c:numCache>
                <c:formatCode>General</c:formatCode>
                <c:ptCount val="16"/>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numCache>
            </c:numRef>
          </c:cat>
          <c:val>
            <c:numRef>
              <c:f>Sheet1!$G$2:$G$17</c:f>
              <c:numCache>
                <c:formatCode>General</c:formatCode>
                <c:ptCount val="16"/>
                <c:pt idx="0">
                  <c:v>352.4</c:v>
                </c:pt>
                <c:pt idx="1">
                  <c:v>342.9</c:v>
                </c:pt>
                <c:pt idx="2">
                  <c:v>331.9</c:v>
                </c:pt>
                <c:pt idx="3">
                  <c:v>325.8</c:v>
                </c:pt>
                <c:pt idx="4">
                  <c:v>314.5</c:v>
                </c:pt>
                <c:pt idx="5">
                  <c:v>295.7</c:v>
                </c:pt>
                <c:pt idx="6">
                  <c:v>287.8</c:v>
                </c:pt>
                <c:pt idx="7">
                  <c:v>270.7</c:v>
                </c:pt>
                <c:pt idx="8">
                  <c:v>259.39999999999998</c:v>
                </c:pt>
                <c:pt idx="9">
                  <c:v>253.3</c:v>
                </c:pt>
                <c:pt idx="10">
                  <c:v>240.8</c:v>
                </c:pt>
                <c:pt idx="11">
                  <c:v>236.6</c:v>
                </c:pt>
                <c:pt idx="12">
                  <c:v>229.6</c:v>
                </c:pt>
                <c:pt idx="13">
                  <c:v>225.3</c:v>
                </c:pt>
                <c:pt idx="14">
                  <c:v>223.9</c:v>
                </c:pt>
                <c:pt idx="15">
                  <c:v>220.8</c:v>
                </c:pt>
              </c:numCache>
            </c:numRef>
          </c:val>
          <c:smooth val="0"/>
          <c:extLst xmlns:c16r2="http://schemas.microsoft.com/office/drawing/2015/06/chart">
            <c:ext xmlns:c16="http://schemas.microsoft.com/office/drawing/2014/chart" uri="{C3380CC4-5D6E-409C-BE32-E72D297353CC}">
              <c16:uniqueId val="{00000005-F868-4774-8C4F-09B01AD6BC45}"/>
            </c:ext>
          </c:extLst>
        </c:ser>
        <c:dLbls>
          <c:showLegendKey val="0"/>
          <c:showVal val="0"/>
          <c:showCatName val="0"/>
          <c:showSerName val="0"/>
          <c:showPercent val="0"/>
          <c:showBubbleSize val="0"/>
        </c:dLbls>
        <c:smooth val="0"/>
        <c:axId val="447650192"/>
        <c:axId val="447653328"/>
      </c:lineChart>
      <c:catAx>
        <c:axId val="447650192"/>
        <c:scaling>
          <c:orientation val="minMax"/>
        </c:scaling>
        <c:delete val="0"/>
        <c:axPos val="b"/>
        <c:numFmt formatCode="General" sourceLinked="0"/>
        <c:majorTickMark val="none"/>
        <c:minorTickMark val="none"/>
        <c:tickLblPos val="nextTo"/>
        <c:spPr>
          <a:ln>
            <a:solidFill>
              <a:srgbClr val="D3D3D3"/>
            </a:solidFill>
          </a:ln>
        </c:spPr>
        <c:crossAx val="447653328"/>
        <c:crosses val="autoZero"/>
        <c:auto val="1"/>
        <c:lblAlgn val="ctr"/>
        <c:lblOffset val="100"/>
        <c:noMultiLvlLbl val="0"/>
      </c:catAx>
      <c:valAx>
        <c:axId val="447653328"/>
        <c:scaling>
          <c:orientation val="minMax"/>
        </c:scaling>
        <c:delete val="0"/>
        <c:axPos val="l"/>
        <c:majorGridlines>
          <c:spPr>
            <a:ln>
              <a:noFill/>
            </a:ln>
          </c:spPr>
        </c:majorGridlines>
        <c:numFmt formatCode="General" sourceLinked="0"/>
        <c:majorTickMark val="none"/>
        <c:minorTickMark val="none"/>
        <c:tickLblPos val="nextTo"/>
        <c:spPr>
          <a:ln>
            <a:solidFill>
              <a:srgbClr val="D3D3D3"/>
            </a:solidFill>
          </a:ln>
        </c:spPr>
        <c:crossAx val="447650192"/>
        <c:crosses val="autoZero"/>
        <c:crossBetween val="between"/>
      </c:valAx>
      <c:spPr>
        <a:ln>
          <a:noFill/>
        </a:ln>
      </c:spPr>
    </c:plotArea>
    <c:legend>
      <c:legendPos val="t"/>
      <c:layout>
        <c:manualLayout>
          <c:xMode val="edge"/>
          <c:yMode val="edge"/>
          <c:x val="0.15894938848950901"/>
          <c:y val="1.9841269841269799E-2"/>
          <c:w val="0.84105061151049099"/>
          <c:h val="0.11882800364240199"/>
        </c:manualLayout>
      </c:layout>
      <c:overlay val="0"/>
    </c:legend>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2013</c:v>
                </c:pt>
              </c:strCache>
            </c:strRef>
          </c:tx>
          <c:spPr>
            <a:solidFill>
              <a:schemeClr val="accent5"/>
            </a:solidFill>
            <a:ln>
              <a:solidFill>
                <a:srgbClr val="DC7A27"/>
              </a:solidFill>
            </a:ln>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Skin diseases</c:v>
                </c:pt>
                <c:pt idx="1">
                  <c:v>Neonatal</c:v>
                </c:pt>
                <c:pt idx="2">
                  <c:v>Chronic respiratory </c:v>
                </c:pt>
                <c:pt idx="3">
                  <c:v>Nervous System</c:v>
                </c:pt>
                <c:pt idx="4">
                  <c:v>Endocrine (diabetes)</c:v>
                </c:pt>
                <c:pt idx="5">
                  <c:v>Injuries</c:v>
                </c:pt>
                <c:pt idx="6">
                  <c:v>Musculoskeletal disorders</c:v>
                </c:pt>
                <c:pt idx="7">
                  <c:v>Cancers and tumors (Neoplasms)</c:v>
                </c:pt>
                <c:pt idx="8">
                  <c:v>Cardiovascular</c:v>
                </c:pt>
                <c:pt idx="9">
                  <c:v>Mental health and substance use disorders</c:v>
                </c:pt>
              </c:strCache>
            </c:strRef>
          </c:cat>
          <c:val>
            <c:numRef>
              <c:f>Sheet1!$B$2:$B$11</c:f>
              <c:numCache>
                <c:formatCode>_(* #,##0_);_(* \(#,##0\);_(* "-"??_);_(@_)</c:formatCode>
                <c:ptCount val="10"/>
                <c:pt idx="0">
                  <c:v>629.29999999999995</c:v>
                </c:pt>
                <c:pt idx="1">
                  <c:v>671.6</c:v>
                </c:pt>
                <c:pt idx="2">
                  <c:v>1424.1</c:v>
                </c:pt>
                <c:pt idx="3">
                  <c:v>1487.3</c:v>
                </c:pt>
                <c:pt idx="4">
                  <c:v>1772.9</c:v>
                </c:pt>
                <c:pt idx="5">
                  <c:v>2518.8000000000002</c:v>
                </c:pt>
                <c:pt idx="6">
                  <c:v>2804.2</c:v>
                </c:pt>
                <c:pt idx="7">
                  <c:v>3133</c:v>
                </c:pt>
                <c:pt idx="8">
                  <c:v>3261</c:v>
                </c:pt>
                <c:pt idx="9">
                  <c:v>3266.2</c:v>
                </c:pt>
              </c:numCache>
            </c:numRef>
          </c:val>
          <c:extLst xmlns:c16r2="http://schemas.microsoft.com/office/drawing/2015/06/chart">
            <c:ext xmlns:c16="http://schemas.microsoft.com/office/drawing/2014/chart" uri="{C3380CC4-5D6E-409C-BE32-E72D297353CC}">
              <c16:uniqueId val="{00000000-FAD2-4559-851A-83B3FA4176D7}"/>
            </c:ext>
          </c:extLst>
        </c:ser>
        <c:ser>
          <c:idx val="1"/>
          <c:order val="1"/>
          <c:tx>
            <c:strRef>
              <c:f>Sheet1!$C$1</c:f>
              <c:strCache>
                <c:ptCount val="1"/>
                <c:pt idx="0">
                  <c:v>1990</c:v>
                </c:pt>
              </c:strCache>
            </c:strRef>
          </c:tx>
          <c:spPr>
            <a:solidFill>
              <a:schemeClr val="accent2"/>
            </a:solidFill>
            <a:ln>
              <a:solidFill>
                <a:schemeClr val="accent2"/>
              </a:solidFill>
            </a:ln>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Skin diseases</c:v>
                </c:pt>
                <c:pt idx="1">
                  <c:v>Neonatal</c:v>
                </c:pt>
                <c:pt idx="2">
                  <c:v>Chronic respiratory </c:v>
                </c:pt>
                <c:pt idx="3">
                  <c:v>Nervous System</c:v>
                </c:pt>
                <c:pt idx="4">
                  <c:v>Endocrine (diabetes)</c:v>
                </c:pt>
                <c:pt idx="5">
                  <c:v>Injuries</c:v>
                </c:pt>
                <c:pt idx="6">
                  <c:v>Musculoskeletal disorders</c:v>
                </c:pt>
                <c:pt idx="7">
                  <c:v>Cancers and tumors (Neoplasms)</c:v>
                </c:pt>
                <c:pt idx="8">
                  <c:v>Cardiovascular</c:v>
                </c:pt>
                <c:pt idx="9">
                  <c:v>Mental health and substance use disorders</c:v>
                </c:pt>
              </c:strCache>
            </c:strRef>
          </c:cat>
          <c:val>
            <c:numRef>
              <c:f>Sheet1!$C$2:$C$11</c:f>
              <c:numCache>
                <c:formatCode>_(* #,##0_);_(* \(#,##0\);_(* "-"??_);_(@_)</c:formatCode>
                <c:ptCount val="10"/>
                <c:pt idx="0">
                  <c:v>633.79999999999995</c:v>
                </c:pt>
                <c:pt idx="1">
                  <c:v>922.3</c:v>
                </c:pt>
                <c:pt idx="2">
                  <c:v>1459</c:v>
                </c:pt>
                <c:pt idx="3">
                  <c:v>1425.9</c:v>
                </c:pt>
                <c:pt idx="4">
                  <c:v>1541.8</c:v>
                </c:pt>
                <c:pt idx="5">
                  <c:v>3518.8</c:v>
                </c:pt>
                <c:pt idx="6">
                  <c:v>2657</c:v>
                </c:pt>
                <c:pt idx="7">
                  <c:v>3861.7</c:v>
                </c:pt>
                <c:pt idx="8">
                  <c:v>5134</c:v>
                </c:pt>
                <c:pt idx="9">
                  <c:v>2948.3</c:v>
                </c:pt>
              </c:numCache>
            </c:numRef>
          </c:val>
          <c:extLst xmlns:c16r2="http://schemas.microsoft.com/office/drawing/2015/06/chart">
            <c:ext xmlns:c16="http://schemas.microsoft.com/office/drawing/2014/chart" uri="{C3380CC4-5D6E-409C-BE32-E72D297353CC}">
              <c16:uniqueId val="{00000001-FAD2-4559-851A-83B3FA4176D7}"/>
            </c:ext>
          </c:extLst>
        </c:ser>
        <c:dLbls>
          <c:showLegendKey val="0"/>
          <c:showVal val="0"/>
          <c:showCatName val="0"/>
          <c:showSerName val="0"/>
          <c:showPercent val="0"/>
          <c:showBubbleSize val="0"/>
        </c:dLbls>
        <c:gapWidth val="150"/>
        <c:axId val="447648624"/>
        <c:axId val="447651760"/>
      </c:barChart>
      <c:catAx>
        <c:axId val="447648624"/>
        <c:scaling>
          <c:orientation val="minMax"/>
        </c:scaling>
        <c:delete val="0"/>
        <c:axPos val="l"/>
        <c:numFmt formatCode="General" sourceLinked="0"/>
        <c:majorTickMark val="none"/>
        <c:minorTickMark val="none"/>
        <c:tickLblPos val="nextTo"/>
        <c:spPr>
          <a:ln>
            <a:solidFill>
              <a:schemeClr val="accent4"/>
            </a:solidFill>
          </a:ln>
        </c:spPr>
        <c:crossAx val="447651760"/>
        <c:crosses val="autoZero"/>
        <c:auto val="1"/>
        <c:lblAlgn val="ctr"/>
        <c:lblOffset val="100"/>
        <c:noMultiLvlLbl val="0"/>
      </c:catAx>
      <c:valAx>
        <c:axId val="447651760"/>
        <c:scaling>
          <c:orientation val="minMax"/>
        </c:scaling>
        <c:delete val="0"/>
        <c:axPos val="b"/>
        <c:majorGridlines>
          <c:spPr>
            <a:ln>
              <a:noFill/>
            </a:ln>
          </c:spPr>
        </c:majorGridlines>
        <c:numFmt formatCode="_(* #,##0_);_(* \(#,##0\);_(* &quot;-&quot;??_);_(@_)" sourceLinked="1"/>
        <c:majorTickMark val="out"/>
        <c:minorTickMark val="none"/>
        <c:tickLblPos val="nextTo"/>
        <c:spPr>
          <a:ln>
            <a:solidFill>
              <a:schemeClr val="accent4"/>
            </a:solidFill>
          </a:ln>
        </c:spPr>
        <c:crossAx val="447648624"/>
        <c:crosses val="autoZero"/>
        <c:crossBetween val="between"/>
      </c:valAx>
    </c:plotArea>
    <c:legend>
      <c:legendPos val="t"/>
      <c:overlay val="0"/>
    </c:legend>
    <c:plotVisOnly val="1"/>
    <c:dispBlanksAs val="gap"/>
    <c:showDLblsOverMax val="0"/>
  </c:chart>
  <c:txPr>
    <a:bodyPr/>
    <a:lstStyle/>
    <a:p>
      <a:pPr>
        <a:defRPr sz="1300">
          <a:solidFill>
            <a:srgbClr val="000000"/>
          </a:solidFill>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A4D92E5-9FFA-458A-9BEA-BDF5C2EF3530}" type="datetimeFigureOut">
              <a:rPr lang="en-US" smtClean="0"/>
              <a:pPr/>
              <a:t>7/22/2016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3E76084-7007-4F9A-9BF5-85CA96B02EE7}" type="slidenum">
              <a:rPr lang="en-US" smtClean="0"/>
              <a:pPr/>
              <a:t>‹#›</a:t>
            </a:fld>
            <a:endParaRPr lang="en-US" dirty="0"/>
          </a:p>
        </p:txBody>
      </p:sp>
    </p:spTree>
    <p:extLst>
      <p:ext uri="{BB962C8B-B14F-4D97-AF65-F5344CB8AC3E}">
        <p14:creationId xmlns:p14="http://schemas.microsoft.com/office/powerpoint/2010/main" val="2775093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3E76084-7007-4F9A-9BF5-85CA96B02EE7}" type="slidenum">
              <a:rPr lang="en-US" smtClean="0"/>
              <a:pPr/>
              <a:t>0</a:t>
            </a:fld>
            <a:endParaRPr lang="en-US" dirty="0"/>
          </a:p>
        </p:txBody>
      </p:sp>
      <p:sp>
        <p:nvSpPr>
          <p:cNvPr id="3" name="Notes Placeholder 2"/>
          <p:cNvSpPr>
            <a:spLocks noGrp="1"/>
          </p:cNvSpPr>
          <p:nvPr>
            <p:ph type="body" idx="1"/>
          </p:nvPr>
        </p:nvSpPr>
        <p:spPr/>
        <p:txBody>
          <a:bodyPr/>
          <a:lstStyle/>
          <a:p>
            <a:endParaRPr lang="en-US" b="1" dirty="0"/>
          </a:p>
        </p:txBody>
      </p:sp>
    </p:spTree>
    <p:extLst>
      <p:ext uri="{BB962C8B-B14F-4D97-AF65-F5344CB8AC3E}">
        <p14:creationId xmlns:p14="http://schemas.microsoft.com/office/powerpoint/2010/main" val="35115096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9</a:t>
            </a:fld>
            <a:endParaRPr lang="en-US" dirty="0"/>
          </a:p>
        </p:txBody>
      </p:sp>
    </p:spTree>
    <p:extLst>
      <p:ext uri="{BB962C8B-B14F-4D97-AF65-F5344CB8AC3E}">
        <p14:creationId xmlns:p14="http://schemas.microsoft.com/office/powerpoint/2010/main" val="4075157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u="non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3E76084-7007-4F9A-9BF5-85CA96B02EE7}" type="slidenum">
              <a:rPr lang="en-US" smtClean="0"/>
              <a:t>10</a:t>
            </a:fld>
            <a:endParaRPr lang="en-US" dirty="0"/>
          </a:p>
        </p:txBody>
      </p:sp>
    </p:spTree>
    <p:extLst>
      <p:ext uri="{BB962C8B-B14F-4D97-AF65-F5344CB8AC3E}">
        <p14:creationId xmlns:p14="http://schemas.microsoft.com/office/powerpoint/2010/main" val="11055814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u="non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3E76084-7007-4F9A-9BF5-85CA96B02EE7}" type="slidenum">
              <a:rPr lang="en-US" smtClean="0"/>
              <a:t>11</a:t>
            </a:fld>
            <a:endParaRPr lang="en-US" dirty="0"/>
          </a:p>
        </p:txBody>
      </p:sp>
    </p:spTree>
    <p:extLst>
      <p:ext uri="{BB962C8B-B14F-4D97-AF65-F5344CB8AC3E}">
        <p14:creationId xmlns:p14="http://schemas.microsoft.com/office/powerpoint/2010/main" val="34849833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F3E76084-7007-4F9A-9BF5-85CA96B02EE7}" type="slidenum">
              <a:rPr lang="en-US" smtClean="0"/>
              <a:t>12</a:t>
            </a:fld>
            <a:endParaRPr lang="en-US" dirty="0"/>
          </a:p>
        </p:txBody>
      </p:sp>
    </p:spTree>
    <p:extLst>
      <p:ext uri="{BB962C8B-B14F-4D97-AF65-F5344CB8AC3E}">
        <p14:creationId xmlns:p14="http://schemas.microsoft.com/office/powerpoint/2010/main" val="22112915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13</a:t>
            </a:fld>
            <a:endParaRPr lang="en-US" dirty="0"/>
          </a:p>
        </p:txBody>
      </p:sp>
    </p:spTree>
    <p:extLst>
      <p:ext uri="{BB962C8B-B14F-4D97-AF65-F5344CB8AC3E}">
        <p14:creationId xmlns:p14="http://schemas.microsoft.com/office/powerpoint/2010/main" val="21066059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14</a:t>
            </a:fld>
            <a:endParaRPr lang="en-US"/>
          </a:p>
        </p:txBody>
      </p:sp>
    </p:spTree>
    <p:extLst>
      <p:ext uri="{BB962C8B-B14F-4D97-AF65-F5344CB8AC3E}">
        <p14:creationId xmlns:p14="http://schemas.microsoft.com/office/powerpoint/2010/main" val="20586812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F3E76084-7007-4F9A-9BF5-85CA96B02EE7}"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7364673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3E76084-7007-4F9A-9BF5-85CA96B02EE7}"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34938009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17</a:t>
            </a:fld>
            <a:endParaRPr lang="en-US" dirty="0"/>
          </a:p>
        </p:txBody>
      </p:sp>
    </p:spTree>
    <p:extLst>
      <p:ext uri="{BB962C8B-B14F-4D97-AF65-F5344CB8AC3E}">
        <p14:creationId xmlns:p14="http://schemas.microsoft.com/office/powerpoint/2010/main" val="30691811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E9B44F7-9AC1-7D4D-B77F-90DBA6DCB262}" type="slidenum">
              <a:rPr lang="en-US" smtClean="0"/>
              <a:pPr/>
              <a:t>18</a:t>
            </a:fld>
            <a:endParaRPr lang="en-US"/>
          </a:p>
        </p:txBody>
      </p:sp>
    </p:spTree>
    <p:extLst>
      <p:ext uri="{BB962C8B-B14F-4D97-AF65-F5344CB8AC3E}">
        <p14:creationId xmlns:p14="http://schemas.microsoft.com/office/powerpoint/2010/main" val="2225782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U.S. and other countries have made dramatic progress in lowering mortality from cardiovascular diseases, which include heart disease</a:t>
            </a:r>
            <a:r>
              <a:rPr lang="en-US" baseline="0" dirty="0"/>
              <a:t> and stroke</a:t>
            </a:r>
            <a:r>
              <a:rPr lang="en-US" dirty="0"/>
              <a:t>. In the U.S., the mortality rate has fallen </a:t>
            </a:r>
            <a:r>
              <a:rPr lang="en-US" dirty="0" smtClean="0"/>
              <a:t>from</a:t>
            </a:r>
            <a:r>
              <a:rPr lang="en-US" baseline="0" dirty="0" smtClean="0"/>
              <a:t> 590</a:t>
            </a:r>
            <a:r>
              <a:rPr lang="en-US" dirty="0" smtClean="0"/>
              <a:t> deaths </a:t>
            </a:r>
            <a:r>
              <a:rPr lang="en-US" dirty="0"/>
              <a:t>per 100,000 people in </a:t>
            </a:r>
            <a:r>
              <a:rPr lang="en-US" dirty="0" smtClean="0"/>
              <a:t>1983 </a:t>
            </a:r>
            <a:r>
              <a:rPr lang="en-US" dirty="0"/>
              <a:t>to </a:t>
            </a:r>
            <a:r>
              <a:rPr lang="en-US" dirty="0" smtClean="0"/>
              <a:t>253 </a:t>
            </a:r>
            <a:r>
              <a:rPr lang="en-US" dirty="0"/>
              <a:t>in </a:t>
            </a:r>
            <a:r>
              <a:rPr lang="en-US" dirty="0" smtClean="0"/>
              <a:t>2013. </a:t>
            </a:r>
            <a:r>
              <a:rPr lang="en-US" dirty="0"/>
              <a:t>Recently</a:t>
            </a:r>
            <a:r>
              <a:rPr lang="en-US" baseline="0" dirty="0"/>
              <a:t>, this has been due in large part to improvements in emergency response [LINK: http://</a:t>
            </a:r>
            <a:r>
              <a:rPr lang="en-US" b="0" baseline="0" dirty="0"/>
              <a:t>news.heart.org/coordinated-faster-emergency-response-associated-improved-heart-attack-survival] for heart attack patients, in addition to medical advances, reduced smoking rates, and improvements in controlling cholesterol and blood pressure [LINK: </a:t>
            </a:r>
            <a:r>
              <a:rPr lang="en-US" sz="1200" b="0" u="sng" kern="1200" dirty="0">
                <a:solidFill>
                  <a:schemeClr val="tx1"/>
                </a:solidFill>
                <a:effectLst/>
                <a:latin typeface="+mn-lt"/>
                <a:ea typeface="+mn-ea"/>
                <a:cs typeface="+mn-cs"/>
              </a:rPr>
              <a:t>http://www.nejm.org/doi/full/10.1056/NEJMsa053935</a:t>
            </a:r>
            <a:r>
              <a:rPr lang="en-US" b="0" baseline="0" dirty="0"/>
              <a:t>]. This chart collection explores prevalence, spending, and health outcomes for cardiovascular disease and related conditions.</a:t>
            </a:r>
          </a:p>
          <a:p>
            <a:r>
              <a:rPr lang="en-US" baseline="0" dirty="0">
                <a:latin typeface="Calibri"/>
              </a:rPr>
              <a:t/>
            </a:r>
            <a:br>
              <a:rPr lang="en-US" baseline="0" dirty="0">
                <a:latin typeface="Calibri"/>
              </a:rPr>
            </a:br>
            <a:endParaRPr lang="en-US" baseline="0" dirty="0">
              <a:latin typeface="Calibri"/>
            </a:endParaRPr>
          </a:p>
        </p:txBody>
      </p:sp>
      <p:sp>
        <p:nvSpPr>
          <p:cNvPr id="4" name="Slide Number Placeholder 3"/>
          <p:cNvSpPr>
            <a:spLocks noGrp="1"/>
          </p:cNvSpPr>
          <p:nvPr>
            <p:ph type="sldNum" sz="quarter" idx="10"/>
          </p:nvPr>
        </p:nvSpPr>
        <p:spPr/>
        <p:txBody>
          <a:bodyPr/>
          <a:lstStyle/>
          <a:p>
            <a:fld id="{F3E76084-7007-4F9A-9BF5-85CA96B02EE7}" type="slidenum">
              <a:rPr lang="en-US" smtClean="0"/>
              <a:pPr/>
              <a:t>1</a:t>
            </a:fld>
            <a:endParaRPr lang="en-US" dirty="0"/>
          </a:p>
        </p:txBody>
      </p:sp>
    </p:spTree>
    <p:extLst>
      <p:ext uri="{BB962C8B-B14F-4D97-AF65-F5344CB8AC3E}">
        <p14:creationId xmlns:p14="http://schemas.microsoft.com/office/powerpoint/2010/main" val="13699782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E9B44F7-9AC1-7D4D-B77F-90DBA6DCB262}" type="slidenum">
              <a:rPr lang="en-US" smtClean="0"/>
              <a:pPr/>
              <a:t>19</a:t>
            </a:fld>
            <a:endParaRPr lang="en-US"/>
          </a:p>
        </p:txBody>
      </p:sp>
    </p:spTree>
    <p:extLst>
      <p:ext uri="{BB962C8B-B14F-4D97-AF65-F5344CB8AC3E}">
        <p14:creationId xmlns:p14="http://schemas.microsoft.com/office/powerpoint/2010/main" val="90735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1774"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2</a:t>
            </a:fld>
            <a:endParaRPr lang="en-US" dirty="0"/>
          </a:p>
        </p:txBody>
      </p:sp>
    </p:spTree>
    <p:extLst>
      <p:ext uri="{BB962C8B-B14F-4D97-AF65-F5344CB8AC3E}">
        <p14:creationId xmlns:p14="http://schemas.microsoft.com/office/powerpoint/2010/main" val="3150676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latin typeface="Calibri"/>
            </a:endParaRPr>
          </a:p>
        </p:txBody>
      </p:sp>
      <p:sp>
        <p:nvSpPr>
          <p:cNvPr id="4" name="Slide Number Placeholder 3"/>
          <p:cNvSpPr>
            <a:spLocks noGrp="1"/>
          </p:cNvSpPr>
          <p:nvPr>
            <p:ph type="sldNum" sz="quarter" idx="10"/>
          </p:nvPr>
        </p:nvSpPr>
        <p:spPr/>
        <p:txBody>
          <a:bodyPr/>
          <a:lstStyle/>
          <a:p>
            <a:fld id="{F3E76084-7007-4F9A-9BF5-85CA96B02EE7}" type="slidenum">
              <a:rPr lang="en-US" smtClean="0"/>
              <a:pPr/>
              <a:t>3</a:t>
            </a:fld>
            <a:endParaRPr lang="en-US" dirty="0"/>
          </a:p>
        </p:txBody>
      </p:sp>
    </p:spTree>
    <p:extLst>
      <p:ext uri="{BB962C8B-B14F-4D97-AF65-F5344CB8AC3E}">
        <p14:creationId xmlns:p14="http://schemas.microsoft.com/office/powerpoint/2010/main" val="754218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1774"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4</a:t>
            </a:fld>
            <a:endParaRPr lang="en-US" dirty="0"/>
          </a:p>
        </p:txBody>
      </p:sp>
    </p:spTree>
    <p:extLst>
      <p:ext uri="{BB962C8B-B14F-4D97-AF65-F5344CB8AC3E}">
        <p14:creationId xmlns:p14="http://schemas.microsoft.com/office/powerpoint/2010/main" val="3990538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1774"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5</a:t>
            </a:fld>
            <a:endParaRPr lang="en-US" dirty="0"/>
          </a:p>
        </p:txBody>
      </p:sp>
    </p:spTree>
    <p:extLst>
      <p:ext uri="{BB962C8B-B14F-4D97-AF65-F5344CB8AC3E}">
        <p14:creationId xmlns:p14="http://schemas.microsoft.com/office/powerpoint/2010/main" val="654066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6</a:t>
            </a:fld>
            <a:endParaRPr lang="en-US" dirty="0"/>
          </a:p>
        </p:txBody>
      </p:sp>
    </p:spTree>
    <p:extLst>
      <p:ext uri="{BB962C8B-B14F-4D97-AF65-F5344CB8AC3E}">
        <p14:creationId xmlns:p14="http://schemas.microsoft.com/office/powerpoint/2010/main" val="811873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7</a:t>
            </a:fld>
            <a:endParaRPr lang="en-US" dirty="0"/>
          </a:p>
        </p:txBody>
      </p:sp>
    </p:spTree>
    <p:extLst>
      <p:ext uri="{BB962C8B-B14F-4D97-AF65-F5344CB8AC3E}">
        <p14:creationId xmlns:p14="http://schemas.microsoft.com/office/powerpoint/2010/main" val="34383425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8</a:t>
            </a:fld>
            <a:endParaRPr lang="en-US" dirty="0"/>
          </a:p>
        </p:txBody>
      </p:sp>
    </p:spTree>
    <p:extLst>
      <p:ext uri="{BB962C8B-B14F-4D97-AF65-F5344CB8AC3E}">
        <p14:creationId xmlns:p14="http://schemas.microsoft.com/office/powerpoint/2010/main" val="1863238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280160"/>
            <a:ext cx="8976360" cy="4480560"/>
          </a:xfrm>
          <a:prstGeom prst="rect">
            <a:avLst/>
          </a:prstGeom>
        </p:spPr>
        <p:txBody>
          <a:bodyPr/>
          <a:lstStyle>
            <a:lvl1pPr marL="0" indent="0">
              <a:buNone/>
              <a:defRPr sz="2000" b="0" i="0">
                <a:solidFill>
                  <a:schemeClr val="tx1"/>
                </a:solidFill>
                <a:latin typeface="+mn-lt"/>
                <a:cs typeface="Calibri" pitchFamily="34" charset="0"/>
              </a:defRPr>
            </a:lvl1pPr>
            <a:lvl2pPr>
              <a:defRPr sz="1800" b="0" i="0">
                <a:solidFill>
                  <a:schemeClr val="tx1"/>
                </a:solidFill>
                <a:latin typeface="+mn-lt"/>
                <a:cs typeface="Calibri" pitchFamily="34" charset="0"/>
              </a:defRPr>
            </a:lvl2pPr>
            <a:lvl3pPr>
              <a:defRPr sz="1600" b="0" i="0">
                <a:solidFill>
                  <a:schemeClr val="tx1"/>
                </a:solidFill>
                <a:latin typeface="+mn-lt"/>
                <a:cs typeface="Calibri" pitchFamily="34" charset="0"/>
              </a:defRPr>
            </a:lvl3pPr>
            <a:lvl4pPr>
              <a:defRPr sz="1400" b="0" i="0">
                <a:solidFill>
                  <a:schemeClr val="tx1"/>
                </a:solidFill>
                <a:latin typeface="+mn-lt"/>
                <a:cs typeface="Calibri" pitchFamily="34" charset="0"/>
              </a:defRPr>
            </a:lvl4pPr>
            <a:lvl5pPr>
              <a:defRPr sz="1300" b="0" i="0">
                <a:solidFill>
                  <a:schemeClr val="tx1"/>
                </a:solidFill>
                <a:latin typeface="+mn-lt"/>
                <a:cs typeface="Calibri" pitchFamily="34" charset="0"/>
              </a:defRPr>
            </a:lvl5pPr>
          </a:lstStyle>
          <a:p>
            <a:pPr lvl="0"/>
            <a:endParaRPr lang="en-US" dirty="0"/>
          </a:p>
        </p:txBody>
      </p:sp>
      <p:sp>
        <p:nvSpPr>
          <p:cNvPr id="9" name="Text Placeholder 6"/>
          <p:cNvSpPr>
            <a:spLocks noGrp="1"/>
          </p:cNvSpPr>
          <p:nvPr>
            <p:ph type="body" sz="quarter" idx="11"/>
          </p:nvPr>
        </p:nvSpPr>
        <p:spPr>
          <a:xfrm>
            <a:off x="91440" y="5852160"/>
            <a:ext cx="8979408"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r>
              <a:rPr lang="en-US" dirty="0"/>
              <a:t>Insert Source/Notes Here</a:t>
            </a:r>
          </a:p>
        </p:txBody>
      </p:sp>
      <p:sp>
        <p:nvSpPr>
          <p:cNvPr id="5"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92947"/>
                </a:solidFill>
              </a:defRPr>
            </a:lvl1pPr>
          </a:lstStyle>
          <a:p>
            <a:pPr lvl="0" algn="l" rtl="0" eaLnBrk="1" fontAlgn="base" hangingPunct="1">
              <a:spcBef>
                <a:spcPct val="0"/>
              </a:spcBef>
              <a:spcAft>
                <a:spcPct val="0"/>
              </a:spcAft>
            </a:pPr>
            <a:r>
              <a:rPr lang="en-US" dirty="0"/>
              <a:t>Click to edit Master title style</a:t>
            </a:r>
          </a:p>
        </p:txBody>
      </p:sp>
    </p:spTree>
    <p:extLst>
      <p:ext uri="{BB962C8B-B14F-4D97-AF65-F5344CB8AC3E}">
        <p14:creationId xmlns:p14="http://schemas.microsoft.com/office/powerpoint/2010/main" val="3107868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50708A9-CFBF-FC40-B167-346FCB02DE05}" type="datetimeFigureOut">
              <a:rPr lang="en-US" smtClean="0"/>
              <a:pPr/>
              <a:t>7/22/2016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63722CC-9F96-F544-9249-0FE28622C156}" type="slidenum">
              <a:rPr lang="en-US" smtClean="0"/>
              <a:pPr/>
              <a:t>‹#›</a:t>
            </a:fld>
            <a:endParaRPr lang="en-US"/>
          </a:p>
        </p:txBody>
      </p:sp>
    </p:spTree>
    <p:extLst>
      <p:ext uri="{BB962C8B-B14F-4D97-AF65-F5344CB8AC3E}">
        <p14:creationId xmlns:p14="http://schemas.microsoft.com/office/powerpoint/2010/main" val="2551292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371600"/>
            <a:ext cx="896112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7"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D324E"/>
                </a:solidFill>
              </a:defRPr>
            </a:lvl1pPr>
          </a:lstStyle>
          <a:p>
            <a:pPr lvl="0" algn="l" rtl="0" eaLnBrk="1" fontAlgn="base" hangingPunct="1">
              <a:spcBef>
                <a:spcPct val="0"/>
              </a:spcBef>
              <a:spcAft>
                <a:spcPct val="0"/>
              </a:spcAft>
            </a:pPr>
            <a:r>
              <a:rPr lang="en-US" dirty="0"/>
              <a:t>Click to edit Master title style</a:t>
            </a:r>
          </a:p>
        </p:txBody>
      </p:sp>
      <p:sp>
        <p:nvSpPr>
          <p:cNvPr id="5" name="Text Placeholder 6"/>
          <p:cNvSpPr>
            <a:spLocks noGrp="1"/>
          </p:cNvSpPr>
          <p:nvPr>
            <p:ph type="body" sz="quarter" idx="11" hasCustomPrompt="1"/>
          </p:nvPr>
        </p:nvSpPr>
        <p:spPr>
          <a:xfrm>
            <a:off x="91440" y="5852160"/>
            <a:ext cx="8961120"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r>
              <a:rPr lang="en-US" dirty="0"/>
              <a:t>Insert Source/Notes Here</a:t>
            </a:r>
          </a:p>
        </p:txBody>
      </p:sp>
    </p:spTree>
    <p:extLst>
      <p:ext uri="{BB962C8B-B14F-4D97-AF65-F5344CB8AC3E}">
        <p14:creationId xmlns:p14="http://schemas.microsoft.com/office/powerpoint/2010/main" val="19375117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371600"/>
            <a:ext cx="443484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19" name="Content Placeholder 2"/>
          <p:cNvSpPr>
            <a:spLocks noGrp="1"/>
          </p:cNvSpPr>
          <p:nvPr>
            <p:ph idx="12"/>
          </p:nvPr>
        </p:nvSpPr>
        <p:spPr>
          <a:xfrm>
            <a:off x="4617720" y="1371600"/>
            <a:ext cx="443484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6" name="Tit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92947"/>
                </a:solidFill>
              </a:defRPr>
            </a:lvl1pPr>
          </a:lstStyle>
          <a:p>
            <a:pPr lvl="0" algn="l" rtl="0" eaLnBrk="1" fontAlgn="base" hangingPunct="1">
              <a:spcBef>
                <a:spcPct val="0"/>
              </a:spcBef>
              <a:spcAft>
                <a:spcPct val="0"/>
              </a:spcAft>
            </a:pPr>
            <a:r>
              <a:rPr lang="en-US" dirty="0"/>
              <a:t>Click to edit Master title style</a:t>
            </a:r>
          </a:p>
        </p:txBody>
      </p:sp>
      <p:sp>
        <p:nvSpPr>
          <p:cNvPr id="8" name="Text Placeholder 6"/>
          <p:cNvSpPr>
            <a:spLocks noGrp="1"/>
          </p:cNvSpPr>
          <p:nvPr>
            <p:ph type="body" sz="quarter" idx="11" hasCustomPrompt="1"/>
          </p:nvPr>
        </p:nvSpPr>
        <p:spPr>
          <a:xfrm>
            <a:off x="91440" y="5852160"/>
            <a:ext cx="8961120"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r>
              <a:rPr lang="en-US" dirty="0"/>
              <a:t>Insert Source/Notes Here</a:t>
            </a:r>
          </a:p>
        </p:txBody>
      </p:sp>
    </p:spTree>
    <p:extLst>
      <p:ext uri="{BB962C8B-B14F-4D97-AF65-F5344CB8AC3E}">
        <p14:creationId xmlns:p14="http://schemas.microsoft.com/office/powerpoint/2010/main" val="2124979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371600"/>
            <a:ext cx="292608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15" name="Content Placeholder 2"/>
          <p:cNvSpPr>
            <a:spLocks noGrp="1"/>
          </p:cNvSpPr>
          <p:nvPr>
            <p:ph idx="12"/>
          </p:nvPr>
        </p:nvSpPr>
        <p:spPr>
          <a:xfrm>
            <a:off x="3108960" y="1371600"/>
            <a:ext cx="292608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16" name="Content Placeholder 2"/>
          <p:cNvSpPr>
            <a:spLocks noGrp="1"/>
          </p:cNvSpPr>
          <p:nvPr>
            <p:ph idx="13"/>
          </p:nvPr>
        </p:nvSpPr>
        <p:spPr>
          <a:xfrm>
            <a:off x="6126480" y="1371600"/>
            <a:ext cx="292608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7"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D324E"/>
                </a:solidFill>
              </a:defRPr>
            </a:lvl1pPr>
          </a:lstStyle>
          <a:p>
            <a:pPr lvl="0" algn="l" rtl="0" eaLnBrk="1" fontAlgn="base" hangingPunct="1">
              <a:spcBef>
                <a:spcPct val="0"/>
              </a:spcBef>
              <a:spcAft>
                <a:spcPct val="0"/>
              </a:spcAft>
            </a:pPr>
            <a:r>
              <a:rPr lang="en-US" dirty="0"/>
              <a:t>Click to edit Master title style</a:t>
            </a:r>
          </a:p>
        </p:txBody>
      </p:sp>
      <p:sp>
        <p:nvSpPr>
          <p:cNvPr id="8" name="Text Placeholder 6"/>
          <p:cNvSpPr>
            <a:spLocks noGrp="1"/>
          </p:cNvSpPr>
          <p:nvPr>
            <p:ph type="body" sz="quarter" idx="11" hasCustomPrompt="1"/>
          </p:nvPr>
        </p:nvSpPr>
        <p:spPr>
          <a:xfrm>
            <a:off x="91440" y="5852160"/>
            <a:ext cx="8961120"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r>
              <a:rPr lang="en-US" dirty="0"/>
              <a:t>Insert Source/Notes Here</a:t>
            </a:r>
          </a:p>
        </p:txBody>
      </p:sp>
    </p:spTree>
    <p:extLst>
      <p:ext uri="{BB962C8B-B14F-4D97-AF65-F5344CB8AC3E}">
        <p14:creationId xmlns:p14="http://schemas.microsoft.com/office/powerpoint/2010/main" val="2688167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4"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D324E"/>
                </a:solidFill>
              </a:defRPr>
            </a:lvl1pPr>
          </a:lstStyle>
          <a:p>
            <a:pPr lvl="0" algn="l" rtl="0" eaLnBrk="1" fontAlgn="base" hangingPunct="1">
              <a:spcBef>
                <a:spcPct val="0"/>
              </a:spcBef>
              <a:spcAft>
                <a:spcPct val="0"/>
              </a:spcAft>
            </a:pPr>
            <a:r>
              <a:rPr lang="en-US" dirty="0"/>
              <a:t>Click to edit Master title style</a:t>
            </a:r>
          </a:p>
        </p:txBody>
      </p:sp>
      <p:sp>
        <p:nvSpPr>
          <p:cNvPr id="5" name="Text Placeholder 6"/>
          <p:cNvSpPr>
            <a:spLocks noGrp="1"/>
          </p:cNvSpPr>
          <p:nvPr>
            <p:ph type="body" sz="quarter" idx="11" hasCustomPrompt="1"/>
          </p:nvPr>
        </p:nvSpPr>
        <p:spPr>
          <a:xfrm>
            <a:off x="91440" y="5852160"/>
            <a:ext cx="8961120"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r>
              <a:rPr lang="en-US" dirty="0"/>
              <a:t>Insert Source/Notes Here</a:t>
            </a:r>
          </a:p>
        </p:txBody>
      </p:sp>
    </p:spTree>
    <p:extLst>
      <p:ext uri="{BB962C8B-B14F-4D97-AF65-F5344CB8AC3E}">
        <p14:creationId xmlns:p14="http://schemas.microsoft.com/office/powerpoint/2010/main" val="13147119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371600"/>
            <a:ext cx="896112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7" name="Rectangle 5"/>
          <p:cNvSpPr>
            <a:spLocks noGrp="1" noChangeArrowheads="1"/>
          </p:cNvSpPr>
          <p:nvPr>
            <p:ph type="title"/>
          </p:nvPr>
        </p:nvSpPr>
        <p:spPr bwMode="auto">
          <a:xfrm>
            <a:off x="91440" y="22860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D324E"/>
                </a:solidFill>
              </a:defRPr>
            </a:lvl1pPr>
          </a:lstStyle>
          <a:p>
            <a:pPr lvl="0" algn="l" rtl="0" eaLnBrk="1" fontAlgn="base" hangingPunct="1">
              <a:spcBef>
                <a:spcPct val="0"/>
              </a:spcBef>
              <a:spcAft>
                <a:spcPct val="0"/>
              </a:spcAft>
            </a:pPr>
            <a:r>
              <a:rPr lang="en-US" dirty="0"/>
              <a:t>Click to edit Master title style</a:t>
            </a:r>
          </a:p>
        </p:txBody>
      </p:sp>
      <p:sp>
        <p:nvSpPr>
          <p:cNvPr id="5" name="Text Placeholder 6"/>
          <p:cNvSpPr>
            <a:spLocks noGrp="1"/>
          </p:cNvSpPr>
          <p:nvPr>
            <p:ph type="body" sz="quarter" idx="11" hasCustomPrompt="1"/>
          </p:nvPr>
        </p:nvSpPr>
        <p:spPr>
          <a:xfrm>
            <a:off x="91440" y="5852160"/>
            <a:ext cx="8961120"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r>
              <a:rPr lang="en-US" dirty="0"/>
              <a:t>Insert Source/Notes Here</a:t>
            </a:r>
          </a:p>
        </p:txBody>
      </p:sp>
    </p:spTree>
    <p:extLst>
      <p:ext uri="{BB962C8B-B14F-4D97-AF65-F5344CB8AC3E}">
        <p14:creationId xmlns:p14="http://schemas.microsoft.com/office/powerpoint/2010/main" val="30793481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371600"/>
            <a:ext cx="443484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19" name="Content Placeholder 2"/>
          <p:cNvSpPr>
            <a:spLocks noGrp="1"/>
          </p:cNvSpPr>
          <p:nvPr>
            <p:ph idx="12"/>
          </p:nvPr>
        </p:nvSpPr>
        <p:spPr>
          <a:xfrm>
            <a:off x="4617720" y="1371600"/>
            <a:ext cx="443484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6" name="Tit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92947"/>
                </a:solidFill>
              </a:defRPr>
            </a:lvl1pPr>
          </a:lstStyle>
          <a:p>
            <a:pPr lvl="0" algn="l" rtl="0" eaLnBrk="1" fontAlgn="base" hangingPunct="1">
              <a:spcBef>
                <a:spcPct val="0"/>
              </a:spcBef>
              <a:spcAft>
                <a:spcPct val="0"/>
              </a:spcAft>
            </a:pPr>
            <a:r>
              <a:rPr lang="en-US" dirty="0"/>
              <a:t>Click to edit Master title style</a:t>
            </a:r>
          </a:p>
        </p:txBody>
      </p:sp>
      <p:sp>
        <p:nvSpPr>
          <p:cNvPr id="8" name="Text Placeholder 6"/>
          <p:cNvSpPr>
            <a:spLocks noGrp="1"/>
          </p:cNvSpPr>
          <p:nvPr>
            <p:ph type="body" sz="quarter" idx="11" hasCustomPrompt="1"/>
          </p:nvPr>
        </p:nvSpPr>
        <p:spPr>
          <a:xfrm>
            <a:off x="91440" y="5852160"/>
            <a:ext cx="8961120"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r>
              <a:rPr lang="en-US" dirty="0"/>
              <a:t>Insert Source/Notes Here</a:t>
            </a:r>
          </a:p>
        </p:txBody>
      </p:sp>
    </p:spTree>
    <p:extLst>
      <p:ext uri="{BB962C8B-B14F-4D97-AF65-F5344CB8AC3E}">
        <p14:creationId xmlns:p14="http://schemas.microsoft.com/office/powerpoint/2010/main" val="9269731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371600"/>
            <a:ext cx="292608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15" name="Content Placeholder 2"/>
          <p:cNvSpPr>
            <a:spLocks noGrp="1"/>
          </p:cNvSpPr>
          <p:nvPr>
            <p:ph idx="12"/>
          </p:nvPr>
        </p:nvSpPr>
        <p:spPr>
          <a:xfrm>
            <a:off x="3108960" y="1371600"/>
            <a:ext cx="292608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16" name="Content Placeholder 2"/>
          <p:cNvSpPr>
            <a:spLocks noGrp="1"/>
          </p:cNvSpPr>
          <p:nvPr>
            <p:ph idx="13"/>
          </p:nvPr>
        </p:nvSpPr>
        <p:spPr>
          <a:xfrm>
            <a:off x="6126480" y="1371600"/>
            <a:ext cx="2926080" cy="43434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7"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D324E"/>
                </a:solidFill>
              </a:defRPr>
            </a:lvl1pPr>
          </a:lstStyle>
          <a:p>
            <a:pPr lvl="0" algn="l" rtl="0" eaLnBrk="1" fontAlgn="base" hangingPunct="1">
              <a:spcBef>
                <a:spcPct val="0"/>
              </a:spcBef>
              <a:spcAft>
                <a:spcPct val="0"/>
              </a:spcAft>
            </a:pPr>
            <a:r>
              <a:rPr lang="en-US" dirty="0"/>
              <a:t>Click to edit Master title style</a:t>
            </a:r>
          </a:p>
        </p:txBody>
      </p:sp>
      <p:sp>
        <p:nvSpPr>
          <p:cNvPr id="8" name="Text Placeholder 6"/>
          <p:cNvSpPr>
            <a:spLocks noGrp="1"/>
          </p:cNvSpPr>
          <p:nvPr>
            <p:ph type="body" sz="quarter" idx="11" hasCustomPrompt="1"/>
          </p:nvPr>
        </p:nvSpPr>
        <p:spPr>
          <a:xfrm>
            <a:off x="91440" y="5852160"/>
            <a:ext cx="8961120"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r>
              <a:rPr lang="en-US" dirty="0"/>
              <a:t>Insert Source/Notes Here</a:t>
            </a:r>
          </a:p>
        </p:txBody>
      </p:sp>
    </p:spTree>
    <p:extLst>
      <p:ext uri="{BB962C8B-B14F-4D97-AF65-F5344CB8AC3E}">
        <p14:creationId xmlns:p14="http://schemas.microsoft.com/office/powerpoint/2010/main" val="29026307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4"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D324E"/>
                </a:solidFill>
              </a:defRPr>
            </a:lvl1pPr>
          </a:lstStyle>
          <a:p>
            <a:pPr lvl="0" algn="l" rtl="0" eaLnBrk="1" fontAlgn="base" hangingPunct="1">
              <a:spcBef>
                <a:spcPct val="0"/>
              </a:spcBef>
              <a:spcAft>
                <a:spcPct val="0"/>
              </a:spcAft>
            </a:pPr>
            <a:r>
              <a:rPr lang="en-US" dirty="0"/>
              <a:t>Click to edit Master title style</a:t>
            </a:r>
          </a:p>
        </p:txBody>
      </p:sp>
      <p:sp>
        <p:nvSpPr>
          <p:cNvPr id="5" name="Text Placeholder 6"/>
          <p:cNvSpPr>
            <a:spLocks noGrp="1"/>
          </p:cNvSpPr>
          <p:nvPr>
            <p:ph type="body" sz="quarter" idx="11" hasCustomPrompt="1"/>
          </p:nvPr>
        </p:nvSpPr>
        <p:spPr>
          <a:xfrm>
            <a:off x="91440" y="5852160"/>
            <a:ext cx="8961120"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r>
              <a:rPr lang="en-US" dirty="0"/>
              <a:t>Insert Source/Notes Here</a:t>
            </a:r>
          </a:p>
        </p:txBody>
      </p:sp>
    </p:spTree>
    <p:extLst>
      <p:ext uri="{BB962C8B-B14F-4D97-AF65-F5344CB8AC3E}">
        <p14:creationId xmlns:p14="http://schemas.microsoft.com/office/powerpoint/2010/main" val="3180219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9" name="Text Placeholder 6"/>
          <p:cNvSpPr>
            <a:spLocks noGrp="1"/>
          </p:cNvSpPr>
          <p:nvPr>
            <p:ph type="body" sz="quarter" idx="11"/>
          </p:nvPr>
        </p:nvSpPr>
        <p:spPr>
          <a:xfrm>
            <a:off x="91440" y="5852160"/>
            <a:ext cx="8979408"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r>
              <a:rPr lang="en-US" dirty="0"/>
              <a:t>Insert Source/Notes Here</a:t>
            </a:r>
          </a:p>
        </p:txBody>
      </p:sp>
      <p:sp>
        <p:nvSpPr>
          <p:cNvPr id="5"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92947"/>
                </a:solidFill>
              </a:defRPr>
            </a:lvl1pPr>
          </a:lstStyle>
          <a:p>
            <a:pPr lvl="0" algn="l" rtl="0" eaLnBrk="1" fontAlgn="base" hangingPunct="1">
              <a:spcBef>
                <a:spcPct val="0"/>
              </a:spcBef>
              <a:spcAft>
                <a:spcPct val="0"/>
              </a:spcAft>
            </a:pPr>
            <a:r>
              <a:rPr lang="en-US" dirty="0"/>
              <a:t>Click to edit Master title style</a:t>
            </a:r>
          </a:p>
        </p:txBody>
      </p:sp>
      <p:graphicFrame>
        <p:nvGraphicFramePr>
          <p:cNvPr id="7" name="Content Placeholder 5"/>
          <p:cNvGraphicFramePr>
            <a:graphicFrameLocks/>
          </p:cNvGraphicFramePr>
          <p:nvPr userDrawn="1">
            <p:extLst>
              <p:ext uri="{D42A27DB-BD31-4B8C-83A1-F6EECF244321}">
                <p14:modId xmlns:p14="http://schemas.microsoft.com/office/powerpoint/2010/main" val="2160196017"/>
              </p:ext>
            </p:extLst>
          </p:nvPr>
        </p:nvGraphicFramePr>
        <p:xfrm>
          <a:off x="76200" y="1280160"/>
          <a:ext cx="8975725" cy="44805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19015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9" name="Text Placeholder 6"/>
          <p:cNvSpPr>
            <a:spLocks noGrp="1"/>
          </p:cNvSpPr>
          <p:nvPr>
            <p:ph type="body" sz="quarter" idx="11"/>
          </p:nvPr>
        </p:nvSpPr>
        <p:spPr>
          <a:xfrm>
            <a:off x="91440" y="5852160"/>
            <a:ext cx="8979408"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r>
              <a:rPr lang="en-US" dirty="0"/>
              <a:t>Insert Source/Notes Here</a:t>
            </a:r>
          </a:p>
        </p:txBody>
      </p:sp>
      <p:sp>
        <p:nvSpPr>
          <p:cNvPr id="5"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92947"/>
                </a:solidFill>
              </a:defRPr>
            </a:lvl1pPr>
          </a:lstStyle>
          <a:p>
            <a:pPr lvl="0" algn="l" rtl="0" eaLnBrk="1" fontAlgn="base" hangingPunct="1">
              <a:spcBef>
                <a:spcPct val="0"/>
              </a:spcBef>
              <a:spcAft>
                <a:spcPct val="0"/>
              </a:spcAft>
            </a:pPr>
            <a:r>
              <a:rPr lang="en-US" dirty="0"/>
              <a:t>Click to edit Master title style</a:t>
            </a:r>
          </a:p>
        </p:txBody>
      </p:sp>
      <p:graphicFrame>
        <p:nvGraphicFramePr>
          <p:cNvPr id="6" name="Content Placeholder 4"/>
          <p:cNvGraphicFramePr>
            <a:graphicFrameLocks/>
          </p:cNvGraphicFramePr>
          <p:nvPr userDrawn="1">
            <p:extLst>
              <p:ext uri="{D42A27DB-BD31-4B8C-83A1-F6EECF244321}">
                <p14:modId xmlns:p14="http://schemas.microsoft.com/office/powerpoint/2010/main" val="1881756991"/>
              </p:ext>
            </p:extLst>
          </p:nvPr>
        </p:nvGraphicFramePr>
        <p:xfrm>
          <a:off x="76200" y="1280160"/>
          <a:ext cx="8975725" cy="44805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19015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9" name="Text Placeholder 6"/>
          <p:cNvSpPr>
            <a:spLocks noGrp="1"/>
          </p:cNvSpPr>
          <p:nvPr>
            <p:ph type="body" sz="quarter" idx="11"/>
          </p:nvPr>
        </p:nvSpPr>
        <p:spPr>
          <a:xfrm>
            <a:off x="91440" y="5852160"/>
            <a:ext cx="8979408"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r>
              <a:rPr lang="en-US" dirty="0"/>
              <a:t>Insert Source/Notes Here</a:t>
            </a:r>
          </a:p>
        </p:txBody>
      </p:sp>
      <p:sp>
        <p:nvSpPr>
          <p:cNvPr id="5"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92947"/>
                </a:solidFill>
              </a:defRPr>
            </a:lvl1pPr>
          </a:lstStyle>
          <a:p>
            <a:pPr lvl="0" algn="l" rtl="0" eaLnBrk="1" fontAlgn="base" hangingPunct="1">
              <a:spcBef>
                <a:spcPct val="0"/>
              </a:spcBef>
              <a:spcAft>
                <a:spcPct val="0"/>
              </a:spcAft>
            </a:pPr>
            <a:r>
              <a:rPr lang="en-US" dirty="0"/>
              <a:t>Click to edit Master title style</a:t>
            </a:r>
          </a:p>
        </p:txBody>
      </p:sp>
      <p:graphicFrame>
        <p:nvGraphicFramePr>
          <p:cNvPr id="7" name="Content Placeholder 4"/>
          <p:cNvGraphicFramePr>
            <a:graphicFrameLocks/>
          </p:cNvGraphicFramePr>
          <p:nvPr userDrawn="1">
            <p:extLst>
              <p:ext uri="{D42A27DB-BD31-4B8C-83A1-F6EECF244321}">
                <p14:modId xmlns:p14="http://schemas.microsoft.com/office/powerpoint/2010/main" val="2056096080"/>
              </p:ext>
            </p:extLst>
          </p:nvPr>
        </p:nvGraphicFramePr>
        <p:xfrm>
          <a:off x="76200" y="1280160"/>
          <a:ext cx="8975725" cy="44805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19015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graphicFrame>
        <p:nvGraphicFramePr>
          <p:cNvPr id="3" name="Content Placeholder 5"/>
          <p:cNvGraphicFramePr>
            <a:graphicFrameLocks/>
          </p:cNvGraphicFramePr>
          <p:nvPr userDrawn="1">
            <p:extLst>
              <p:ext uri="{D42A27DB-BD31-4B8C-83A1-F6EECF244321}">
                <p14:modId xmlns:p14="http://schemas.microsoft.com/office/powerpoint/2010/main" val="3595364224"/>
              </p:ext>
            </p:extLst>
          </p:nvPr>
        </p:nvGraphicFramePr>
        <p:xfrm>
          <a:off x="76200" y="1280160"/>
          <a:ext cx="8975725" cy="448056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Placeholder 6"/>
          <p:cNvSpPr>
            <a:spLocks noGrp="1"/>
          </p:cNvSpPr>
          <p:nvPr>
            <p:ph type="body" sz="quarter" idx="11"/>
          </p:nvPr>
        </p:nvSpPr>
        <p:spPr>
          <a:xfrm>
            <a:off x="91440" y="5852160"/>
            <a:ext cx="8979408"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r>
              <a:rPr lang="en-US" dirty="0"/>
              <a:t>Insert Source/Notes Here</a:t>
            </a:r>
          </a:p>
        </p:txBody>
      </p:sp>
    </p:spTree>
    <p:extLst>
      <p:ext uri="{BB962C8B-B14F-4D97-AF65-F5344CB8AC3E}">
        <p14:creationId xmlns:p14="http://schemas.microsoft.com/office/powerpoint/2010/main" val="3914605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9" name="Text Placeholder 6"/>
          <p:cNvSpPr>
            <a:spLocks noGrp="1"/>
          </p:cNvSpPr>
          <p:nvPr>
            <p:ph type="body" sz="quarter" idx="11"/>
          </p:nvPr>
        </p:nvSpPr>
        <p:spPr>
          <a:xfrm>
            <a:off x="91440" y="5852160"/>
            <a:ext cx="8979408"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endParaRPr lang="en-US" dirty="0"/>
          </a:p>
          <a:p>
            <a:pPr algn="l">
              <a:spcBef>
                <a:spcPts val="0"/>
              </a:spcBef>
            </a:pPr>
            <a:r>
              <a:rPr lang="en-US" dirty="0"/>
              <a:t>Insert Source/Notes Here</a:t>
            </a:r>
          </a:p>
        </p:txBody>
      </p:sp>
      <p:sp>
        <p:nvSpPr>
          <p:cNvPr id="5"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92947"/>
                </a:solidFill>
              </a:defRPr>
            </a:lvl1pPr>
          </a:lstStyle>
          <a:p>
            <a:pPr lvl="0" algn="l" rtl="0" eaLnBrk="1" fontAlgn="base" hangingPunct="1">
              <a:spcBef>
                <a:spcPct val="0"/>
              </a:spcBef>
              <a:spcAft>
                <a:spcPct val="0"/>
              </a:spcAft>
            </a:pPr>
            <a:r>
              <a:rPr lang="en-US" dirty="0"/>
              <a:t>Click to edit Master title style</a:t>
            </a:r>
          </a:p>
        </p:txBody>
      </p:sp>
      <p:graphicFrame>
        <p:nvGraphicFramePr>
          <p:cNvPr id="6" name="Content Placeholder 4"/>
          <p:cNvGraphicFramePr>
            <a:graphicFrameLocks/>
          </p:cNvGraphicFramePr>
          <p:nvPr userDrawn="1">
            <p:extLst>
              <p:ext uri="{D42A27DB-BD31-4B8C-83A1-F6EECF244321}">
                <p14:modId xmlns:p14="http://schemas.microsoft.com/office/powerpoint/2010/main" val="3991406021"/>
              </p:ext>
            </p:extLst>
          </p:nvPr>
        </p:nvGraphicFramePr>
        <p:xfrm>
          <a:off x="76200" y="1280160"/>
          <a:ext cx="8975725" cy="44805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19015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097280"/>
            <a:ext cx="4434840" cy="461772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19" name="Content Placeholder 2"/>
          <p:cNvSpPr>
            <a:spLocks noGrp="1"/>
          </p:cNvSpPr>
          <p:nvPr>
            <p:ph idx="12"/>
          </p:nvPr>
        </p:nvSpPr>
        <p:spPr>
          <a:xfrm>
            <a:off x="4617720" y="1097280"/>
            <a:ext cx="4434840" cy="461772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8"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D324E"/>
                </a:solidFill>
              </a:defRPr>
            </a:lvl1pPr>
          </a:lstStyle>
          <a:p>
            <a:pPr lvl="0" algn="l" rtl="0" eaLnBrk="1" fontAlgn="base" hangingPunct="1">
              <a:spcBef>
                <a:spcPct val="0"/>
              </a:spcBef>
              <a:spcAft>
                <a:spcPct val="0"/>
              </a:spcAft>
            </a:pPr>
            <a:r>
              <a:rPr lang="en-US" dirty="0"/>
              <a:t>Click to edit Master title style</a:t>
            </a:r>
          </a:p>
        </p:txBody>
      </p:sp>
      <p:sp>
        <p:nvSpPr>
          <p:cNvPr id="6" name="Text Placeholder 6"/>
          <p:cNvSpPr>
            <a:spLocks noGrp="1"/>
          </p:cNvSpPr>
          <p:nvPr>
            <p:ph type="body" sz="quarter" idx="11" hasCustomPrompt="1"/>
          </p:nvPr>
        </p:nvSpPr>
        <p:spPr>
          <a:xfrm>
            <a:off x="91440" y="5852160"/>
            <a:ext cx="8961120" cy="731520"/>
          </a:xfrm>
          <a:prstGeom prst="rect">
            <a:avLst/>
          </a:prstGeom>
        </p:spPr>
        <p:txBody>
          <a:bodyPr anchor="b" anchorCtr="0"/>
          <a:lstStyle>
            <a:lvl1pPr marL="0" marR="0" indent="0" algn="l" defTabSz="914400" rtl="0" eaLnBrk="1" fontAlgn="base" latinLnBrk="0" hangingPunct="1">
              <a:lnSpc>
                <a:spcPct val="100000"/>
              </a:lnSpc>
              <a:spcBef>
                <a:spcPts val="0"/>
              </a:spcBef>
              <a:spcAft>
                <a:spcPct val="0"/>
              </a:spcAft>
              <a:buClrTx/>
              <a:buSzTx/>
              <a:buFont typeface="Arial" pitchFamily="34" charset="0"/>
              <a:buNone/>
              <a:tabLst/>
              <a:defRPr sz="1000" baseline="0">
                <a:solidFill>
                  <a:srgbClr val="3C3A3B"/>
                </a:solidFill>
                <a:latin typeface="Georgia" pitchFamily="18" charset="0"/>
                <a:cs typeface="Georgia" pitchFamily="18" charset="0"/>
              </a:defRPr>
            </a:lvl1pPr>
          </a:lstStyle>
          <a:p>
            <a:pPr algn="l">
              <a:spcBef>
                <a:spcPts val="0"/>
              </a:spcBef>
            </a:pPr>
            <a:r>
              <a:rPr lang="en-US" dirty="0"/>
              <a:t>Insert Source/Notes Here</a:t>
            </a:r>
          </a:p>
        </p:txBody>
      </p:sp>
    </p:spTree>
    <p:extLst>
      <p:ext uri="{BB962C8B-B14F-4D97-AF65-F5344CB8AC3E}">
        <p14:creationId xmlns:p14="http://schemas.microsoft.com/office/powerpoint/2010/main" val="2029599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097280"/>
            <a:ext cx="2926080" cy="469392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15" name="Content Placeholder 2"/>
          <p:cNvSpPr>
            <a:spLocks noGrp="1"/>
          </p:cNvSpPr>
          <p:nvPr>
            <p:ph idx="12"/>
          </p:nvPr>
        </p:nvSpPr>
        <p:spPr>
          <a:xfrm>
            <a:off x="3108960" y="1097280"/>
            <a:ext cx="2926080" cy="469392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16" name="Content Placeholder 2"/>
          <p:cNvSpPr>
            <a:spLocks noGrp="1"/>
          </p:cNvSpPr>
          <p:nvPr>
            <p:ph idx="13"/>
          </p:nvPr>
        </p:nvSpPr>
        <p:spPr>
          <a:xfrm>
            <a:off x="6126480" y="1097280"/>
            <a:ext cx="2926080" cy="469392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endParaRPr lang="en-US" dirty="0"/>
          </a:p>
        </p:txBody>
      </p:sp>
      <p:sp>
        <p:nvSpPr>
          <p:cNvPr id="9"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92947"/>
                </a:solidFill>
              </a:defRPr>
            </a:lvl1pPr>
          </a:lstStyle>
          <a:p>
            <a:pPr lvl="0" algn="l" rtl="0" eaLnBrk="1" fontAlgn="base" hangingPunct="1">
              <a:spcBef>
                <a:spcPct val="0"/>
              </a:spcBef>
              <a:spcAft>
                <a:spcPct val="0"/>
              </a:spcAft>
            </a:pPr>
            <a:r>
              <a:rPr lang="en-US" dirty="0"/>
              <a:t>Click to edit Master title style</a:t>
            </a:r>
          </a:p>
        </p:txBody>
      </p:sp>
      <p:sp>
        <p:nvSpPr>
          <p:cNvPr id="7" name="Text Placeholder 6"/>
          <p:cNvSpPr>
            <a:spLocks noGrp="1"/>
          </p:cNvSpPr>
          <p:nvPr>
            <p:ph type="body" sz="quarter" idx="11" hasCustomPrompt="1"/>
          </p:nvPr>
        </p:nvSpPr>
        <p:spPr>
          <a:xfrm>
            <a:off x="91440" y="5852160"/>
            <a:ext cx="8961120"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r>
              <a:rPr lang="en-US" dirty="0"/>
              <a:t>Insert Source/Notes Here</a:t>
            </a:r>
          </a:p>
        </p:txBody>
      </p:sp>
    </p:spTree>
    <p:extLst>
      <p:ext uri="{BB962C8B-B14F-4D97-AF65-F5344CB8AC3E}">
        <p14:creationId xmlns:p14="http://schemas.microsoft.com/office/powerpoint/2010/main" val="3336341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6" name="Tit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D324E"/>
                </a:solidFill>
              </a:defRPr>
            </a:lvl1pPr>
          </a:lstStyle>
          <a:p>
            <a:pPr lvl="0" algn="l" rtl="0" eaLnBrk="1" fontAlgn="base" hangingPunct="1">
              <a:spcBef>
                <a:spcPct val="0"/>
              </a:spcBef>
              <a:spcAft>
                <a:spcPct val="0"/>
              </a:spcAft>
            </a:pPr>
            <a:r>
              <a:rPr lang="en-US" dirty="0"/>
              <a:t>Click to edit Master title style</a:t>
            </a:r>
          </a:p>
        </p:txBody>
      </p:sp>
      <p:sp>
        <p:nvSpPr>
          <p:cNvPr id="4" name="Text Placeholder 6"/>
          <p:cNvSpPr>
            <a:spLocks noGrp="1"/>
          </p:cNvSpPr>
          <p:nvPr>
            <p:ph type="body" sz="quarter" idx="11" hasCustomPrompt="1"/>
          </p:nvPr>
        </p:nvSpPr>
        <p:spPr>
          <a:xfrm>
            <a:off x="91440" y="5852160"/>
            <a:ext cx="8961120" cy="731520"/>
          </a:xfrm>
          <a:prstGeom prst="rect">
            <a:avLst/>
          </a:prstGeom>
        </p:spPr>
        <p:txBody>
          <a:bodyPr anchor="b" anchorCtr="0"/>
          <a:lstStyle>
            <a:lvl1pPr marL="0" indent="0" algn="l">
              <a:spcBef>
                <a:spcPts val="0"/>
              </a:spcBef>
              <a:buFont typeface="Arial" pitchFamily="34" charset="0"/>
              <a:buNone/>
              <a:defRPr sz="1000" baseline="0">
                <a:solidFill>
                  <a:srgbClr val="3C3A3B"/>
                </a:solidFill>
                <a:latin typeface="Georgia" pitchFamily="18" charset="0"/>
                <a:cs typeface="Georgia" pitchFamily="18" charset="0"/>
              </a:defRPr>
            </a:lvl1pPr>
          </a:lstStyle>
          <a:p>
            <a:pPr algn="l">
              <a:spcBef>
                <a:spcPts val="0"/>
              </a:spcBef>
            </a:pPr>
            <a:r>
              <a:rPr lang="en-US" dirty="0"/>
              <a:t>Insert Source/Notes Here</a:t>
            </a:r>
          </a:p>
        </p:txBody>
      </p:sp>
    </p:spTree>
    <p:extLst>
      <p:ext uri="{BB962C8B-B14F-4D97-AF65-F5344CB8AC3E}">
        <p14:creationId xmlns:p14="http://schemas.microsoft.com/office/powerpoint/2010/main" val="3323123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theme" Target="../theme/theme2.xml"/><Relationship Id="rId4"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theme" Target="../theme/theme3.xml"/><Relationship Id="rId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dirty="0"/>
              <a:t>Click to edit Master title style</a:t>
            </a:r>
          </a:p>
        </p:txBody>
      </p:sp>
      <p:sp>
        <p:nvSpPr>
          <p:cNvPr id="5" name="Text Placeholder 6"/>
          <p:cNvSpPr txBox="1">
            <a:spLocks/>
          </p:cNvSpPr>
          <p:nvPr userDrawn="1"/>
        </p:nvSpPr>
        <p:spPr>
          <a:xfrm>
            <a:off x="76200" y="6553200"/>
            <a:ext cx="7299960" cy="274320"/>
          </a:xfrm>
          <a:prstGeom prst="rect">
            <a:avLst/>
          </a:prstGeom>
        </p:spPr>
        <p:txBody>
          <a:bodyPr anchor="b" anchorCtr="0"/>
          <a:lstStyle>
            <a:lvl1pPr marL="0" indent="0" algn="l" rtl="0" eaLnBrk="1" fontAlgn="base" hangingPunct="1">
              <a:spcBef>
                <a:spcPts val="0"/>
              </a:spcBef>
              <a:spcAft>
                <a:spcPct val="0"/>
              </a:spcAft>
              <a:buFont typeface="Arial" pitchFamily="34" charset="0"/>
              <a:buNone/>
              <a:defRPr sz="1200" baseline="0">
                <a:solidFill>
                  <a:schemeClr val="tx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r>
              <a:rPr lang="en-US" sz="1100" b="1" dirty="0">
                <a:solidFill>
                  <a:srgbClr val="DC7A27"/>
                </a:solidFill>
                <a:latin typeface="Arial" pitchFamily="34" charset="0"/>
                <a:cs typeface="Arial" pitchFamily="34" charset="0"/>
              </a:rPr>
              <a:t>Peterson-Kaiser Health</a:t>
            </a:r>
            <a:r>
              <a:rPr lang="en-US" sz="1100" b="1" baseline="0" dirty="0">
                <a:solidFill>
                  <a:srgbClr val="DC7A27"/>
                </a:solidFill>
                <a:latin typeface="Arial" pitchFamily="34" charset="0"/>
                <a:cs typeface="Arial" pitchFamily="34" charset="0"/>
              </a:rPr>
              <a:t> </a:t>
            </a:r>
            <a:r>
              <a:rPr lang="en-US" sz="1100" b="1" dirty="0">
                <a:solidFill>
                  <a:srgbClr val="DC7A27"/>
                </a:solidFill>
                <a:latin typeface="Arial" pitchFamily="34" charset="0"/>
                <a:cs typeface="Arial" pitchFamily="34" charset="0"/>
              </a:rPr>
              <a:t>System Tracker</a:t>
            </a:r>
          </a:p>
        </p:txBody>
      </p:sp>
    </p:spTree>
    <p:extLst>
      <p:ext uri="{BB962C8B-B14F-4D97-AF65-F5344CB8AC3E}">
        <p14:creationId xmlns:p14="http://schemas.microsoft.com/office/powerpoint/2010/main" val="2441716585"/>
      </p:ext>
    </p:extLst>
  </p:cSld>
  <p:clrMap bg1="lt1" tx1="dk1" bg2="lt2" tx2="dk2" accent1="accent1" accent2="accent2" accent3="accent3" accent4="accent4" accent5="accent5" accent6="accent6" hlink="hlink" folHlink="folHlink"/>
  <p:sldLayoutIdLst>
    <p:sldLayoutId id="2147483661" r:id="rId1"/>
    <p:sldLayoutId id="2147483673" r:id="rId2"/>
    <p:sldLayoutId id="2147483676" r:id="rId3"/>
    <p:sldLayoutId id="2147483674" r:id="rId4"/>
    <p:sldLayoutId id="2147483677" r:id="rId5"/>
    <p:sldLayoutId id="2147483675" r:id="rId6"/>
    <p:sldLayoutId id="2147483664" r:id="rId7"/>
    <p:sldLayoutId id="2147483665" r:id="rId8"/>
    <p:sldLayoutId id="2147483663" r:id="rId9"/>
    <p:sldLayoutId id="2147483678" r:id="rId10"/>
  </p:sldLayoutIdLst>
  <p:hf hdr="0" ftr="0" dt="0"/>
  <p:txStyles>
    <p:titleStyle>
      <a:lvl1pPr algn="l" rtl="0" eaLnBrk="1" fontAlgn="base" hangingPunct="1">
        <a:spcBef>
          <a:spcPct val="0"/>
        </a:spcBef>
        <a:spcAft>
          <a:spcPct val="0"/>
        </a:spcAft>
        <a:defRPr lang="en-US" sz="2800" b="1" i="0" dirty="0" smtClean="0">
          <a:solidFill>
            <a:srgbClr val="0D324E"/>
          </a:solidFill>
          <a:latin typeface="Georgia" pitchFamily="18" charset="0"/>
          <a:ea typeface="+mj-ea"/>
          <a:cs typeface="Georgia" pitchFamily="18"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dirty="0"/>
              <a:t>Click to edit Master title style</a:t>
            </a:r>
          </a:p>
        </p:txBody>
      </p:sp>
      <p:sp>
        <p:nvSpPr>
          <p:cNvPr id="4" name="TextBox 3"/>
          <p:cNvSpPr txBox="1"/>
          <p:nvPr/>
        </p:nvSpPr>
        <p:spPr>
          <a:xfrm>
            <a:off x="91440" y="91440"/>
            <a:ext cx="8961120" cy="307777"/>
          </a:xfrm>
          <a:prstGeom prst="rect">
            <a:avLst/>
          </a:prstGeom>
          <a:noFill/>
        </p:spPr>
        <p:txBody>
          <a:bodyPr wrap="square" rtlCol="0">
            <a:spAutoFit/>
          </a:bodyPr>
          <a:lstStyle/>
          <a:p>
            <a:pPr algn="l"/>
            <a:r>
              <a:rPr lang="en-US" sz="1400" b="1" dirty="0">
                <a:solidFill>
                  <a:srgbClr val="0D324E"/>
                </a:solidFill>
                <a:latin typeface="Georgia" pitchFamily="18" charset="0"/>
                <a:cs typeface="Meta Offc Pro"/>
              </a:rPr>
              <a:t>Exhibit </a:t>
            </a:r>
            <a:fld id="{0C16F13B-3659-4888-B784-82F22626CC5F}" type="slidenum">
              <a:rPr lang="en-US" sz="1400" b="1" smtClean="0">
                <a:solidFill>
                  <a:srgbClr val="0D324E"/>
                </a:solidFill>
                <a:latin typeface="Georgia" pitchFamily="18" charset="0"/>
                <a:cs typeface="Meta Offc Pro"/>
              </a:rPr>
              <a:pPr algn="l"/>
              <a:t>‹#›</a:t>
            </a:fld>
            <a:endParaRPr lang="en-US" sz="1400" b="1" dirty="0">
              <a:solidFill>
                <a:srgbClr val="0D324E"/>
              </a:solidFill>
              <a:latin typeface="Georgia" pitchFamily="18" charset="0"/>
              <a:cs typeface="Meta Offc Pro"/>
            </a:endParaRPr>
          </a:p>
        </p:txBody>
      </p:sp>
      <p:sp>
        <p:nvSpPr>
          <p:cNvPr id="10" name="Text Placeholder 6"/>
          <p:cNvSpPr txBox="1">
            <a:spLocks/>
          </p:cNvSpPr>
          <p:nvPr userDrawn="1"/>
        </p:nvSpPr>
        <p:spPr>
          <a:xfrm>
            <a:off x="76200" y="6553200"/>
            <a:ext cx="7299960" cy="274320"/>
          </a:xfrm>
          <a:prstGeom prst="rect">
            <a:avLst/>
          </a:prstGeom>
        </p:spPr>
        <p:txBody>
          <a:bodyPr anchor="b" anchorCtr="0"/>
          <a:lstStyle>
            <a:lvl1pPr marL="0" indent="0" algn="l" rtl="0" eaLnBrk="1" fontAlgn="base" hangingPunct="1">
              <a:spcBef>
                <a:spcPts val="0"/>
              </a:spcBef>
              <a:spcAft>
                <a:spcPct val="0"/>
              </a:spcAft>
              <a:buFont typeface="Arial" pitchFamily="34" charset="0"/>
              <a:buNone/>
              <a:defRPr sz="1200" baseline="0">
                <a:solidFill>
                  <a:schemeClr val="tx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r>
              <a:rPr lang="en-US" sz="1100" b="1" dirty="0">
                <a:solidFill>
                  <a:srgbClr val="DC7A27"/>
                </a:solidFill>
                <a:latin typeface="Arial" pitchFamily="34" charset="0"/>
                <a:cs typeface="Arial" pitchFamily="34" charset="0"/>
              </a:rPr>
              <a:t>Peterson-Kaiser Health System Tracker</a:t>
            </a:r>
          </a:p>
        </p:txBody>
      </p:sp>
    </p:spTree>
    <p:extLst>
      <p:ext uri="{BB962C8B-B14F-4D97-AF65-F5344CB8AC3E}">
        <p14:creationId xmlns:p14="http://schemas.microsoft.com/office/powerpoint/2010/main" val="64824604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hf hdr="0" ftr="0" dt="0"/>
  <p:txStyles>
    <p:titleStyle>
      <a:lvl1pPr algn="l" rtl="0" eaLnBrk="1" fontAlgn="base" hangingPunct="1">
        <a:spcBef>
          <a:spcPct val="0"/>
        </a:spcBef>
        <a:spcAft>
          <a:spcPct val="0"/>
        </a:spcAft>
        <a:defRPr lang="en-US" sz="2800" b="1" i="0" dirty="0" smtClean="0">
          <a:solidFill>
            <a:srgbClr val="092947"/>
          </a:solidFill>
          <a:latin typeface="Georgia" pitchFamily="18" charset="0"/>
          <a:ea typeface="+mj-ea"/>
          <a:cs typeface="Georgia" pitchFamily="18"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dirty="0"/>
              <a:t>Click to edit Master title style</a:t>
            </a:r>
          </a:p>
        </p:txBody>
      </p:sp>
      <p:sp>
        <p:nvSpPr>
          <p:cNvPr id="10" name="Text Placeholder 6"/>
          <p:cNvSpPr txBox="1">
            <a:spLocks/>
          </p:cNvSpPr>
          <p:nvPr userDrawn="1"/>
        </p:nvSpPr>
        <p:spPr>
          <a:xfrm>
            <a:off x="76200" y="6553200"/>
            <a:ext cx="7299960" cy="274320"/>
          </a:xfrm>
          <a:prstGeom prst="rect">
            <a:avLst/>
          </a:prstGeom>
        </p:spPr>
        <p:txBody>
          <a:bodyPr anchor="b" anchorCtr="0"/>
          <a:lstStyle>
            <a:lvl1pPr marL="0" indent="0" algn="l" rtl="0" eaLnBrk="1" fontAlgn="base" hangingPunct="1">
              <a:spcBef>
                <a:spcPts val="0"/>
              </a:spcBef>
              <a:spcAft>
                <a:spcPct val="0"/>
              </a:spcAft>
              <a:buFont typeface="Arial" pitchFamily="34" charset="0"/>
              <a:buNone/>
              <a:defRPr sz="1200" baseline="0">
                <a:solidFill>
                  <a:schemeClr val="tx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r>
              <a:rPr lang="en-US" sz="1100" b="1" dirty="0">
                <a:solidFill>
                  <a:srgbClr val="DC7A27"/>
                </a:solidFill>
                <a:latin typeface="Arial" panose="020B0604020202020204" pitchFamily="34" charset="0"/>
                <a:cs typeface="Arial" panose="020B0604020202020204" pitchFamily="34" charset="0"/>
              </a:rPr>
              <a:t>Peterson-Kaiser Health System Tracker</a:t>
            </a:r>
          </a:p>
        </p:txBody>
      </p:sp>
    </p:spTree>
    <p:extLst>
      <p:ext uri="{BB962C8B-B14F-4D97-AF65-F5344CB8AC3E}">
        <p14:creationId xmlns:p14="http://schemas.microsoft.com/office/powerpoint/2010/main" val="3317967907"/>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Lst>
  <p:hf hdr="0" ftr="0" dt="0"/>
  <p:txStyles>
    <p:titleStyle>
      <a:lvl1pPr algn="l" rtl="0" eaLnBrk="1" fontAlgn="base" hangingPunct="1">
        <a:spcBef>
          <a:spcPct val="0"/>
        </a:spcBef>
        <a:spcAft>
          <a:spcPct val="0"/>
        </a:spcAft>
        <a:defRPr lang="en-US" sz="2800" b="1" i="0" dirty="0" smtClean="0">
          <a:solidFill>
            <a:srgbClr val="092947"/>
          </a:solidFill>
          <a:latin typeface="Georgia" pitchFamily="18" charset="0"/>
          <a:ea typeface="+mj-ea"/>
          <a:cs typeface="Georgia" pitchFamily="18"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chart" Target="../charts/chart15.xml"/></Relationships>
</file>

<file path=ppt/slides/_rels/slide11.xml.rels><?xml version="1.0" encoding="UTF-8" standalone="yes"?>
<Relationships xmlns="http://schemas.openxmlformats.org/package/2006/relationships"><Relationship Id="rId3" Type="http://schemas.openxmlformats.org/officeDocument/2006/relationships/hyperlink" Target="https://nhqrnet.ahrq.gov/inhqrdr/data/submit"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chart" Target="../charts/chart16.xml"/></Relationships>
</file>

<file path=ppt/slides/_rels/slide12.xml.rels><?xml version="1.0" encoding="UTF-8" standalone="yes"?>
<Relationships xmlns="http://schemas.openxmlformats.org/package/2006/relationships"><Relationship Id="rId3" Type="http://schemas.openxmlformats.org/officeDocument/2006/relationships/hyperlink" Target="https://nhqrnet.ahrq.gov/inhqrdr/data/submit"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chart" Target="../charts/chart17.xml"/></Relationships>
</file>

<file path=ppt/slides/_rels/slide13.xml.rels><?xml version="1.0" encoding="UTF-8" standalone="yes"?>
<Relationships xmlns="http://schemas.openxmlformats.org/package/2006/relationships"><Relationship Id="rId3" Type="http://schemas.openxmlformats.org/officeDocument/2006/relationships/hyperlink" Target="http://www.cms.gov/Medicare/Quality-Initiatives-Patient-Assessment-Instruments/HospitalQualityInits/Downloads/Medicare-Hospital-Quality-Chartbook-2014.pdf"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chart" Target="../charts/chart18.xml"/></Relationships>
</file>

<file path=ppt/slides/_rels/slide14.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ghdx.healthdata.org/global-burden-disease-study-2013-gbd-2013-data-downloads"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chart" Target="../charts/chart9.xml"/></Relationships>
</file>

<file path=ppt/slides/_rels/slide6.xml.rels><?xml version="1.0" encoding="UTF-8" standalone="yes"?>
<Relationships xmlns="http://schemas.openxmlformats.org/package/2006/relationships"><Relationship Id="rId3" Type="http://schemas.openxmlformats.org/officeDocument/2006/relationships/hyperlink" Target="http://ghdx.healthdata.org/global-burden-disease-study-2013-gbd-2013-data-downloads"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chart" Target="../charts/chart10.xml"/></Relationships>
</file>

<file path=ppt/slides/_rels/slide7.xml.rels><?xml version="1.0" encoding="UTF-8" standalone="yes"?>
<Relationships xmlns="http://schemas.openxmlformats.org/package/2006/relationships"><Relationship Id="rId3" Type="http://schemas.openxmlformats.org/officeDocument/2006/relationships/hyperlink" Target="http://www.cdc.gov/nchs/nhis/shs.htm)"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11.xml"/></Relationships>
</file>

<file path=ppt/slides/_rels/slide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http://ftp.cdc.gov/pub/Health_Statistics/NCHS/NHIS/SHS/2014_SHS_Table_A-1.pdf" TargetMode="External"/></Relationships>
</file>

<file path=ppt/slides/_rels/slide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ftp.cdc.gov/pub/Health_Statistics/NCHS/NHIS/SHS/2014_SHS_Table_A-1.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What do we know about cardiovascular disease spending and outcomes in the United States?</a:t>
            </a:r>
          </a:p>
        </p:txBody>
      </p:sp>
    </p:spTree>
    <p:extLst>
      <p:ext uri="{BB962C8B-B14F-4D97-AF65-F5344CB8AC3E}">
        <p14:creationId xmlns:p14="http://schemas.microsoft.com/office/powerpoint/2010/main" val="25893614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015940118"/>
              </p:ext>
            </p:extLst>
          </p:nvPr>
        </p:nvGraphicFramePr>
        <p:xfrm>
          <a:off x="279058" y="1283882"/>
          <a:ext cx="4342765" cy="4535424"/>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Placeholder 8"/>
          <p:cNvSpPr>
            <a:spLocks noGrp="1"/>
          </p:cNvSpPr>
          <p:nvPr>
            <p:ph type="body" sz="quarter" idx="11"/>
          </p:nvPr>
        </p:nvSpPr>
        <p:spPr/>
        <p:txBody>
          <a:bodyPr/>
          <a:lstStyle/>
          <a:p>
            <a:r>
              <a:rPr lang="en-US" b="1" dirty="0">
                <a:solidFill>
                  <a:srgbClr val="000000"/>
                </a:solidFill>
              </a:rPr>
              <a:t>Source</a:t>
            </a:r>
            <a:r>
              <a:rPr lang="en-US" dirty="0">
                <a:solidFill>
                  <a:srgbClr val="000000"/>
                </a:solidFill>
              </a:rPr>
              <a:t>: Kaiser Family Foundation analysis of 2013 OECD data: "OECD Health Data: Health status: Health quality  indicators", OECD Health Statistics (database) (Accessed on July 21,  2016).  </a:t>
            </a:r>
            <a:r>
              <a:rPr lang="en-US" b="1" dirty="0">
                <a:solidFill>
                  <a:srgbClr val="000000"/>
                </a:solidFill>
              </a:rPr>
              <a:t>Note: </a:t>
            </a:r>
            <a:r>
              <a:rPr lang="en-US" dirty="0">
                <a:solidFill>
                  <a:srgbClr val="000000"/>
                </a:solidFill>
              </a:rPr>
              <a:t>Where 2012 data were not available, data from the most recent year were used. Netherlands, Japan, and Belgium data are from 2011. Data for Germany are from 2013. "Average" is the simple average of the comparable countries shown above.</a:t>
            </a:r>
            <a:endParaRPr lang="en-US" b="1" dirty="0">
              <a:solidFill>
                <a:srgbClr val="000000"/>
              </a:solidFill>
            </a:endParaRPr>
          </a:p>
        </p:txBody>
      </p:sp>
      <p:sp>
        <p:nvSpPr>
          <p:cNvPr id="8" name="Title 7"/>
          <p:cNvSpPr>
            <a:spLocks noGrp="1"/>
          </p:cNvSpPr>
          <p:nvPr>
            <p:ph type="title"/>
          </p:nvPr>
        </p:nvSpPr>
        <p:spPr/>
        <p:txBody>
          <a:bodyPr/>
          <a:lstStyle/>
          <a:p>
            <a:r>
              <a:rPr lang="en-US" sz="2600" b="0" dirty="0"/>
              <a:t>Hospital admissions for congestive heart failure are more frequent in the U.S. than in most comparable countries</a:t>
            </a:r>
          </a:p>
        </p:txBody>
      </p:sp>
      <p:sp>
        <p:nvSpPr>
          <p:cNvPr id="6" name="TextBox 5"/>
          <p:cNvSpPr txBox="1"/>
          <p:nvPr/>
        </p:nvSpPr>
        <p:spPr>
          <a:xfrm>
            <a:off x="0" y="1018401"/>
            <a:ext cx="9220200" cy="261610"/>
          </a:xfrm>
          <a:prstGeom prst="rect">
            <a:avLst/>
          </a:prstGeom>
          <a:noFill/>
        </p:spPr>
        <p:txBody>
          <a:bodyPr wrap="square" rtlCol="0">
            <a:spAutoFit/>
          </a:bodyPr>
          <a:lstStyle/>
          <a:p>
            <a:r>
              <a:rPr lang="en-US" sz="1100" b="1" dirty="0">
                <a:solidFill>
                  <a:schemeClr val="accent4">
                    <a:lumMod val="75000"/>
                  </a:schemeClr>
                </a:solidFill>
              </a:rPr>
              <a:t>Age-sex standardized hospital admission rate per 100,000 population for congestive heart failure and hypertension, ages 15 and older, 2012 or nearest year</a:t>
            </a:r>
          </a:p>
        </p:txBody>
      </p:sp>
      <p:graphicFrame>
        <p:nvGraphicFramePr>
          <p:cNvPr id="4" name="Chart 3"/>
          <p:cNvGraphicFramePr/>
          <p:nvPr>
            <p:extLst>
              <p:ext uri="{D42A27DB-BD31-4B8C-83A1-F6EECF244321}">
                <p14:modId xmlns:p14="http://schemas.microsoft.com/office/powerpoint/2010/main" val="151341597"/>
              </p:ext>
            </p:extLst>
          </p:nvPr>
        </p:nvGraphicFramePr>
        <p:xfrm>
          <a:off x="4495800" y="1300309"/>
          <a:ext cx="4343400" cy="453542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147654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b="1" dirty="0">
                <a:solidFill>
                  <a:srgbClr val="000000"/>
                </a:solidFill>
              </a:rPr>
              <a:t>Source</a:t>
            </a:r>
            <a:r>
              <a:rPr lang="en-US" dirty="0">
                <a:solidFill>
                  <a:srgbClr val="000000"/>
                </a:solidFill>
              </a:rPr>
              <a:t>: Centers for Medicare &amp; Medicaid Services, Medicare Quality Improvement Organization (QIO) Program, National Healthcare Quality and Disparities Reports Data Query. Available at: </a:t>
            </a:r>
            <a:r>
              <a:rPr lang="en-US" dirty="0">
                <a:solidFill>
                  <a:srgbClr val="000000"/>
                </a:solidFill>
                <a:hlinkClick r:id="rId3"/>
              </a:rPr>
              <a:t>https://nhqrnet.ahrq.gov/inhqrdr/data/submit</a:t>
            </a:r>
            <a:r>
              <a:rPr lang="en-US" dirty="0">
                <a:solidFill>
                  <a:srgbClr val="000000"/>
                </a:solidFill>
              </a:rPr>
              <a:t> (Accessed on June 29, 2016). </a:t>
            </a:r>
            <a:r>
              <a:rPr lang="en-US" b="1" dirty="0">
                <a:solidFill>
                  <a:srgbClr val="000000"/>
                </a:solidFill>
              </a:rPr>
              <a:t>Note:</a:t>
            </a:r>
            <a:r>
              <a:rPr lang="en-US" dirty="0">
                <a:solidFill>
                  <a:srgbClr val="000000"/>
                </a:solidFill>
              </a:rPr>
              <a:t> Prior to 2005, QIOs abstracted Medicare inpatient data. Beginning in 2005, QIO data are hospital self-reported and include all payers.</a:t>
            </a:r>
          </a:p>
        </p:txBody>
      </p:sp>
      <p:sp>
        <p:nvSpPr>
          <p:cNvPr id="4" name="Title 3"/>
          <p:cNvSpPr>
            <a:spLocks noGrp="1"/>
          </p:cNvSpPr>
          <p:nvPr>
            <p:ph type="title"/>
          </p:nvPr>
        </p:nvSpPr>
        <p:spPr/>
        <p:txBody>
          <a:bodyPr/>
          <a:lstStyle/>
          <a:p>
            <a:r>
              <a:rPr lang="en-US" b="0" dirty="0"/>
              <a:t>More people are receiving evidence-based care for heart attack when they arrive at a hospital</a:t>
            </a:r>
          </a:p>
        </p:txBody>
      </p:sp>
      <p:sp>
        <p:nvSpPr>
          <p:cNvPr id="7" name="TextBox 6"/>
          <p:cNvSpPr txBox="1"/>
          <p:nvPr/>
        </p:nvSpPr>
        <p:spPr>
          <a:xfrm>
            <a:off x="0" y="1016913"/>
            <a:ext cx="8060220" cy="430887"/>
          </a:xfrm>
          <a:prstGeom prst="rect">
            <a:avLst/>
          </a:prstGeom>
          <a:noFill/>
        </p:spPr>
        <p:txBody>
          <a:bodyPr wrap="none" rtlCol="0">
            <a:spAutoFit/>
          </a:bodyPr>
          <a:lstStyle/>
          <a:p>
            <a:r>
              <a:rPr lang="en-US" sz="1100" b="1" dirty="0">
                <a:solidFill>
                  <a:schemeClr val="accent4">
                    <a:lumMod val="75000"/>
                  </a:schemeClr>
                </a:solidFill>
              </a:rPr>
              <a:t>Percentage of hospital patients with heart attack given percutaneous coronary intervention within 90 minutes of arrival or </a:t>
            </a:r>
            <a:r>
              <a:rPr lang="en-US" sz="1100" b="1" dirty="0" err="1">
                <a:solidFill>
                  <a:schemeClr val="accent4">
                    <a:lumMod val="75000"/>
                  </a:schemeClr>
                </a:solidFill>
              </a:rPr>
              <a:t>fibrinolytic</a:t>
            </a:r>
            <a:r>
              <a:rPr lang="en-US" sz="1100" b="1" dirty="0">
                <a:solidFill>
                  <a:schemeClr val="accent4">
                    <a:lumMod val="75000"/>
                  </a:schemeClr>
                </a:solidFill>
              </a:rPr>
              <a:t> </a:t>
            </a:r>
          </a:p>
          <a:p>
            <a:r>
              <a:rPr lang="en-US" sz="1100" b="1" dirty="0">
                <a:solidFill>
                  <a:schemeClr val="accent4">
                    <a:lumMod val="75000"/>
                  </a:schemeClr>
                </a:solidFill>
              </a:rPr>
              <a:t>medication within 30 minutes of arrival, United States, 2005-2012</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21848356"/>
              </p:ext>
            </p:extLst>
          </p:nvPr>
        </p:nvGraphicFramePr>
        <p:xfrm>
          <a:off x="228600" y="1524000"/>
          <a:ext cx="8153400" cy="4572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36768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b="1" dirty="0">
                <a:solidFill>
                  <a:srgbClr val="000000"/>
                </a:solidFill>
              </a:rPr>
              <a:t>Source</a:t>
            </a:r>
            <a:r>
              <a:rPr lang="en-US" dirty="0">
                <a:solidFill>
                  <a:srgbClr val="000000"/>
                </a:solidFill>
              </a:rPr>
              <a:t>: Centers for Medicare &amp; Medicaid Services, Medicare Quality Improvement Organization Program, National Healthcare Quality and Disparities Reports Data Query. Available at: </a:t>
            </a:r>
            <a:r>
              <a:rPr lang="en-US" dirty="0">
                <a:solidFill>
                  <a:srgbClr val="000000"/>
                </a:solidFill>
                <a:hlinkClick r:id="rId3"/>
              </a:rPr>
              <a:t>https://nhqrnet.ahrq.gov/inhqrdr/data/submit</a:t>
            </a:r>
            <a:r>
              <a:rPr lang="en-US" dirty="0">
                <a:solidFill>
                  <a:srgbClr val="000000"/>
                </a:solidFill>
              </a:rPr>
              <a:t> (Accessed on June 29, 2016). </a:t>
            </a:r>
            <a:r>
              <a:rPr lang="en-US" b="1" dirty="0">
                <a:solidFill>
                  <a:srgbClr val="000000"/>
                </a:solidFill>
              </a:rPr>
              <a:t>Note:</a:t>
            </a:r>
            <a:r>
              <a:rPr lang="en-US" dirty="0">
                <a:solidFill>
                  <a:srgbClr val="000000"/>
                </a:solidFill>
              </a:rPr>
              <a:t> Prior to 2005, QIOs abstracted Medicare inpatient data. Beginning in 2005, QIO data are hospital self-reported and include all payers.</a:t>
            </a:r>
          </a:p>
        </p:txBody>
      </p:sp>
      <p:sp>
        <p:nvSpPr>
          <p:cNvPr id="4" name="Title 3"/>
          <p:cNvSpPr>
            <a:spLocks noGrp="1"/>
          </p:cNvSpPr>
          <p:nvPr>
            <p:ph type="title"/>
          </p:nvPr>
        </p:nvSpPr>
        <p:spPr/>
        <p:txBody>
          <a:bodyPr/>
          <a:lstStyle/>
          <a:p>
            <a:r>
              <a:rPr lang="en-US" b="0" dirty="0"/>
              <a:t>More patients hospitalized for heart failure are given evidence-based prescriptions at discharge</a:t>
            </a:r>
          </a:p>
        </p:txBody>
      </p:sp>
      <p:sp>
        <p:nvSpPr>
          <p:cNvPr id="7" name="TextBox 6"/>
          <p:cNvSpPr txBox="1"/>
          <p:nvPr/>
        </p:nvSpPr>
        <p:spPr>
          <a:xfrm>
            <a:off x="0" y="1016913"/>
            <a:ext cx="8058616" cy="430887"/>
          </a:xfrm>
          <a:prstGeom prst="rect">
            <a:avLst/>
          </a:prstGeom>
          <a:noFill/>
        </p:spPr>
        <p:txBody>
          <a:bodyPr wrap="none" rtlCol="0">
            <a:spAutoFit/>
          </a:bodyPr>
          <a:lstStyle/>
          <a:p>
            <a:r>
              <a:rPr lang="en-US" sz="1100" b="1" dirty="0">
                <a:solidFill>
                  <a:schemeClr val="accent4">
                    <a:lumMod val="75000"/>
                  </a:schemeClr>
                </a:solidFill>
              </a:rPr>
              <a:t>Percentage of hospital patients with heart failure and left ventricular systolic dysfunction who were prescribed angiotensin-converting</a:t>
            </a:r>
          </a:p>
          <a:p>
            <a:r>
              <a:rPr lang="en-US" sz="1100" b="1" dirty="0">
                <a:solidFill>
                  <a:schemeClr val="accent4">
                    <a:lumMod val="75000"/>
                  </a:schemeClr>
                </a:solidFill>
              </a:rPr>
              <a:t>enzyme inhibitor or angiotensin receptor blocker at discharge, United States, 2005-2012</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07832438"/>
              </p:ext>
            </p:extLst>
          </p:nvPr>
        </p:nvGraphicFramePr>
        <p:xfrm>
          <a:off x="228600" y="1524000"/>
          <a:ext cx="7772400" cy="438912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29870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b="1" dirty="0">
                <a:solidFill>
                  <a:srgbClr val="000000"/>
                </a:solidFill>
              </a:rPr>
              <a:t>Source</a:t>
            </a:r>
            <a:r>
              <a:rPr lang="en-US" dirty="0">
                <a:solidFill>
                  <a:srgbClr val="000000"/>
                </a:solidFill>
              </a:rPr>
              <a:t>: Centers for Medicare &amp; Medicaid Services. Medicare Hospital Quality </a:t>
            </a:r>
            <a:r>
              <a:rPr lang="en-US" dirty="0" err="1">
                <a:solidFill>
                  <a:srgbClr val="000000"/>
                </a:solidFill>
              </a:rPr>
              <a:t>Chartbook</a:t>
            </a:r>
            <a:r>
              <a:rPr lang="en-US" dirty="0">
                <a:solidFill>
                  <a:srgbClr val="000000"/>
                </a:solidFill>
              </a:rPr>
              <a:t>, September 2014.</a:t>
            </a:r>
          </a:p>
          <a:p>
            <a:r>
              <a:rPr lang="en-US" dirty="0">
                <a:solidFill>
                  <a:srgbClr val="000000"/>
                </a:solidFill>
              </a:rPr>
              <a:t>For more information see: </a:t>
            </a:r>
            <a:r>
              <a:rPr lang="en-US" dirty="0">
                <a:solidFill>
                  <a:srgbClr val="000000"/>
                </a:solidFill>
                <a:hlinkClick r:id="rId3"/>
              </a:rPr>
              <a:t>http://www.cms.gov/Medicare/Quality-Initiatives-Patient-Assessment-Instruments/HospitalQualityInits/Downloads/Medicare-Hospital-Quality-Chartbook-2014.pdf</a:t>
            </a:r>
            <a:endParaRPr lang="en-US" dirty="0">
              <a:solidFill>
                <a:srgbClr val="000000"/>
              </a:solidFill>
            </a:endParaRPr>
          </a:p>
        </p:txBody>
      </p:sp>
      <p:sp>
        <p:nvSpPr>
          <p:cNvPr id="4" name="Title 3"/>
          <p:cNvSpPr>
            <a:spLocks noGrp="1"/>
          </p:cNvSpPr>
          <p:nvPr>
            <p:ph type="title"/>
          </p:nvPr>
        </p:nvSpPr>
        <p:spPr/>
        <p:txBody>
          <a:bodyPr/>
          <a:lstStyle/>
          <a:p>
            <a:r>
              <a:rPr lang="en-US" b="0" dirty="0"/>
              <a:t>Mortality rates within 30 days after hospital admission for heart attack and stroke have decreased</a:t>
            </a:r>
          </a:p>
        </p:txBody>
      </p:sp>
      <p:graphicFrame>
        <p:nvGraphicFramePr>
          <p:cNvPr id="9" name="Content Placeholder 4"/>
          <p:cNvGraphicFramePr>
            <a:graphicFrameLocks noGrp="1"/>
          </p:cNvGraphicFramePr>
          <p:nvPr>
            <p:ph idx="1"/>
            <p:extLst>
              <p:ext uri="{D42A27DB-BD31-4B8C-83A1-F6EECF244321}">
                <p14:modId xmlns:p14="http://schemas.microsoft.com/office/powerpoint/2010/main" val="1486292973"/>
              </p:ext>
            </p:extLst>
          </p:nvPr>
        </p:nvGraphicFramePr>
        <p:xfrm>
          <a:off x="76200" y="1279525"/>
          <a:ext cx="8975725" cy="4481513"/>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p:cNvSpPr txBox="1"/>
          <p:nvPr/>
        </p:nvSpPr>
        <p:spPr>
          <a:xfrm>
            <a:off x="0" y="1018401"/>
            <a:ext cx="8300670" cy="430887"/>
          </a:xfrm>
          <a:prstGeom prst="rect">
            <a:avLst/>
          </a:prstGeom>
          <a:noFill/>
        </p:spPr>
        <p:txBody>
          <a:bodyPr wrap="none" rtlCol="0">
            <a:spAutoFit/>
          </a:bodyPr>
          <a:lstStyle/>
          <a:p>
            <a:r>
              <a:rPr lang="en-US" sz="1100" b="1" dirty="0">
                <a:solidFill>
                  <a:schemeClr val="accent4">
                    <a:lumMod val="75000"/>
                  </a:schemeClr>
                </a:solidFill>
              </a:rPr>
              <a:t>Hospital-level risk-standardized mortality rates in the 30 days after hospital admission for acute myocardial infarction, ischemic stroke, and</a:t>
            </a:r>
          </a:p>
          <a:p>
            <a:r>
              <a:rPr lang="en-US" sz="1100" b="1" dirty="0">
                <a:solidFill>
                  <a:schemeClr val="accent4">
                    <a:lumMod val="75000"/>
                  </a:schemeClr>
                </a:solidFill>
              </a:rPr>
              <a:t>heart failure, among Medicare FFS patients age 65+, July 2010 – June 2013</a:t>
            </a:r>
          </a:p>
        </p:txBody>
      </p:sp>
    </p:spTree>
    <p:extLst>
      <p:ext uri="{BB962C8B-B14F-4D97-AF65-F5344CB8AC3E}">
        <p14:creationId xmlns:p14="http://schemas.microsoft.com/office/powerpoint/2010/main" val="2254884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202949589"/>
              </p:ext>
            </p:extLst>
          </p:nvPr>
        </p:nvGraphicFramePr>
        <p:xfrm>
          <a:off x="76200" y="1279526"/>
          <a:ext cx="8975725" cy="448056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Placeholder 8"/>
          <p:cNvSpPr>
            <a:spLocks noGrp="1"/>
          </p:cNvSpPr>
          <p:nvPr>
            <p:ph type="body" sz="quarter" idx="11"/>
          </p:nvPr>
        </p:nvSpPr>
        <p:spPr/>
        <p:txBody>
          <a:bodyPr/>
          <a:lstStyle/>
          <a:p>
            <a:r>
              <a:rPr lang="en-US" b="1" dirty="0">
                <a:solidFill>
                  <a:srgbClr val="000000"/>
                </a:solidFill>
              </a:rPr>
              <a:t>Source</a:t>
            </a:r>
            <a:r>
              <a:rPr lang="en-US" dirty="0">
                <a:solidFill>
                  <a:srgbClr val="000000"/>
                </a:solidFill>
              </a:rPr>
              <a:t>: Kaiser Family Foundation Analysis of 2013 OECD data: "OECD Health Data: Health status: Health quality  indicators", OECD Health Statistics (database) (Accessed on March 2,  2015).  </a:t>
            </a:r>
            <a:r>
              <a:rPr lang="en-US" b="1" dirty="0">
                <a:solidFill>
                  <a:srgbClr val="000000"/>
                </a:solidFill>
              </a:rPr>
              <a:t>Note: </a:t>
            </a:r>
            <a:r>
              <a:rPr lang="en-US" dirty="0">
                <a:solidFill>
                  <a:srgbClr val="000000"/>
                </a:solidFill>
              </a:rPr>
              <a:t>Where 2012 data were not available, data from the most recent year were used. Netherlands, Japan, and Belgium data are from 2011. Data for Germany are from 2013.</a:t>
            </a:r>
            <a:endParaRPr lang="en-US" b="1" dirty="0">
              <a:solidFill>
                <a:srgbClr val="000000"/>
              </a:solidFill>
            </a:endParaRPr>
          </a:p>
        </p:txBody>
      </p:sp>
      <p:sp>
        <p:nvSpPr>
          <p:cNvPr id="8" name="Title 7"/>
          <p:cNvSpPr>
            <a:spLocks noGrp="1"/>
          </p:cNvSpPr>
          <p:nvPr>
            <p:ph type="title"/>
          </p:nvPr>
        </p:nvSpPr>
        <p:spPr/>
        <p:txBody>
          <a:bodyPr/>
          <a:lstStyle/>
          <a:p>
            <a:r>
              <a:rPr lang="en-US" b="0" dirty="0"/>
              <a:t>30-day mortality for heart attacks and ischemic stroke are lower in the U.S. than in comparable countries</a:t>
            </a:r>
          </a:p>
        </p:txBody>
      </p:sp>
      <p:sp>
        <p:nvSpPr>
          <p:cNvPr id="6" name="TextBox 5"/>
          <p:cNvSpPr txBox="1"/>
          <p:nvPr/>
        </p:nvSpPr>
        <p:spPr>
          <a:xfrm>
            <a:off x="76200" y="1018401"/>
            <a:ext cx="9067800" cy="430887"/>
          </a:xfrm>
          <a:prstGeom prst="rect">
            <a:avLst/>
          </a:prstGeom>
          <a:noFill/>
        </p:spPr>
        <p:txBody>
          <a:bodyPr wrap="square" rtlCol="0">
            <a:spAutoFit/>
          </a:bodyPr>
          <a:lstStyle/>
          <a:p>
            <a:r>
              <a:rPr lang="en-US" sz="1100" b="1" dirty="0">
                <a:solidFill>
                  <a:schemeClr val="accent4">
                    <a:lumMod val="75000"/>
                  </a:schemeClr>
                </a:solidFill>
              </a:rPr>
              <a:t>Admission-based age-standardized 30 day in-hospital mortality rate per 100 patients admitted for acute myocardial infarction, ischemic stroke, and hemorrhagic stroke, ages 45 and older, 2012 or nearest year</a:t>
            </a:r>
          </a:p>
        </p:txBody>
      </p:sp>
    </p:spTree>
    <p:extLst>
      <p:ext uri="{BB962C8B-B14F-4D97-AF65-F5344CB8AC3E}">
        <p14:creationId xmlns:p14="http://schemas.microsoft.com/office/powerpoint/2010/main" val="1521126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819741122"/>
              </p:ext>
            </p:extLst>
          </p:nvPr>
        </p:nvGraphicFramePr>
        <p:xfrm>
          <a:off x="-14785" y="1200864"/>
          <a:ext cx="8975725" cy="5292012"/>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p:cNvSpPr>
            <a:spLocks noGrp="1"/>
          </p:cNvSpPr>
          <p:nvPr>
            <p:ph type="body" sz="quarter" idx="11"/>
          </p:nvPr>
        </p:nvSpPr>
        <p:spPr>
          <a:xfrm>
            <a:off x="91440" y="5974080"/>
            <a:ext cx="8979408" cy="731520"/>
          </a:xfrm>
        </p:spPr>
        <p:txBody>
          <a:bodyPr/>
          <a:lstStyle/>
          <a:p>
            <a:r>
              <a:rPr lang="en-US" b="1" dirty="0">
                <a:solidFill>
                  <a:schemeClr val="accent6"/>
                </a:solidFill>
              </a:rPr>
              <a:t>Source: </a:t>
            </a:r>
            <a:r>
              <a:rPr lang="en-US" dirty="0">
                <a:solidFill>
                  <a:schemeClr val="accent6"/>
                </a:solidFill>
              </a:rPr>
              <a:t>Bureau of Economic Analysis Health Care Satellite Account (Blended Account) and National Health Expenditure Data </a:t>
            </a:r>
            <a:r>
              <a:rPr lang="en-US" b="1" dirty="0">
                <a:solidFill>
                  <a:schemeClr val="accent6"/>
                </a:solidFill>
              </a:rPr>
              <a:t>Note: </a:t>
            </a:r>
            <a:r>
              <a:rPr lang="en-US" dirty="0">
                <a:solidFill>
                  <a:schemeClr val="accent6"/>
                </a:solidFill>
              </a:rPr>
              <a:t>Spending on dental services, nursing homes, and prescriptions that cannot be allocated to a specific disease not included above.</a:t>
            </a:r>
          </a:p>
        </p:txBody>
      </p:sp>
      <p:sp>
        <p:nvSpPr>
          <p:cNvPr id="6" name="Title 3"/>
          <p:cNvSpPr>
            <a:spLocks noGrp="1"/>
          </p:cNvSpPr>
          <p:nvPr>
            <p:ph type="title"/>
          </p:nvPr>
        </p:nvSpPr>
        <p:spPr/>
        <p:txBody>
          <a:bodyPr/>
          <a:lstStyle/>
          <a:p>
            <a:r>
              <a:rPr lang="en-US" b="0" dirty="0"/>
              <a:t>Spending on circulatory system diseases accounts for about 13% of disease based health expenditures</a:t>
            </a:r>
          </a:p>
        </p:txBody>
      </p:sp>
      <p:sp>
        <p:nvSpPr>
          <p:cNvPr id="7" name="TextBox 6"/>
          <p:cNvSpPr txBox="1"/>
          <p:nvPr/>
        </p:nvSpPr>
        <p:spPr>
          <a:xfrm>
            <a:off x="-14785" y="1070058"/>
            <a:ext cx="4671472" cy="261610"/>
          </a:xfrm>
          <a:prstGeom prst="rect">
            <a:avLst/>
          </a:prstGeom>
          <a:noFill/>
        </p:spPr>
        <p:txBody>
          <a:bodyPr wrap="none" rtlCol="0">
            <a:spAutoFit/>
          </a:bodyPr>
          <a:lstStyle/>
          <a:p>
            <a:r>
              <a:rPr lang="en-US" sz="1100" b="1" dirty="0">
                <a:solidFill>
                  <a:srgbClr val="D3D3D3">
                    <a:lumMod val="75000"/>
                  </a:srgbClr>
                </a:solidFill>
              </a:rPr>
              <a:t>Total medical services expenditures in US $ billions by disease category, 2012</a:t>
            </a:r>
          </a:p>
        </p:txBody>
      </p:sp>
    </p:spTree>
    <p:extLst>
      <p:ext uri="{BB962C8B-B14F-4D97-AF65-F5344CB8AC3E}">
        <p14:creationId xmlns:p14="http://schemas.microsoft.com/office/powerpoint/2010/main" val="663302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1"/>
          </p:nvPr>
        </p:nvSpPr>
        <p:spPr/>
        <p:txBody>
          <a:bodyPr/>
          <a:lstStyle/>
          <a:p>
            <a:pPr lvl="0"/>
            <a:r>
              <a:rPr lang="en-US" b="1" dirty="0">
                <a:solidFill>
                  <a:schemeClr val="accent6"/>
                </a:solidFill>
              </a:rPr>
              <a:t>Source</a:t>
            </a:r>
            <a:r>
              <a:rPr lang="en-US" dirty="0">
                <a:solidFill>
                  <a:schemeClr val="accent6"/>
                </a:solidFill>
              </a:rPr>
              <a:t>: Kaiser Family Foundation analysis of Bureau of Economic Analysis Health Care Satellite Account (Blended Account)</a:t>
            </a:r>
          </a:p>
          <a:p>
            <a:r>
              <a:rPr lang="en-US" b="1" dirty="0">
                <a:solidFill>
                  <a:schemeClr val="accent6"/>
                </a:solidFill>
              </a:rPr>
              <a:t>Note</a:t>
            </a:r>
            <a:r>
              <a:rPr lang="en-US" dirty="0">
                <a:solidFill>
                  <a:schemeClr val="accent6"/>
                </a:solidFill>
              </a:rPr>
              <a:t>: Expenditures on nursing home and dental care are not included in health services spending by disease.</a:t>
            </a:r>
          </a:p>
        </p:txBody>
      </p:sp>
      <p:sp>
        <p:nvSpPr>
          <p:cNvPr id="8" name="Title 7"/>
          <p:cNvSpPr>
            <a:spLocks noGrp="1"/>
          </p:cNvSpPr>
          <p:nvPr>
            <p:ph type="title"/>
          </p:nvPr>
        </p:nvSpPr>
        <p:spPr/>
        <p:txBody>
          <a:bodyPr/>
          <a:lstStyle/>
          <a:p>
            <a:r>
              <a:rPr lang="en-US" sz="2400" b="0" dirty="0"/>
              <a:t>Circulatory system diseases were a leading driver of medical services spending growth from 2000-2012</a:t>
            </a:r>
          </a:p>
        </p:txBody>
      </p:sp>
      <p:sp>
        <p:nvSpPr>
          <p:cNvPr id="10" name="TextBox 9"/>
          <p:cNvSpPr txBox="1"/>
          <p:nvPr/>
        </p:nvSpPr>
        <p:spPr>
          <a:xfrm>
            <a:off x="0" y="1014984"/>
            <a:ext cx="4584796" cy="261610"/>
          </a:xfrm>
          <a:prstGeom prst="rect">
            <a:avLst/>
          </a:prstGeom>
          <a:noFill/>
        </p:spPr>
        <p:txBody>
          <a:bodyPr wrap="none" rtlCol="0">
            <a:spAutoFit/>
          </a:bodyPr>
          <a:lstStyle/>
          <a:p>
            <a:r>
              <a:rPr lang="en-US" sz="1100" b="1" dirty="0">
                <a:solidFill>
                  <a:srgbClr val="D3D3D3">
                    <a:lumMod val="75000"/>
                  </a:srgbClr>
                </a:solidFill>
              </a:rPr>
              <a:t>Contribution to medical services expenditure growth, by disease, 2000-2012</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23826694"/>
              </p:ext>
            </p:extLst>
          </p:nvPr>
        </p:nvGraphicFramePr>
        <p:xfrm>
          <a:off x="76200" y="1279525"/>
          <a:ext cx="8975725" cy="49688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60501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21848356"/>
              </p:ext>
            </p:extLst>
          </p:nvPr>
        </p:nvGraphicFramePr>
        <p:xfrm>
          <a:off x="92075" y="1541770"/>
          <a:ext cx="8959850" cy="4173230"/>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lstStyle/>
          <a:p>
            <a:r>
              <a:rPr lang="en-US" b="0" dirty="0"/>
              <a:t>Cost growth varied by disease both during and after the initial health spending slowdown years</a:t>
            </a:r>
          </a:p>
        </p:txBody>
      </p:sp>
      <p:sp>
        <p:nvSpPr>
          <p:cNvPr id="4" name="Text Placeholder 3"/>
          <p:cNvSpPr>
            <a:spLocks noGrp="1"/>
          </p:cNvSpPr>
          <p:nvPr>
            <p:ph type="body" sz="quarter" idx="11"/>
          </p:nvPr>
        </p:nvSpPr>
        <p:spPr/>
        <p:txBody>
          <a:bodyPr/>
          <a:lstStyle/>
          <a:p>
            <a:r>
              <a:rPr lang="en-US" dirty="0"/>
              <a:t>Source: Kaiser Family Foundation and Bureau of Economic Analysis (BEA) analysis of BEA’s Health Care Satellite Account (Blended Account), which combines data from the Medical Expenditure Panel Survey and large claims databases.</a:t>
            </a:r>
          </a:p>
        </p:txBody>
      </p:sp>
      <p:sp>
        <p:nvSpPr>
          <p:cNvPr id="5" name="TextBox 1"/>
          <p:cNvSpPr txBox="1"/>
          <p:nvPr/>
        </p:nvSpPr>
        <p:spPr>
          <a:xfrm>
            <a:off x="0" y="1211580"/>
            <a:ext cx="6104556" cy="261610"/>
          </a:xfrm>
          <a:prstGeom prst="rect">
            <a:avLst/>
          </a:prstGeom>
          <a:noFill/>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b="1" dirty="0">
                <a:solidFill>
                  <a:schemeClr val="bg1">
                    <a:lumMod val="65000"/>
                  </a:schemeClr>
                </a:solidFill>
                <a:cs typeface="Meta Offc Pro"/>
              </a:rPr>
              <a:t>Annual growth in U.S. per capita health spending by condition category, 2005 – 2010 and 2010 - 2012</a:t>
            </a:r>
          </a:p>
        </p:txBody>
      </p:sp>
    </p:spTree>
    <p:extLst>
      <p:ext uri="{BB962C8B-B14F-4D97-AF65-F5344CB8AC3E}">
        <p14:creationId xmlns:p14="http://schemas.microsoft.com/office/powerpoint/2010/main" val="507258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8429156"/>
              </p:ext>
            </p:extLst>
          </p:nvPr>
        </p:nvGraphicFramePr>
        <p:xfrm>
          <a:off x="76200" y="1279525"/>
          <a:ext cx="8975725" cy="448151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p:cNvSpPr>
            <a:spLocks noGrp="1"/>
          </p:cNvSpPr>
          <p:nvPr>
            <p:ph type="body" sz="quarter" idx="11"/>
          </p:nvPr>
        </p:nvSpPr>
        <p:spPr/>
        <p:txBody>
          <a:bodyPr/>
          <a:lstStyle/>
          <a:p>
            <a:pPr lvl="0"/>
            <a:r>
              <a:rPr lang="en-US" b="1" dirty="0">
                <a:solidFill>
                  <a:schemeClr val="accent6"/>
                </a:solidFill>
              </a:rPr>
              <a:t>Source</a:t>
            </a:r>
            <a:r>
              <a:rPr lang="en-US" dirty="0">
                <a:solidFill>
                  <a:schemeClr val="accent6"/>
                </a:solidFill>
              </a:rPr>
              <a:t>: Kaiser Family Foundation analysis of Bureau of Economic Analysis Health Care Satellite Account (Blended Account)</a:t>
            </a:r>
          </a:p>
          <a:p>
            <a:r>
              <a:rPr lang="en-US" b="1" dirty="0">
                <a:solidFill>
                  <a:schemeClr val="accent6"/>
                </a:solidFill>
              </a:rPr>
              <a:t>Note</a:t>
            </a:r>
            <a:r>
              <a:rPr lang="en-US" dirty="0">
                <a:solidFill>
                  <a:schemeClr val="accent6"/>
                </a:solidFill>
              </a:rPr>
              <a:t>: Expenditures on nursing home and dental care are not included in health services spending by disease.</a:t>
            </a:r>
          </a:p>
        </p:txBody>
      </p:sp>
      <p:sp>
        <p:nvSpPr>
          <p:cNvPr id="4" name="Title 3"/>
          <p:cNvSpPr>
            <a:spLocks noGrp="1"/>
          </p:cNvSpPr>
          <p:nvPr>
            <p:ph type="title"/>
          </p:nvPr>
        </p:nvSpPr>
        <p:spPr/>
        <p:txBody>
          <a:bodyPr/>
          <a:lstStyle/>
          <a:p>
            <a:r>
              <a:rPr lang="en-US" b="0" dirty="0"/>
              <a:t>On a per capita basis, spending has increased to $770 per year to treat circulatory system diseases</a:t>
            </a:r>
          </a:p>
        </p:txBody>
      </p:sp>
      <p:sp>
        <p:nvSpPr>
          <p:cNvPr id="6" name="TextBox 5"/>
          <p:cNvSpPr txBox="1"/>
          <p:nvPr/>
        </p:nvSpPr>
        <p:spPr>
          <a:xfrm>
            <a:off x="-14785" y="1070058"/>
            <a:ext cx="5027338" cy="261610"/>
          </a:xfrm>
          <a:prstGeom prst="rect">
            <a:avLst/>
          </a:prstGeom>
          <a:noFill/>
        </p:spPr>
        <p:txBody>
          <a:bodyPr wrap="none" rtlCol="0">
            <a:spAutoFit/>
          </a:bodyPr>
          <a:lstStyle/>
          <a:p>
            <a:r>
              <a:rPr lang="en-US" sz="1100" b="1" dirty="0">
                <a:solidFill>
                  <a:srgbClr val="D3D3D3">
                    <a:lumMod val="75000"/>
                  </a:srgbClr>
                </a:solidFill>
              </a:rPr>
              <a:t>Per capita expenditures on the treatment of circulatory diseases, US $, 2000 - 2012</a:t>
            </a:r>
          </a:p>
        </p:txBody>
      </p:sp>
    </p:spTree>
    <p:extLst>
      <p:ext uri="{BB962C8B-B14F-4D97-AF65-F5344CB8AC3E}">
        <p14:creationId xmlns:p14="http://schemas.microsoft.com/office/powerpoint/2010/main" val="39848042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91440"/>
            <a:ext cx="8979408" cy="914400"/>
          </a:xfrm>
        </p:spPr>
        <p:txBody>
          <a:bodyPr>
            <a:noAutofit/>
          </a:bodyPr>
          <a:lstStyle/>
          <a:p>
            <a:r>
              <a:rPr lang="en-US" b="0" dirty="0"/>
              <a:t>Diagnosis with a serious or chronic health condition is associated with higher health spending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86292973"/>
              </p:ext>
            </p:extLst>
          </p:nvPr>
        </p:nvGraphicFramePr>
        <p:xfrm>
          <a:off x="73152" y="1280160"/>
          <a:ext cx="8979408" cy="438912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2"/>
          <p:cNvSpPr txBox="1">
            <a:spLocks/>
          </p:cNvSpPr>
          <p:nvPr/>
        </p:nvSpPr>
        <p:spPr>
          <a:xfrm>
            <a:off x="91440" y="5852160"/>
            <a:ext cx="8979408" cy="73152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000" b="1" dirty="0">
              <a:solidFill>
                <a:srgbClr val="000000"/>
              </a:solidFill>
              <a:latin typeface="+mj-lt"/>
            </a:endParaRPr>
          </a:p>
          <a:p>
            <a:endParaRPr lang="en-US" sz="1000" b="1" dirty="0">
              <a:solidFill>
                <a:srgbClr val="000000"/>
              </a:solidFill>
              <a:latin typeface="+mj-lt"/>
            </a:endParaRPr>
          </a:p>
          <a:p>
            <a:r>
              <a:rPr lang="en-US" sz="1000" b="1" dirty="0">
                <a:solidFill>
                  <a:srgbClr val="000000"/>
                </a:solidFill>
                <a:latin typeface="+mj-lt"/>
              </a:rPr>
              <a:t>Source: </a:t>
            </a:r>
            <a:r>
              <a:rPr lang="en-US" sz="1000" dirty="0">
                <a:solidFill>
                  <a:srgbClr val="000000"/>
                </a:solidFill>
                <a:latin typeface="+mj-lt"/>
              </a:rPr>
              <a:t>Kaiser Family Foundation analysis of Medical Expenditure Panel Survey, Agency for Healthcare Research and Quality, U.S. Department of Health and Human Services</a:t>
            </a:r>
          </a:p>
        </p:txBody>
      </p:sp>
      <p:sp>
        <p:nvSpPr>
          <p:cNvPr id="8" name="TextBox 7"/>
          <p:cNvSpPr txBox="1"/>
          <p:nvPr/>
        </p:nvSpPr>
        <p:spPr>
          <a:xfrm>
            <a:off x="0" y="1014984"/>
            <a:ext cx="5067413" cy="261610"/>
          </a:xfrm>
          <a:prstGeom prst="rect">
            <a:avLst/>
          </a:prstGeom>
          <a:noFill/>
        </p:spPr>
        <p:txBody>
          <a:bodyPr wrap="none" rtlCol="0">
            <a:spAutoFit/>
          </a:bodyPr>
          <a:lstStyle/>
          <a:p>
            <a:r>
              <a:rPr lang="en-US" sz="1100" b="1" dirty="0">
                <a:solidFill>
                  <a:srgbClr val="8B8789"/>
                </a:solidFill>
              </a:rPr>
              <a:t>Average health spending per person based on diagnosis status, in U.S. Dollars, 2013</a:t>
            </a:r>
          </a:p>
        </p:txBody>
      </p:sp>
    </p:spTree>
    <p:extLst>
      <p:ext uri="{BB962C8B-B14F-4D97-AF65-F5344CB8AC3E}">
        <p14:creationId xmlns:p14="http://schemas.microsoft.com/office/powerpoint/2010/main" val="1754264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b="1" dirty="0">
                <a:solidFill>
                  <a:srgbClr val="000000"/>
                </a:solidFill>
              </a:rPr>
              <a:t>Source</a:t>
            </a:r>
            <a:r>
              <a:rPr lang="en-US" dirty="0">
                <a:solidFill>
                  <a:srgbClr val="000000"/>
                </a:solidFill>
              </a:rPr>
              <a:t>: </a:t>
            </a:r>
            <a:r>
              <a:rPr lang="en-US" dirty="0">
                <a:solidFill>
                  <a:srgbClr val="000000"/>
                </a:solidFill>
                <a:latin typeface="Georgia"/>
              </a:rPr>
              <a:t>Kaiser Family Foundation analysis of 2013 </a:t>
            </a:r>
            <a:r>
              <a:rPr lang="en-US" dirty="0">
                <a:solidFill>
                  <a:srgbClr val="000000"/>
                </a:solidFill>
              </a:rPr>
              <a:t>OECD data: "OECD Health Data: Health status: Health status indicators", OECD Health Statistics (database) (Accessed on </a:t>
            </a:r>
            <a:r>
              <a:rPr lang="en-US" dirty="0" smtClean="0">
                <a:solidFill>
                  <a:srgbClr val="000000"/>
                </a:solidFill>
              </a:rPr>
              <a:t>July 22, 2016).  </a:t>
            </a:r>
            <a:r>
              <a:rPr lang="en-US" b="1" dirty="0">
                <a:solidFill>
                  <a:srgbClr val="000000"/>
                </a:solidFill>
              </a:rPr>
              <a:t>Notes</a:t>
            </a:r>
            <a:r>
              <a:rPr lang="en-US" dirty="0">
                <a:solidFill>
                  <a:srgbClr val="000000"/>
                </a:solidFill>
              </a:rPr>
              <a:t>: </a:t>
            </a:r>
            <a:r>
              <a:rPr lang="en-US" dirty="0" smtClean="0">
                <a:solidFill>
                  <a:srgbClr val="000000"/>
                </a:solidFill>
              </a:rPr>
              <a:t>Germany data are included beginning in 1990. </a:t>
            </a:r>
            <a:r>
              <a:rPr lang="en-US" dirty="0">
                <a:solidFill>
                  <a:srgbClr val="000000"/>
                </a:solidFill>
              </a:rPr>
              <a:t>In </a:t>
            </a:r>
            <a:r>
              <a:rPr lang="en-US" dirty="0" smtClean="0">
                <a:solidFill>
                  <a:srgbClr val="000000"/>
                </a:solidFill>
              </a:rPr>
              <a:t>additional cases </a:t>
            </a:r>
            <a:r>
              <a:rPr lang="en-US" dirty="0">
                <a:solidFill>
                  <a:srgbClr val="000000"/>
                </a:solidFill>
              </a:rPr>
              <a:t>where data for a particular year were </a:t>
            </a:r>
            <a:r>
              <a:rPr lang="en-US" dirty="0" smtClean="0">
                <a:solidFill>
                  <a:srgbClr val="000000"/>
                </a:solidFill>
              </a:rPr>
              <a:t>unavailable, </a:t>
            </a:r>
            <a:r>
              <a:rPr lang="en-US" dirty="0">
                <a:solidFill>
                  <a:srgbClr val="000000"/>
                </a:solidFill>
              </a:rPr>
              <a:t>data from the last available year were used to calculate the comparable country </a:t>
            </a:r>
            <a:r>
              <a:rPr lang="en-US" dirty="0" smtClean="0">
                <a:solidFill>
                  <a:srgbClr val="000000"/>
                </a:solidFill>
              </a:rPr>
              <a:t>average. 2012 and 2013 data were unavailable for Canada, so 2011 data was used for both years. Break </a:t>
            </a:r>
            <a:r>
              <a:rPr lang="en-US" dirty="0">
                <a:solidFill>
                  <a:srgbClr val="000000"/>
                </a:solidFill>
              </a:rPr>
              <a:t>in series </a:t>
            </a:r>
            <a:r>
              <a:rPr lang="en-US" dirty="0" smtClean="0">
                <a:solidFill>
                  <a:srgbClr val="000000"/>
                </a:solidFill>
              </a:rPr>
              <a:t>in 1987 </a:t>
            </a:r>
            <a:r>
              <a:rPr lang="en-US" dirty="0">
                <a:solidFill>
                  <a:srgbClr val="000000"/>
                </a:solidFill>
              </a:rPr>
              <a:t>and 1997 for </a:t>
            </a:r>
            <a:r>
              <a:rPr lang="en-US" dirty="0" smtClean="0">
                <a:solidFill>
                  <a:srgbClr val="000000"/>
                </a:solidFill>
              </a:rPr>
              <a:t>Sweden;  </a:t>
            </a:r>
            <a:r>
              <a:rPr lang="en-US" dirty="0">
                <a:solidFill>
                  <a:srgbClr val="000000"/>
                </a:solidFill>
              </a:rPr>
              <a:t>in 1995 for Switzerland; in 1996 for Netherlands; in 1998 for Australia, Belgium, and Germany; in 1999 for United States;  in 2000 for Canada and France; and in 2001 in the United Kingdom.  All breaks in series coincide with  changes in ICD coding. “Cardiovascular diseases” includes ICD-10 codes I00-I99. Switzerland does not provide data for acute myocardial infarction. </a:t>
            </a:r>
          </a:p>
        </p:txBody>
      </p:sp>
      <p:sp>
        <p:nvSpPr>
          <p:cNvPr id="4" name="Title 3"/>
          <p:cNvSpPr>
            <a:spLocks noGrp="1"/>
          </p:cNvSpPr>
          <p:nvPr>
            <p:ph type="title"/>
          </p:nvPr>
        </p:nvSpPr>
        <p:spPr/>
        <p:txBody>
          <a:bodyPr/>
          <a:lstStyle/>
          <a:p>
            <a:r>
              <a:rPr lang="en-US" b="0" dirty="0"/>
              <a:t>Mortality rates for cardiovascular diseases have fallen dramatically over the last 30 years</a:t>
            </a:r>
          </a:p>
        </p:txBody>
      </p:sp>
      <p:sp>
        <p:nvSpPr>
          <p:cNvPr id="7" name="TextBox 6"/>
          <p:cNvSpPr txBox="1"/>
          <p:nvPr/>
        </p:nvSpPr>
        <p:spPr>
          <a:xfrm>
            <a:off x="23438" y="1017915"/>
            <a:ext cx="4575291" cy="261610"/>
          </a:xfrm>
          <a:prstGeom prst="rect">
            <a:avLst/>
          </a:prstGeom>
          <a:noFill/>
        </p:spPr>
        <p:txBody>
          <a:bodyPr wrap="none" rtlCol="0">
            <a:spAutoFit/>
          </a:bodyPr>
          <a:lstStyle/>
          <a:p>
            <a:pPr algn="ctr"/>
            <a:r>
              <a:rPr lang="en-US" sz="1100" b="1" dirty="0">
                <a:solidFill>
                  <a:schemeClr val="accent4">
                    <a:lumMod val="75000"/>
                  </a:schemeClr>
                </a:solidFill>
              </a:rPr>
              <a:t>Age-adjusted cardiovascular diseases mortality rate per 100,000 population</a:t>
            </a:r>
          </a:p>
        </p:txBody>
      </p:sp>
      <p:graphicFrame>
        <p:nvGraphicFramePr>
          <p:cNvPr id="11" name="Content Placeholder 10"/>
          <p:cNvGraphicFramePr>
            <a:graphicFrameLocks noGrp="1"/>
          </p:cNvGraphicFramePr>
          <p:nvPr>
            <p:ph idx="1"/>
            <p:extLst/>
          </p:nvPr>
        </p:nvGraphicFramePr>
        <p:xfrm>
          <a:off x="76205" y="1279525"/>
          <a:ext cx="7772395" cy="429895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1"/>
          <p:cNvSpPr txBox="1"/>
          <p:nvPr/>
        </p:nvSpPr>
        <p:spPr>
          <a:xfrm>
            <a:off x="7665558" y="3597032"/>
            <a:ext cx="1096006" cy="292388"/>
          </a:xfrm>
          <a:prstGeom prst="rect">
            <a:avLst/>
          </a:prstGeom>
          <a:noFill/>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dirty="0">
                <a:solidFill>
                  <a:srgbClr val="000000"/>
                </a:solidFill>
                <a:latin typeface="Calibri" pitchFamily="34" charset="0"/>
                <a:cs typeface="Meta Offc Pro"/>
              </a:rPr>
              <a:t>United States</a:t>
            </a:r>
          </a:p>
        </p:txBody>
      </p:sp>
      <p:sp>
        <p:nvSpPr>
          <p:cNvPr id="8" name="TextBox 1"/>
          <p:cNvSpPr txBox="1"/>
          <p:nvPr/>
        </p:nvSpPr>
        <p:spPr>
          <a:xfrm>
            <a:off x="7675944" y="3886200"/>
            <a:ext cx="1315656" cy="492443"/>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dirty="0">
                <a:solidFill>
                  <a:srgbClr val="000000"/>
                </a:solidFill>
                <a:latin typeface="Calibri" pitchFamily="34" charset="0"/>
                <a:cs typeface="Meta Offc Pro"/>
              </a:rPr>
              <a:t>Comparable country average</a:t>
            </a:r>
          </a:p>
        </p:txBody>
      </p:sp>
    </p:spTree>
    <p:extLst>
      <p:ext uri="{BB962C8B-B14F-4D97-AF65-F5344CB8AC3E}">
        <p14:creationId xmlns:p14="http://schemas.microsoft.com/office/powerpoint/2010/main" val="3363096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91440"/>
            <a:ext cx="8979408" cy="914400"/>
          </a:xfrm>
        </p:spPr>
        <p:txBody>
          <a:bodyPr>
            <a:noAutofit/>
          </a:bodyPr>
          <a:lstStyle/>
          <a:p>
            <a:r>
              <a:rPr lang="en-US" b="0" dirty="0"/>
              <a:t>People with a diagnosis of a serious or chronic health condition face higher average out-of-pocket costs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90801134"/>
              </p:ext>
            </p:extLst>
          </p:nvPr>
        </p:nvGraphicFramePr>
        <p:xfrm>
          <a:off x="73152" y="1280160"/>
          <a:ext cx="8979408" cy="438912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2"/>
          <p:cNvSpPr txBox="1">
            <a:spLocks/>
          </p:cNvSpPr>
          <p:nvPr/>
        </p:nvSpPr>
        <p:spPr>
          <a:xfrm>
            <a:off x="91440" y="5852160"/>
            <a:ext cx="8979408" cy="73152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000" b="1" dirty="0">
              <a:solidFill>
                <a:srgbClr val="000000"/>
              </a:solidFill>
              <a:latin typeface="+mj-lt"/>
            </a:endParaRPr>
          </a:p>
          <a:p>
            <a:endParaRPr lang="en-US" sz="1000" b="1" dirty="0">
              <a:solidFill>
                <a:srgbClr val="000000"/>
              </a:solidFill>
              <a:latin typeface="+mj-lt"/>
            </a:endParaRPr>
          </a:p>
          <a:p>
            <a:r>
              <a:rPr lang="en-US" sz="1000" b="1" dirty="0">
                <a:solidFill>
                  <a:srgbClr val="000000"/>
                </a:solidFill>
                <a:latin typeface="+mj-lt"/>
              </a:rPr>
              <a:t>Source: </a:t>
            </a:r>
            <a:r>
              <a:rPr lang="en-US" sz="1000" dirty="0">
                <a:solidFill>
                  <a:srgbClr val="000000"/>
                </a:solidFill>
                <a:latin typeface="+mj-lt"/>
              </a:rPr>
              <a:t>Kaiser Family Foundation analysis of Medical Expenditure Panel Survey, Agency for Healthcare Research and Quality, U.S. Department of Health and Human Services</a:t>
            </a:r>
          </a:p>
        </p:txBody>
      </p:sp>
      <p:sp>
        <p:nvSpPr>
          <p:cNvPr id="8" name="TextBox 7"/>
          <p:cNvSpPr txBox="1"/>
          <p:nvPr/>
        </p:nvSpPr>
        <p:spPr>
          <a:xfrm>
            <a:off x="0" y="1014984"/>
            <a:ext cx="5529078" cy="261610"/>
          </a:xfrm>
          <a:prstGeom prst="rect">
            <a:avLst/>
          </a:prstGeom>
          <a:noFill/>
        </p:spPr>
        <p:txBody>
          <a:bodyPr wrap="none" rtlCol="0">
            <a:spAutoFit/>
          </a:bodyPr>
          <a:lstStyle/>
          <a:p>
            <a:r>
              <a:rPr lang="en-US" sz="1100" b="1" dirty="0">
                <a:solidFill>
                  <a:srgbClr val="8B8789"/>
                </a:solidFill>
              </a:rPr>
              <a:t>Average out-of-pocket spending per person based on diagnosis status, in U.S. Dollars, 2013</a:t>
            </a:r>
          </a:p>
        </p:txBody>
      </p:sp>
    </p:spTree>
    <p:extLst>
      <p:ext uri="{BB962C8B-B14F-4D97-AF65-F5344CB8AC3E}">
        <p14:creationId xmlns:p14="http://schemas.microsoft.com/office/powerpoint/2010/main" val="3774671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91440" y="5852160"/>
            <a:ext cx="8979408" cy="731520"/>
          </a:xfrm>
        </p:spPr>
        <p:txBody>
          <a:bodyPr/>
          <a:lstStyle/>
          <a:p>
            <a:r>
              <a:rPr lang="en-US" b="1" dirty="0">
                <a:solidFill>
                  <a:srgbClr val="000000"/>
                </a:solidFill>
              </a:rPr>
              <a:t>Source</a:t>
            </a:r>
            <a:r>
              <a:rPr lang="en-US" dirty="0">
                <a:solidFill>
                  <a:srgbClr val="000000"/>
                </a:solidFill>
              </a:rPr>
              <a:t>: </a:t>
            </a:r>
            <a:r>
              <a:rPr lang="en-US" dirty="0"/>
              <a:t>Centers for Disease Control and Prevention, National Center for Health Statistics. Multiple Cause of Death 1999-2014 on CDC WONDER Online Database, released 2015. Data are from the Multiple Cause of Death Files, 1999-2014, as compiled from data provided by the 57 vital statistics jurisdictions through the Vital Statistics Cooperative Program. Accessed at http://</a:t>
            </a:r>
            <a:r>
              <a:rPr lang="en-US" dirty="0" err="1"/>
              <a:t>wonder.cdc.gov</a:t>
            </a:r>
            <a:r>
              <a:rPr lang="en-US" dirty="0"/>
              <a:t>/mcd-icd10.html on Jun 29, 2016</a:t>
            </a:r>
            <a:endParaRPr lang="en-US" dirty="0">
              <a:solidFill>
                <a:srgbClr val="000000"/>
              </a:solidFill>
            </a:endParaRPr>
          </a:p>
        </p:txBody>
      </p:sp>
      <p:sp>
        <p:nvSpPr>
          <p:cNvPr id="4" name="Title 3"/>
          <p:cNvSpPr>
            <a:spLocks noGrp="1"/>
          </p:cNvSpPr>
          <p:nvPr>
            <p:ph type="title"/>
          </p:nvPr>
        </p:nvSpPr>
        <p:spPr/>
        <p:txBody>
          <a:bodyPr/>
          <a:lstStyle/>
          <a:p>
            <a:r>
              <a:rPr lang="en-US" b="0" dirty="0"/>
              <a:t>Heart disease is the leading cause of death in the United States</a:t>
            </a: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963044521"/>
              </p:ext>
            </p:extLst>
          </p:nvPr>
        </p:nvGraphicFramePr>
        <p:xfrm>
          <a:off x="76200" y="1279525"/>
          <a:ext cx="8975725" cy="4740275"/>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96098" y="1014984"/>
            <a:ext cx="4753224" cy="261610"/>
          </a:xfrm>
          <a:prstGeom prst="rect">
            <a:avLst/>
          </a:prstGeom>
          <a:noFill/>
        </p:spPr>
        <p:txBody>
          <a:bodyPr wrap="none" rtlCol="0">
            <a:spAutoFit/>
          </a:bodyPr>
          <a:lstStyle/>
          <a:p>
            <a:r>
              <a:rPr lang="en-US" sz="1100" b="1" dirty="0">
                <a:solidFill>
                  <a:schemeClr val="accent4">
                    <a:lumMod val="75000"/>
                  </a:schemeClr>
                </a:solidFill>
              </a:rPr>
              <a:t>Percent of total deaths for the 10 leading causes of death, United States, 2014</a:t>
            </a:r>
          </a:p>
        </p:txBody>
      </p:sp>
    </p:spTree>
    <p:extLst>
      <p:ext uri="{BB962C8B-B14F-4D97-AF65-F5344CB8AC3E}">
        <p14:creationId xmlns:p14="http://schemas.microsoft.com/office/powerpoint/2010/main" val="2303481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35058386"/>
              </p:ext>
            </p:extLst>
          </p:nvPr>
        </p:nvGraphicFramePr>
        <p:xfrm>
          <a:off x="76200" y="1279526"/>
          <a:ext cx="8975725" cy="448056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Placeholder 8"/>
          <p:cNvSpPr>
            <a:spLocks noGrp="1"/>
          </p:cNvSpPr>
          <p:nvPr>
            <p:ph type="body" sz="quarter" idx="11"/>
          </p:nvPr>
        </p:nvSpPr>
        <p:spPr/>
        <p:txBody>
          <a:bodyPr/>
          <a:lstStyle/>
          <a:p>
            <a:r>
              <a:rPr lang="en-US" b="1" dirty="0">
                <a:solidFill>
                  <a:srgbClr val="000000"/>
                </a:solidFill>
              </a:rPr>
              <a:t>Source</a:t>
            </a:r>
            <a:r>
              <a:rPr lang="en-US" dirty="0">
                <a:solidFill>
                  <a:srgbClr val="000000"/>
                </a:solidFill>
              </a:rPr>
              <a:t>: </a:t>
            </a:r>
            <a:r>
              <a:rPr lang="en-US" dirty="0"/>
              <a:t>Centers for Disease Control and Prevention, National Center for Health Statistics. Compressed Mortality File 1999-2014 on CDC WONDER Online Database, released December 2015. Data are from the Compressed Mortality File 1999-2014 Series 20 No. 2T, 2015, as compiled from data provided by the 57 vital statistics jurisdictions through the Vital Statistics Cooperative Program. Accessed at http://wonder.cdc.gov on Jul 18, 2016  </a:t>
            </a:r>
            <a:r>
              <a:rPr lang="en-US" b="1" dirty="0"/>
              <a:t>Notes: </a:t>
            </a:r>
            <a:r>
              <a:rPr lang="en-US" dirty="0"/>
              <a:t>“Cardiovascular disease” here includes ICD-10 codes I00 to I99 and Q20 to Q28.</a:t>
            </a:r>
            <a:endParaRPr lang="en-US" dirty="0">
              <a:solidFill>
                <a:srgbClr val="000000"/>
              </a:solidFill>
            </a:endParaRPr>
          </a:p>
        </p:txBody>
      </p:sp>
      <p:sp>
        <p:nvSpPr>
          <p:cNvPr id="8" name="Title 7"/>
          <p:cNvSpPr>
            <a:spLocks noGrp="1"/>
          </p:cNvSpPr>
          <p:nvPr>
            <p:ph type="title"/>
          </p:nvPr>
        </p:nvSpPr>
        <p:spPr/>
        <p:txBody>
          <a:bodyPr/>
          <a:lstStyle/>
          <a:p>
            <a:r>
              <a:rPr lang="en-US" b="0" dirty="0"/>
              <a:t>Mortality due to cardiovascular disease has declined for all races in the U.S., but remains highest for blacks</a:t>
            </a:r>
          </a:p>
        </p:txBody>
      </p:sp>
      <p:sp>
        <p:nvSpPr>
          <p:cNvPr id="6" name="TextBox 5"/>
          <p:cNvSpPr txBox="1"/>
          <p:nvPr/>
        </p:nvSpPr>
        <p:spPr>
          <a:xfrm>
            <a:off x="76200" y="1018401"/>
            <a:ext cx="8839200" cy="261610"/>
          </a:xfrm>
          <a:prstGeom prst="rect">
            <a:avLst/>
          </a:prstGeom>
          <a:noFill/>
        </p:spPr>
        <p:txBody>
          <a:bodyPr wrap="square" rtlCol="0">
            <a:spAutoFit/>
          </a:bodyPr>
          <a:lstStyle/>
          <a:p>
            <a:r>
              <a:rPr lang="en-US" sz="1100" b="1" dirty="0">
                <a:solidFill>
                  <a:schemeClr val="accent4">
                    <a:lumMod val="75000"/>
                  </a:schemeClr>
                </a:solidFill>
              </a:rPr>
              <a:t>Age-standardized cardiovascular disease death rate per 100,000 population, by race/ethnicity, 1999 to 2014</a:t>
            </a:r>
          </a:p>
        </p:txBody>
      </p:sp>
    </p:spTree>
    <p:extLst>
      <p:ext uri="{BB962C8B-B14F-4D97-AF65-F5344CB8AC3E}">
        <p14:creationId xmlns:p14="http://schemas.microsoft.com/office/powerpoint/2010/main" val="3513918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91440" y="5852160"/>
            <a:ext cx="8979408" cy="731520"/>
          </a:xfrm>
        </p:spPr>
        <p:txBody>
          <a:bodyPr/>
          <a:lstStyle/>
          <a:p>
            <a:r>
              <a:rPr lang="en-US" b="1" dirty="0">
                <a:solidFill>
                  <a:srgbClr val="000000"/>
                </a:solidFill>
              </a:rPr>
              <a:t>Source</a:t>
            </a:r>
            <a:r>
              <a:rPr lang="en-US" dirty="0">
                <a:solidFill>
                  <a:srgbClr val="000000"/>
                </a:solidFill>
              </a:rPr>
              <a:t>: Institute for Health Metrics and Evaluation. Global Burden of Disease Study Data Downloads, available here: </a:t>
            </a:r>
            <a:r>
              <a:rPr lang="en-US" dirty="0">
                <a:solidFill>
                  <a:srgbClr val="000000"/>
                </a:solidFill>
                <a:hlinkClick r:id="rId3"/>
              </a:rPr>
              <a:t>http://ghdx.healthdata.org/global-burden-disease-study-2013-gbd-2013-data-downloads</a:t>
            </a:r>
            <a:r>
              <a:rPr lang="en-US" dirty="0">
                <a:solidFill>
                  <a:srgbClr val="000000"/>
                </a:solidFill>
              </a:rPr>
              <a:t> (Accessed May 11, 2016)</a:t>
            </a:r>
          </a:p>
        </p:txBody>
      </p:sp>
      <p:sp>
        <p:nvSpPr>
          <p:cNvPr id="4" name="Title 3"/>
          <p:cNvSpPr>
            <a:spLocks noGrp="1"/>
          </p:cNvSpPr>
          <p:nvPr>
            <p:ph type="title"/>
          </p:nvPr>
        </p:nvSpPr>
        <p:spPr/>
        <p:txBody>
          <a:bodyPr/>
          <a:lstStyle/>
          <a:p>
            <a:r>
              <a:rPr lang="en-US" b="0" dirty="0"/>
              <a:t>U.S. disease burden for cardiovascular diseases has decreased 36% in the past 2 decades</a:t>
            </a: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41211714"/>
              </p:ext>
            </p:extLst>
          </p:nvPr>
        </p:nvGraphicFramePr>
        <p:xfrm>
          <a:off x="76200" y="1279525"/>
          <a:ext cx="8975725" cy="4740275"/>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96098" y="1014984"/>
            <a:ext cx="6652783" cy="261610"/>
          </a:xfrm>
          <a:prstGeom prst="rect">
            <a:avLst/>
          </a:prstGeom>
          <a:noFill/>
        </p:spPr>
        <p:txBody>
          <a:bodyPr wrap="none" rtlCol="0">
            <a:spAutoFit/>
          </a:bodyPr>
          <a:lstStyle/>
          <a:p>
            <a:r>
              <a:rPr lang="en-US" sz="1100" b="1" dirty="0">
                <a:solidFill>
                  <a:schemeClr val="accent4">
                    <a:lumMod val="75000"/>
                  </a:schemeClr>
                </a:solidFill>
              </a:rPr>
              <a:t>Age-standardized disability adjusted life years (DALYs) rate per 100,000 population, both sexes, 1990 and 2013</a:t>
            </a:r>
          </a:p>
        </p:txBody>
      </p:sp>
    </p:spTree>
    <p:extLst>
      <p:ext uri="{BB962C8B-B14F-4D97-AF65-F5344CB8AC3E}">
        <p14:creationId xmlns:p14="http://schemas.microsoft.com/office/powerpoint/2010/main" val="255986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91440" y="5852160"/>
            <a:ext cx="8979408" cy="731520"/>
          </a:xfrm>
        </p:spPr>
        <p:txBody>
          <a:bodyPr/>
          <a:lstStyle/>
          <a:p>
            <a:r>
              <a:rPr lang="en-US" b="1" dirty="0">
                <a:solidFill>
                  <a:srgbClr val="000000"/>
                </a:solidFill>
              </a:rPr>
              <a:t>Source</a:t>
            </a:r>
            <a:r>
              <a:rPr lang="en-US" dirty="0">
                <a:solidFill>
                  <a:srgbClr val="000000"/>
                </a:solidFill>
              </a:rPr>
              <a:t>: Institute for Health Metrics and Evaluation. Global Burden of Disease Study Data Downloads, available here: </a:t>
            </a:r>
            <a:r>
              <a:rPr lang="en-US" dirty="0">
                <a:solidFill>
                  <a:srgbClr val="000000"/>
                </a:solidFill>
                <a:hlinkClick r:id="rId3"/>
              </a:rPr>
              <a:t>http://ghdx.healthdata.org/global-burden-disease-study-2013-gbd-2013-data-downloads</a:t>
            </a:r>
            <a:r>
              <a:rPr lang="en-US" dirty="0">
                <a:solidFill>
                  <a:srgbClr val="000000"/>
                </a:solidFill>
              </a:rPr>
              <a:t> (Accessed July 20, 2016)</a:t>
            </a:r>
          </a:p>
        </p:txBody>
      </p:sp>
      <p:sp>
        <p:nvSpPr>
          <p:cNvPr id="4" name="Title 3"/>
          <p:cNvSpPr>
            <a:spLocks noGrp="1"/>
          </p:cNvSpPr>
          <p:nvPr>
            <p:ph type="title"/>
          </p:nvPr>
        </p:nvSpPr>
        <p:spPr/>
        <p:txBody>
          <a:bodyPr/>
          <a:lstStyle/>
          <a:p>
            <a:r>
              <a:rPr lang="en-US" b="0" dirty="0"/>
              <a:t>Disease burden has decreased for cardiovascular diseases attributable to many leading risk factors</a:t>
            </a: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2089742894"/>
              </p:ext>
            </p:extLst>
          </p:nvPr>
        </p:nvGraphicFramePr>
        <p:xfrm>
          <a:off x="76200" y="1279525"/>
          <a:ext cx="8975725" cy="4740275"/>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96098" y="1014984"/>
            <a:ext cx="9200302" cy="261610"/>
          </a:xfrm>
          <a:prstGeom prst="rect">
            <a:avLst/>
          </a:prstGeom>
          <a:noFill/>
        </p:spPr>
        <p:txBody>
          <a:bodyPr wrap="square" rtlCol="0">
            <a:spAutoFit/>
          </a:bodyPr>
          <a:lstStyle/>
          <a:p>
            <a:r>
              <a:rPr lang="en-US" sz="1100" b="1" dirty="0">
                <a:solidFill>
                  <a:schemeClr val="accent4">
                    <a:lumMod val="75000"/>
                  </a:schemeClr>
                </a:solidFill>
              </a:rPr>
              <a:t>Age-standardized disability adjusted life years (DALYs) per 100,000 population for cardiovascular diseases, by attributable risk factors, 1990 and 2013</a:t>
            </a:r>
          </a:p>
        </p:txBody>
      </p:sp>
    </p:spTree>
    <p:extLst>
      <p:ext uri="{BB962C8B-B14F-4D97-AF65-F5344CB8AC3E}">
        <p14:creationId xmlns:p14="http://schemas.microsoft.com/office/powerpoint/2010/main" val="227969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1"/>
          </p:nvPr>
        </p:nvSpPr>
        <p:spPr/>
        <p:txBody>
          <a:bodyPr/>
          <a:lstStyle/>
          <a:p>
            <a:r>
              <a:rPr lang="en-US" b="1" dirty="0">
                <a:solidFill>
                  <a:srgbClr val="000000"/>
                </a:solidFill>
              </a:rPr>
              <a:t>Source</a:t>
            </a:r>
            <a:r>
              <a:rPr lang="en-US" dirty="0">
                <a:solidFill>
                  <a:srgbClr val="000000"/>
                </a:solidFill>
              </a:rPr>
              <a:t>: </a:t>
            </a:r>
            <a:r>
              <a:rPr lang="en-US" dirty="0"/>
              <a:t>Centers for Disease Control and Prevention (CDC), National Center for Health Statistics, Summary Health Statistics. Available at: </a:t>
            </a:r>
            <a:r>
              <a:rPr lang="en-US" dirty="0">
                <a:hlinkClick r:id="rId3"/>
              </a:rPr>
              <a:t>http://www.cdc.gov/nchs/nhis/shs.htm)</a:t>
            </a:r>
            <a:r>
              <a:rPr lang="en-US" dirty="0"/>
              <a:t> </a:t>
            </a:r>
            <a:r>
              <a:rPr lang="en-US" b="1" dirty="0"/>
              <a:t>Notes: </a:t>
            </a:r>
            <a:r>
              <a:rPr lang="en-US" dirty="0"/>
              <a:t>“Heart disease” includes coronary heart disease, angina, heart attack, or any other heart condition or disease. People classified as hypertensive were told on two or more different visits that they had hypertension or high blood pressure.</a:t>
            </a:r>
            <a:endParaRPr lang="en-US" dirty="0">
              <a:solidFill>
                <a:srgbClr val="000000"/>
              </a:solidFill>
            </a:endParaRPr>
          </a:p>
        </p:txBody>
      </p:sp>
      <p:sp>
        <p:nvSpPr>
          <p:cNvPr id="8" name="Title 7"/>
          <p:cNvSpPr>
            <a:spLocks noGrp="1"/>
          </p:cNvSpPr>
          <p:nvPr>
            <p:ph type="title"/>
          </p:nvPr>
        </p:nvSpPr>
        <p:spPr/>
        <p:txBody>
          <a:bodyPr/>
          <a:lstStyle/>
          <a:p>
            <a:r>
              <a:rPr lang="en-US" b="0" dirty="0"/>
              <a:t>The prevalence of both heart disease and stroke has been stable over the past ten years</a:t>
            </a:r>
          </a:p>
        </p:txBody>
      </p:sp>
      <p:sp>
        <p:nvSpPr>
          <p:cNvPr id="6" name="TextBox 5"/>
          <p:cNvSpPr txBox="1"/>
          <p:nvPr/>
        </p:nvSpPr>
        <p:spPr>
          <a:xfrm>
            <a:off x="76200" y="1018401"/>
            <a:ext cx="8839200" cy="261610"/>
          </a:xfrm>
          <a:prstGeom prst="rect">
            <a:avLst/>
          </a:prstGeom>
          <a:noFill/>
        </p:spPr>
        <p:txBody>
          <a:bodyPr wrap="square" rtlCol="0">
            <a:spAutoFit/>
          </a:bodyPr>
          <a:lstStyle/>
          <a:p>
            <a:r>
              <a:rPr lang="en-US" sz="1100" b="1" dirty="0">
                <a:solidFill>
                  <a:schemeClr val="accent4">
                    <a:lumMod val="75000"/>
                  </a:schemeClr>
                </a:solidFill>
              </a:rPr>
              <a:t>Age-adjusted prevalence of heart disease and hypertension among adults, 2004 - 2014</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409207860"/>
              </p:ext>
            </p:extLst>
          </p:nvPr>
        </p:nvGraphicFramePr>
        <p:xfrm>
          <a:off x="76200" y="1279525"/>
          <a:ext cx="8975725" cy="448151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44142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551281464"/>
              </p:ext>
            </p:extLst>
          </p:nvPr>
        </p:nvGraphicFramePr>
        <p:xfrm>
          <a:off x="76200" y="1279526"/>
          <a:ext cx="8975725" cy="448056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Placeholder 8"/>
          <p:cNvSpPr>
            <a:spLocks noGrp="1"/>
          </p:cNvSpPr>
          <p:nvPr>
            <p:ph type="body" sz="quarter" idx="11"/>
          </p:nvPr>
        </p:nvSpPr>
        <p:spPr/>
        <p:txBody>
          <a:bodyPr/>
          <a:lstStyle/>
          <a:p>
            <a:r>
              <a:rPr lang="en-US" b="1" dirty="0">
                <a:solidFill>
                  <a:srgbClr val="000000"/>
                </a:solidFill>
              </a:rPr>
              <a:t>Source</a:t>
            </a:r>
            <a:r>
              <a:rPr lang="en-US" dirty="0">
                <a:solidFill>
                  <a:srgbClr val="000000"/>
                </a:solidFill>
              </a:rPr>
              <a:t>: </a:t>
            </a:r>
            <a:r>
              <a:rPr lang="en-US" dirty="0"/>
              <a:t>Centers for Disease Control and Prevention (CDC), National Center for Health Statistics, Summary Health Statistics: National Health Interview Survey, 2014. Available at: </a:t>
            </a:r>
            <a:r>
              <a:rPr lang="en-US" dirty="0">
                <a:hlinkClick r:id="rId4"/>
              </a:rPr>
              <a:t>http://ftp.cdc.gov/pub/Health_Statistics/NCHS/NHIS/SHS/2014_SHS_Table_A-1.pdf</a:t>
            </a:r>
            <a:r>
              <a:rPr lang="en-US" dirty="0"/>
              <a:t> </a:t>
            </a:r>
            <a:r>
              <a:rPr lang="en-US" b="1" dirty="0"/>
              <a:t>Notes:</a:t>
            </a:r>
            <a:r>
              <a:rPr lang="en-US" dirty="0"/>
              <a:t> Includes persons who reported a dollar amount or who would not provide a dollar amount but provided an income interval. “Heart disease” includes coronary heart disease, angina, heart attack, or any other heart condition or disease. People classified as hypertensive were told on two or more different visits that they had hypertension or high blood pressure.</a:t>
            </a:r>
            <a:endParaRPr lang="en-US" dirty="0">
              <a:solidFill>
                <a:srgbClr val="000000"/>
              </a:solidFill>
            </a:endParaRPr>
          </a:p>
        </p:txBody>
      </p:sp>
      <p:sp>
        <p:nvSpPr>
          <p:cNvPr id="8" name="Title 7"/>
          <p:cNvSpPr>
            <a:spLocks noGrp="1"/>
          </p:cNvSpPr>
          <p:nvPr>
            <p:ph type="title"/>
          </p:nvPr>
        </p:nvSpPr>
        <p:spPr/>
        <p:txBody>
          <a:bodyPr/>
          <a:lstStyle/>
          <a:p>
            <a:r>
              <a:rPr lang="en-US" b="0" dirty="0"/>
              <a:t>People with lower incomes are more likely to suffer from heart disease, stroke, and hypertension</a:t>
            </a:r>
          </a:p>
        </p:txBody>
      </p:sp>
      <p:sp>
        <p:nvSpPr>
          <p:cNvPr id="6" name="TextBox 5"/>
          <p:cNvSpPr txBox="1"/>
          <p:nvPr/>
        </p:nvSpPr>
        <p:spPr>
          <a:xfrm>
            <a:off x="76200" y="1018401"/>
            <a:ext cx="8839200" cy="261610"/>
          </a:xfrm>
          <a:prstGeom prst="rect">
            <a:avLst/>
          </a:prstGeom>
          <a:noFill/>
        </p:spPr>
        <p:txBody>
          <a:bodyPr wrap="square" rtlCol="0">
            <a:spAutoFit/>
          </a:bodyPr>
          <a:lstStyle/>
          <a:p>
            <a:r>
              <a:rPr lang="en-US" sz="1100" b="1" dirty="0">
                <a:solidFill>
                  <a:schemeClr val="accent4">
                    <a:lumMod val="75000"/>
                  </a:schemeClr>
                </a:solidFill>
              </a:rPr>
              <a:t>Age-adjusted percentages of heart disease and hypertension among adults, by family income, 2014</a:t>
            </a:r>
          </a:p>
        </p:txBody>
      </p:sp>
    </p:spTree>
    <p:extLst>
      <p:ext uri="{BB962C8B-B14F-4D97-AF65-F5344CB8AC3E}">
        <p14:creationId xmlns:p14="http://schemas.microsoft.com/office/powerpoint/2010/main" val="275567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922463405"/>
              </p:ext>
            </p:extLst>
          </p:nvPr>
        </p:nvGraphicFramePr>
        <p:xfrm>
          <a:off x="76200" y="1279526"/>
          <a:ext cx="8975725" cy="448056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Placeholder 8"/>
          <p:cNvSpPr>
            <a:spLocks noGrp="1"/>
          </p:cNvSpPr>
          <p:nvPr>
            <p:ph type="body" sz="quarter" idx="11"/>
          </p:nvPr>
        </p:nvSpPr>
        <p:spPr/>
        <p:txBody>
          <a:bodyPr/>
          <a:lstStyle/>
          <a:p>
            <a:pPr lvl="0"/>
            <a:r>
              <a:rPr lang="en-US" b="1" dirty="0">
                <a:solidFill>
                  <a:srgbClr val="000000"/>
                </a:solidFill>
              </a:rPr>
              <a:t>Source</a:t>
            </a:r>
            <a:r>
              <a:rPr lang="en-US" dirty="0">
                <a:solidFill>
                  <a:srgbClr val="000000"/>
                </a:solidFill>
              </a:rPr>
              <a:t>: </a:t>
            </a:r>
            <a:r>
              <a:rPr lang="en-US" dirty="0"/>
              <a:t>Centers for Disease Control and Prevention (CDC), National Center for Health Statistics, Summary Health Statistics: National Health Interview Survey, 2014. Available at: </a:t>
            </a:r>
            <a:r>
              <a:rPr lang="en-US" dirty="0">
                <a:hlinkClick r:id="rId4"/>
              </a:rPr>
              <a:t>http://ftp.cdc.gov/pub/Health_Statistics/NCHS/NHIS/SHS/2014_SHS_Table_A-1.pdf</a:t>
            </a:r>
            <a:r>
              <a:rPr lang="en-US" dirty="0"/>
              <a:t> </a:t>
            </a:r>
            <a:r>
              <a:rPr lang="en-US" b="1" dirty="0"/>
              <a:t>Notes:</a:t>
            </a:r>
            <a:r>
              <a:rPr lang="en-US" dirty="0"/>
              <a:t> For adults 25 and older. Estimates are age-adjusted to the 2000 U.S. population as the standard population using four age groups: 25-44, 45-64, 65-74, and 75 and over.</a:t>
            </a:r>
            <a:endParaRPr lang="en-US" dirty="0">
              <a:solidFill>
                <a:srgbClr val="000000"/>
              </a:solidFill>
            </a:endParaRPr>
          </a:p>
        </p:txBody>
      </p:sp>
      <p:sp>
        <p:nvSpPr>
          <p:cNvPr id="8" name="Title 7"/>
          <p:cNvSpPr>
            <a:spLocks noGrp="1"/>
          </p:cNvSpPr>
          <p:nvPr>
            <p:ph type="title"/>
          </p:nvPr>
        </p:nvSpPr>
        <p:spPr/>
        <p:txBody>
          <a:bodyPr/>
          <a:lstStyle/>
          <a:p>
            <a:r>
              <a:rPr lang="en-US" b="0" dirty="0"/>
              <a:t>People with less education are slightly more likely to have heart disease</a:t>
            </a:r>
          </a:p>
        </p:txBody>
      </p:sp>
      <p:sp>
        <p:nvSpPr>
          <p:cNvPr id="6" name="TextBox 5"/>
          <p:cNvSpPr txBox="1"/>
          <p:nvPr/>
        </p:nvSpPr>
        <p:spPr>
          <a:xfrm>
            <a:off x="76200" y="1018401"/>
            <a:ext cx="8839200" cy="261610"/>
          </a:xfrm>
          <a:prstGeom prst="rect">
            <a:avLst/>
          </a:prstGeom>
          <a:noFill/>
        </p:spPr>
        <p:txBody>
          <a:bodyPr wrap="square" rtlCol="0">
            <a:spAutoFit/>
          </a:bodyPr>
          <a:lstStyle/>
          <a:p>
            <a:r>
              <a:rPr lang="en-US" sz="1100" b="1" dirty="0">
                <a:solidFill>
                  <a:schemeClr val="accent4">
                    <a:lumMod val="75000"/>
                  </a:schemeClr>
                </a:solidFill>
              </a:rPr>
              <a:t>Age-adjusted percentages of coronary heart disease and hypertension among adults ages 25+, by education, 2014</a:t>
            </a:r>
          </a:p>
        </p:txBody>
      </p:sp>
    </p:spTree>
    <p:extLst>
      <p:ext uri="{BB962C8B-B14F-4D97-AF65-F5344CB8AC3E}">
        <p14:creationId xmlns:p14="http://schemas.microsoft.com/office/powerpoint/2010/main" val="227841919"/>
      </p:ext>
    </p:extLst>
  </p:cSld>
  <p:clrMapOvr>
    <a:masterClrMapping/>
  </p:clrMapOvr>
</p:sld>
</file>

<file path=ppt/theme/theme1.xml><?xml version="1.0" encoding="utf-8"?>
<a:theme xmlns:a="http://schemas.openxmlformats.org/drawingml/2006/main" name="Blank">
  <a:themeElements>
    <a:clrScheme name="P-K Tracker Colors">
      <a:dk1>
        <a:srgbClr val="0D324E"/>
      </a:dk1>
      <a:lt1>
        <a:srgbClr val="0D324E"/>
      </a:lt1>
      <a:dk2>
        <a:srgbClr val="FFFFFF"/>
      </a:dk2>
      <a:lt2>
        <a:srgbClr val="FFFFFF"/>
      </a:lt2>
      <a:accent1>
        <a:srgbClr val="E6E0CD"/>
      </a:accent1>
      <a:accent2>
        <a:srgbClr val="4B78A1"/>
      </a:accent2>
      <a:accent3>
        <a:srgbClr val="8696A5"/>
      </a:accent3>
      <a:accent4>
        <a:srgbClr val="D3D3D3"/>
      </a:accent4>
      <a:accent5>
        <a:srgbClr val="DC7A27"/>
      </a:accent5>
      <a:accent6>
        <a:srgbClr val="3C3A3B"/>
      </a:accent6>
      <a:hlink>
        <a:srgbClr val="0072C0"/>
      </a:hlink>
      <a:folHlink>
        <a:srgbClr val="0072C0"/>
      </a:folHlink>
    </a:clrScheme>
    <a:fontScheme name="P-K Tracker Fonts">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with exhibit #">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with exhibit #">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K Tracker Colors">
    <a:dk1>
      <a:srgbClr val="0D324E"/>
    </a:dk1>
    <a:lt1>
      <a:srgbClr val="0D324E"/>
    </a:lt1>
    <a:dk2>
      <a:srgbClr val="FFFFFF"/>
    </a:dk2>
    <a:lt2>
      <a:srgbClr val="FFFFFF"/>
    </a:lt2>
    <a:accent1>
      <a:srgbClr val="E6E0CD"/>
    </a:accent1>
    <a:accent2>
      <a:srgbClr val="4B78A1"/>
    </a:accent2>
    <a:accent3>
      <a:srgbClr val="8696A5"/>
    </a:accent3>
    <a:accent4>
      <a:srgbClr val="D3D3D3"/>
    </a:accent4>
    <a:accent5>
      <a:srgbClr val="DC7A27"/>
    </a:accent5>
    <a:accent6>
      <a:srgbClr val="3C3A3B"/>
    </a:accent6>
    <a:hlink>
      <a:srgbClr val="0072C0"/>
    </a:hlink>
    <a:folHlink>
      <a:srgbClr val="0072C0"/>
    </a:folHlink>
  </a:clrScheme>
  <a:fontScheme name="P-K Tracker Fonts">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P-K Tracker Colors">
    <a:dk1>
      <a:srgbClr val="0D324E"/>
    </a:dk1>
    <a:lt1>
      <a:srgbClr val="0D324E"/>
    </a:lt1>
    <a:dk2>
      <a:srgbClr val="FFFFFF"/>
    </a:dk2>
    <a:lt2>
      <a:srgbClr val="FFFFFF"/>
    </a:lt2>
    <a:accent1>
      <a:srgbClr val="E6E0CD"/>
    </a:accent1>
    <a:accent2>
      <a:srgbClr val="4B78A1"/>
    </a:accent2>
    <a:accent3>
      <a:srgbClr val="8696A5"/>
    </a:accent3>
    <a:accent4>
      <a:srgbClr val="D3D3D3"/>
    </a:accent4>
    <a:accent5>
      <a:srgbClr val="DC7A27"/>
    </a:accent5>
    <a:accent6>
      <a:srgbClr val="3C3A3B"/>
    </a:accent6>
    <a:hlink>
      <a:srgbClr val="0072C0"/>
    </a:hlink>
    <a:folHlink>
      <a:srgbClr val="0072C0"/>
    </a:folHlink>
  </a:clrScheme>
  <a:fontScheme name="P-K Tracker Fonts">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P-K Tracker Colors">
    <a:dk1>
      <a:srgbClr val="0D324E"/>
    </a:dk1>
    <a:lt1>
      <a:srgbClr val="0D324E"/>
    </a:lt1>
    <a:dk2>
      <a:srgbClr val="FFFFFF"/>
    </a:dk2>
    <a:lt2>
      <a:srgbClr val="FFFFFF"/>
    </a:lt2>
    <a:accent1>
      <a:srgbClr val="E6E0CD"/>
    </a:accent1>
    <a:accent2>
      <a:srgbClr val="4B78A1"/>
    </a:accent2>
    <a:accent3>
      <a:srgbClr val="8696A5"/>
    </a:accent3>
    <a:accent4>
      <a:srgbClr val="D3D3D3"/>
    </a:accent4>
    <a:accent5>
      <a:srgbClr val="DC7A27"/>
    </a:accent5>
    <a:accent6>
      <a:srgbClr val="3C3A3B"/>
    </a:accent6>
    <a:hlink>
      <a:srgbClr val="0072C0"/>
    </a:hlink>
    <a:folHlink>
      <a:srgbClr val="0072C0"/>
    </a:folHlink>
  </a:clrScheme>
  <a:fontScheme name="P-K Tracker Fonts">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P-K Tracker Colors">
    <a:dk1>
      <a:srgbClr val="0D324E"/>
    </a:dk1>
    <a:lt1>
      <a:srgbClr val="0D324E"/>
    </a:lt1>
    <a:dk2>
      <a:srgbClr val="FFFFFF"/>
    </a:dk2>
    <a:lt2>
      <a:srgbClr val="FFFFFF"/>
    </a:lt2>
    <a:accent1>
      <a:srgbClr val="E6E0CD"/>
    </a:accent1>
    <a:accent2>
      <a:srgbClr val="4B78A1"/>
    </a:accent2>
    <a:accent3>
      <a:srgbClr val="8696A5"/>
    </a:accent3>
    <a:accent4>
      <a:srgbClr val="D3D3D3"/>
    </a:accent4>
    <a:accent5>
      <a:srgbClr val="DC7A27"/>
    </a:accent5>
    <a:accent6>
      <a:srgbClr val="3C3A3B"/>
    </a:accent6>
    <a:hlink>
      <a:srgbClr val="0072C0"/>
    </a:hlink>
    <a:folHlink>
      <a:srgbClr val="0072C0"/>
    </a:folHlink>
  </a:clrScheme>
  <a:fontScheme name="P-K Tracker Fonts">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P-K Tracker Colors">
    <a:dk1>
      <a:srgbClr val="0D324E"/>
    </a:dk1>
    <a:lt1>
      <a:srgbClr val="0D324E"/>
    </a:lt1>
    <a:dk2>
      <a:srgbClr val="FFFFFF"/>
    </a:dk2>
    <a:lt2>
      <a:srgbClr val="FFFFFF"/>
    </a:lt2>
    <a:accent1>
      <a:srgbClr val="E6E0CD"/>
    </a:accent1>
    <a:accent2>
      <a:srgbClr val="4B78A1"/>
    </a:accent2>
    <a:accent3>
      <a:srgbClr val="8696A5"/>
    </a:accent3>
    <a:accent4>
      <a:srgbClr val="D3D3D3"/>
    </a:accent4>
    <a:accent5>
      <a:srgbClr val="DC7A27"/>
    </a:accent5>
    <a:accent6>
      <a:srgbClr val="3C3A3B"/>
    </a:accent6>
    <a:hlink>
      <a:srgbClr val="0072C0"/>
    </a:hlink>
    <a:folHlink>
      <a:srgbClr val="0072C0"/>
    </a:folHlink>
  </a:clrScheme>
  <a:fontScheme name="P-K Tracker Fonts">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P-K Tracker Colors">
    <a:dk1>
      <a:srgbClr val="0D324E"/>
    </a:dk1>
    <a:lt1>
      <a:srgbClr val="0D324E"/>
    </a:lt1>
    <a:dk2>
      <a:srgbClr val="FFFFFF"/>
    </a:dk2>
    <a:lt2>
      <a:srgbClr val="FFFFFF"/>
    </a:lt2>
    <a:accent1>
      <a:srgbClr val="E6E0CD"/>
    </a:accent1>
    <a:accent2>
      <a:srgbClr val="4B78A1"/>
    </a:accent2>
    <a:accent3>
      <a:srgbClr val="8696A5"/>
    </a:accent3>
    <a:accent4>
      <a:srgbClr val="D3D3D3"/>
    </a:accent4>
    <a:accent5>
      <a:srgbClr val="DC7A27"/>
    </a:accent5>
    <a:accent6>
      <a:srgbClr val="3C3A3B"/>
    </a:accent6>
    <a:hlink>
      <a:srgbClr val="0072C0"/>
    </a:hlink>
    <a:folHlink>
      <a:srgbClr val="0072C0"/>
    </a:folHlink>
  </a:clrScheme>
  <a:fontScheme name="P-K Tracker Fonts">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114696</TotalTime>
  <Words>1659</Words>
  <Application>Microsoft Office PowerPoint</Application>
  <PresentationFormat>On-screen Show (4:3)</PresentationFormat>
  <Paragraphs>98</Paragraphs>
  <Slides>20</Slides>
  <Notes>20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20</vt:i4>
      </vt:variant>
    </vt:vector>
  </HeadingPairs>
  <TitlesOfParts>
    <vt:vector size="28" baseType="lpstr">
      <vt:lpstr>Arial</vt:lpstr>
      <vt:lpstr>Calibri</vt:lpstr>
      <vt:lpstr>Georgia</vt:lpstr>
      <vt:lpstr>Meta Offc Pro</vt:lpstr>
      <vt:lpstr>Tahoma</vt:lpstr>
      <vt:lpstr>Blank</vt:lpstr>
      <vt:lpstr>Default with exhibit #</vt:lpstr>
      <vt:lpstr>1_Default with exhibit #</vt:lpstr>
      <vt:lpstr>What do we know about cardiovascular disease spending and outcomes in the United States?</vt:lpstr>
      <vt:lpstr>Mortality rates for cardiovascular diseases have fallen dramatically over the last 30 years</vt:lpstr>
      <vt:lpstr>Heart disease is the leading cause of death in the United States</vt:lpstr>
      <vt:lpstr>Mortality due to cardiovascular disease has declined for all races in the U.S., but remains highest for blacks</vt:lpstr>
      <vt:lpstr>U.S. disease burden for cardiovascular diseases has decreased 36% in the past 2 decades</vt:lpstr>
      <vt:lpstr>Disease burden has decreased for cardiovascular diseases attributable to many leading risk factors</vt:lpstr>
      <vt:lpstr>The prevalence of both heart disease and stroke has been stable over the past ten years</vt:lpstr>
      <vt:lpstr>People with lower incomes are more likely to suffer from heart disease, stroke, and hypertension</vt:lpstr>
      <vt:lpstr>People with less education are slightly more likely to have heart disease</vt:lpstr>
      <vt:lpstr>Hospital admissions for congestive heart failure are more frequent in the U.S. than in most comparable countries</vt:lpstr>
      <vt:lpstr>More people are receiving evidence-based care for heart attack when they arrive at a hospital</vt:lpstr>
      <vt:lpstr>More patients hospitalized for heart failure are given evidence-based prescriptions at discharge</vt:lpstr>
      <vt:lpstr>Mortality rates within 30 days after hospital admission for heart attack and stroke have decreased</vt:lpstr>
      <vt:lpstr>30-day mortality for heart attacks and ischemic stroke are lower in the U.S. than in comparable countries</vt:lpstr>
      <vt:lpstr>Spending on circulatory system diseases accounts for about 13% of disease based health expenditures</vt:lpstr>
      <vt:lpstr>Circulatory system diseases were a leading driver of medical services spending growth from 2000-2012</vt:lpstr>
      <vt:lpstr>Cost growth varied by disease both during and after the initial health spending slowdown years</vt:lpstr>
      <vt:lpstr>On a per capita basis, spending has increased to $770 per year to treat circulatory system diseases</vt:lpstr>
      <vt:lpstr>Diagnosis with a serious or chronic health condition is associated with higher health spending</vt:lpstr>
      <vt:lpstr>People with a diagnosis of a serious or chronic health condition face higher average out-of-pocket costs </vt:lpstr>
    </vt:vector>
  </TitlesOfParts>
  <Company>Kaiser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Rabah Kamal</dc:creator>
  <cp:lastModifiedBy>Rabah Kamal</cp:lastModifiedBy>
  <cp:revision>1029</cp:revision>
  <cp:lastPrinted>2015-03-03T20:42:13Z</cp:lastPrinted>
  <dcterms:created xsi:type="dcterms:W3CDTF">2016-02-25T14:42:38Z</dcterms:created>
  <dcterms:modified xsi:type="dcterms:W3CDTF">2016-07-22T21:03:58Z</dcterms:modified>
</cp:coreProperties>
</file>