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6.xml" ContentType="application/vnd.openxmlformats-officedocument.drawingml.chart+xml"/>
  <Override PartName="/ppt/notesSlides/notesSlide3.xml" ContentType="application/vnd.openxmlformats-officedocument.presentationml.notesSlide+xml"/>
  <Override PartName="/ppt/charts/chart7.xml" ContentType="application/vnd.openxmlformats-officedocument.drawingml.chart+xml"/>
  <Override PartName="/ppt/notesSlides/notesSlide4.xml" ContentType="application/vnd.openxmlformats-officedocument.presentationml.notesSlide+xml"/>
  <Override PartName="/ppt/charts/chart8.xml" ContentType="application/vnd.openxmlformats-officedocument.drawingml.chart+xml"/>
  <Override PartName="/ppt/notesSlides/notesSlide5.xml" ContentType="application/vnd.openxmlformats-officedocument.presentationml.notesSlide+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ppt/notesSlides/notesSlide7.xml" ContentType="application/vnd.openxmlformats-officedocument.presentationml.notesSlide+xml"/>
  <Override PartName="/ppt/charts/chart11.xml" ContentType="application/vnd.openxmlformats-officedocument.drawingml.chart+xml"/>
  <Override PartName="/ppt/notesSlides/notesSlide8.xml" ContentType="application/vnd.openxmlformats-officedocument.presentationml.notesSlide+xml"/>
  <Override PartName="/ppt/charts/chart12.xml" ContentType="application/vnd.openxmlformats-officedocument.drawingml.chart+xml"/>
  <Override PartName="/ppt/notesSlides/notesSlide9.xml" ContentType="application/vnd.openxmlformats-officedocument.presentationml.notesSlide+xml"/>
  <Override PartName="/ppt/charts/chart13.xml" ContentType="application/vnd.openxmlformats-officedocument.drawingml.chart+xml"/>
  <Override PartName="/ppt/notesSlides/notesSlide10.xml" ContentType="application/vnd.openxmlformats-officedocument.presentationml.notesSlide+xml"/>
  <Override PartName="/ppt/charts/chart14.xml" ContentType="application/vnd.openxmlformats-officedocument.drawingml.chart+xml"/>
  <Override PartName="/ppt/notesSlides/notesSlide11.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notesSlides/notesSlide12.xml" ContentType="application/vnd.openxmlformats-officedocument.presentationml.notesSlide+xml"/>
  <Override PartName="/ppt/charts/chart17.xml" ContentType="application/vnd.openxmlformats-officedocument.drawingml.chart+xml"/>
  <Override PartName="/ppt/notesSlides/notesSlide13.xml" ContentType="application/vnd.openxmlformats-officedocument.presentationml.notesSlide+xml"/>
  <Override PartName="/ppt/charts/chart18.xml" ContentType="application/vnd.openxmlformats-officedocument.drawingml.chart+xml"/>
  <Override PartName="/ppt/notesSlides/notesSlide14.xml" ContentType="application/vnd.openxmlformats-officedocument.presentationml.notesSlide+xml"/>
  <Override PartName="/ppt/charts/chart19.xml" ContentType="application/vnd.openxmlformats-officedocument.drawingml.chart+xml"/>
  <Override PartName="/ppt/notesSlides/notesSlide15.xml" ContentType="application/vnd.openxmlformats-officedocument.presentationml.notesSlide+xml"/>
  <Override PartName="/ppt/charts/chart20.xml" ContentType="application/vnd.openxmlformats-officedocument.drawingml.chart+xml"/>
  <Override PartName="/ppt/notesSlides/notesSlide16.xml" ContentType="application/vnd.openxmlformats-officedocument.presentationml.notesSlide+xml"/>
  <Override PartName="/ppt/charts/chart21.xml" ContentType="application/vnd.openxmlformats-officedocument.drawingml.chart+xml"/>
  <Override PartName="/ppt/notesSlides/notesSlide17.xml" ContentType="application/vnd.openxmlformats-officedocument.presentationml.notesSlide+xml"/>
  <Override PartName="/ppt/charts/chart22.xml" ContentType="application/vnd.openxmlformats-officedocument.drawingml.chart+xml"/>
  <Override PartName="/ppt/notesSlides/notesSlide18.xml" ContentType="application/vnd.openxmlformats-officedocument.presentationml.notesSlide+xml"/>
  <Override PartName="/ppt/charts/chart2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charts/chart24.xml" ContentType="application/vnd.openxmlformats-officedocument.drawingml.chart+xml"/>
  <Override PartName="/ppt/notesSlides/notesSlide20.xml" ContentType="application/vnd.openxmlformats-officedocument.presentationml.notesSlide+xml"/>
  <Override PartName="/ppt/charts/chart25.xml" ContentType="application/vnd.openxmlformats-officedocument.drawingml.chart+xml"/>
  <Override PartName="/ppt/notesSlides/notesSlide21.xml" ContentType="application/vnd.openxmlformats-officedocument.presentationml.notesSlide+xml"/>
  <Override PartName="/ppt/charts/chart26.xml" ContentType="application/vnd.openxmlformats-officedocument.drawingml.chart+xml"/>
  <Override PartName="/ppt/notesSlides/notesSlide22.xml" ContentType="application/vnd.openxmlformats-officedocument.presentationml.notesSlide+xml"/>
  <Override PartName="/ppt/charts/chart2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8" r:id="rId2"/>
  </p:sldMasterIdLst>
  <p:notesMasterIdLst>
    <p:notesMasterId r:id="rId25"/>
  </p:notesMasterIdLst>
  <p:sldIdLst>
    <p:sldId id="328" r:id="rId3"/>
    <p:sldId id="329" r:id="rId4"/>
    <p:sldId id="330" r:id="rId5"/>
    <p:sldId id="332" r:id="rId6"/>
    <p:sldId id="331" r:id="rId7"/>
    <p:sldId id="338" r:id="rId8"/>
    <p:sldId id="369" r:id="rId9"/>
    <p:sldId id="333" r:id="rId10"/>
    <p:sldId id="334" r:id="rId11"/>
    <p:sldId id="326" r:id="rId12"/>
    <p:sldId id="354" r:id="rId13"/>
    <p:sldId id="341" r:id="rId14"/>
    <p:sldId id="339" r:id="rId15"/>
    <p:sldId id="343" r:id="rId16"/>
    <p:sldId id="359" r:id="rId17"/>
    <p:sldId id="346" r:id="rId18"/>
    <p:sldId id="358" r:id="rId19"/>
    <p:sldId id="372" r:id="rId20"/>
    <p:sldId id="371" r:id="rId21"/>
    <p:sldId id="345" r:id="rId22"/>
    <p:sldId id="365" r:id="rId23"/>
    <p:sldId id="3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3D3D3"/>
    <a:srgbClr val="3C3A3B"/>
    <a:srgbClr val="0D324E"/>
    <a:srgbClr val="8B8789"/>
    <a:srgbClr val="092947"/>
    <a:srgbClr val="112235"/>
    <a:srgbClr val="DC7A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99" autoAdjust="0"/>
    <p:restoredTop sz="76941" autoAdjust="0"/>
  </p:normalViewPr>
  <p:slideViewPr>
    <p:cSldViewPr>
      <p:cViewPr varScale="1">
        <p:scale>
          <a:sx n="89" d="100"/>
          <a:sy n="89" d="100"/>
        </p:scale>
        <p:origin x="211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25" d="100"/>
          <a:sy n="125" d="100"/>
        </p:scale>
        <p:origin x="-76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1.xml"/><Relationship Id="rId1" Type="http://schemas.microsoft.com/office/2011/relationships/chartStyle" Target="style1.xml"/></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marker>
            <c:symbol val="none"/>
          </c:marke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351620416"/>
        <c:axId val="351616888"/>
      </c:scatterChart>
      <c:valAx>
        <c:axId val="351620416"/>
        <c:scaling>
          <c:orientation val="minMax"/>
        </c:scaling>
        <c:delete val="0"/>
        <c:axPos val="b"/>
        <c:numFmt formatCode="General" sourceLinked="1"/>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51616888"/>
        <c:crosses val="autoZero"/>
        <c:crossBetween val="midCat"/>
      </c:valAx>
      <c:valAx>
        <c:axId val="351616888"/>
        <c:scaling>
          <c:orientation val="minMax"/>
        </c:scaling>
        <c:delete val="0"/>
        <c:axPos val="l"/>
        <c:numFmt formatCode="General" sourceLinked="1"/>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51620416"/>
        <c:crosses val="autoZero"/>
        <c:crossBetween val="midCat"/>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1990-1992</c:v>
                </c:pt>
              </c:strCache>
            </c:strRef>
          </c:tx>
          <c:spPr>
            <a:solidFill>
              <a:srgbClr val="0D324E"/>
            </a:solidFill>
            <a:ln>
              <a:solidFill>
                <a:srgbClr val="0D324E"/>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Breast Cancer</c:v>
                </c:pt>
                <c:pt idx="1">
                  <c:v>Colorectal Cancer</c:v>
                </c:pt>
                <c:pt idx="2">
                  <c:v>Cervical Cancer</c:v>
                </c:pt>
              </c:strCache>
            </c:strRef>
          </c:cat>
          <c:val>
            <c:numRef>
              <c:f>Sheet1!$B$2:$B$4</c:f>
              <c:numCache>
                <c:formatCode>0.0%</c:formatCode>
                <c:ptCount val="3"/>
                <c:pt idx="0">
                  <c:v>0.85399999999999998</c:v>
                </c:pt>
                <c:pt idx="1">
                  <c:v>0.61399999999999999</c:v>
                </c:pt>
                <c:pt idx="2">
                  <c:v>0.69599999999999995</c:v>
                </c:pt>
              </c:numCache>
            </c:numRef>
          </c:val>
        </c:ser>
        <c:ser>
          <c:idx val="1"/>
          <c:order val="1"/>
          <c:tx>
            <c:strRef>
              <c:f>Sheet1!$C$1</c:f>
              <c:strCache>
                <c:ptCount val="1"/>
                <c:pt idx="0">
                  <c:v>2005-2011</c:v>
                </c:pt>
              </c:strCache>
            </c:strRef>
          </c:tx>
          <c:spPr>
            <a:solidFill>
              <a:schemeClr val="accent5"/>
            </a:solidFill>
            <a:ln>
              <a:solidFill>
                <a:schemeClr val="accent5"/>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Breast Cancer</c:v>
                </c:pt>
                <c:pt idx="1">
                  <c:v>Colorectal Cancer</c:v>
                </c:pt>
                <c:pt idx="2">
                  <c:v>Cervical Cancer</c:v>
                </c:pt>
              </c:strCache>
            </c:strRef>
          </c:cat>
          <c:val>
            <c:numRef>
              <c:f>Sheet1!$C$2:$C$4</c:f>
              <c:numCache>
                <c:formatCode>0.0%</c:formatCode>
                <c:ptCount val="3"/>
                <c:pt idx="0">
                  <c:v>0.90700000000000003</c:v>
                </c:pt>
                <c:pt idx="1">
                  <c:v>0.66100000000000003</c:v>
                </c:pt>
                <c:pt idx="2">
                  <c:v>0.69299999999999995</c:v>
                </c:pt>
              </c:numCache>
            </c:numRef>
          </c:val>
        </c:ser>
        <c:dLbls>
          <c:showLegendKey val="0"/>
          <c:showVal val="0"/>
          <c:showCatName val="0"/>
          <c:showSerName val="0"/>
          <c:showPercent val="0"/>
          <c:showBubbleSize val="0"/>
        </c:dLbls>
        <c:gapWidth val="75"/>
        <c:axId val="497155208"/>
        <c:axId val="497155600"/>
      </c:barChart>
      <c:catAx>
        <c:axId val="497155208"/>
        <c:scaling>
          <c:orientation val="minMax"/>
        </c:scaling>
        <c:delete val="0"/>
        <c:axPos val="b"/>
        <c:numFmt formatCode="General" sourceLinked="0"/>
        <c:majorTickMark val="none"/>
        <c:minorTickMark val="none"/>
        <c:tickLblPos val="nextTo"/>
        <c:spPr>
          <a:ln>
            <a:solidFill>
              <a:srgbClr val="D3D3D3"/>
            </a:solidFill>
          </a:ln>
        </c:spPr>
        <c:crossAx val="497155600"/>
        <c:crosses val="autoZero"/>
        <c:auto val="1"/>
        <c:lblAlgn val="ctr"/>
        <c:lblOffset val="100"/>
        <c:noMultiLvlLbl val="0"/>
      </c:catAx>
      <c:valAx>
        <c:axId val="497155600"/>
        <c:scaling>
          <c:orientation val="minMax"/>
        </c:scaling>
        <c:delete val="0"/>
        <c:axPos val="l"/>
        <c:majorGridlines>
          <c:spPr>
            <a:ln>
              <a:noFill/>
            </a:ln>
          </c:spPr>
        </c:majorGridlines>
        <c:numFmt formatCode="0%" sourceLinked="0"/>
        <c:majorTickMark val="none"/>
        <c:minorTickMark val="none"/>
        <c:tickLblPos val="nextTo"/>
        <c:spPr>
          <a:ln>
            <a:solidFill>
              <a:srgbClr val="D3D3D3"/>
            </a:solidFill>
          </a:ln>
        </c:spPr>
        <c:crossAx val="497155208"/>
        <c:crosses val="autoZero"/>
        <c:crossBetween val="between"/>
      </c:valAx>
      <c:spPr>
        <a:ln>
          <a:noFill/>
        </a:ln>
      </c:spPr>
    </c:plotArea>
    <c:legend>
      <c:legendPos val="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United States</c:v>
                </c:pt>
              </c:strCache>
            </c:strRef>
          </c:tx>
          <c:spPr>
            <a:solidFill>
              <a:schemeClr val="accent5"/>
            </a:solidFill>
            <a:ln>
              <a:solidFill>
                <a:schemeClr val="accent5"/>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Breast Cancer</c:v>
                </c:pt>
                <c:pt idx="1">
                  <c:v>Colorectal Cancer</c:v>
                </c:pt>
                <c:pt idx="2">
                  <c:v>Cervical Cancer</c:v>
                </c:pt>
              </c:strCache>
            </c:strRef>
          </c:cat>
          <c:val>
            <c:numRef>
              <c:f>Sheet1!$B$2:$B$4</c:f>
              <c:numCache>
                <c:formatCode>0.0%</c:formatCode>
                <c:ptCount val="3"/>
                <c:pt idx="0">
                  <c:v>0.88900000000000001</c:v>
                </c:pt>
                <c:pt idx="1">
                  <c:v>0.64200000000000002</c:v>
                </c:pt>
                <c:pt idx="2">
                  <c:v>0.61799999999999999</c:v>
                </c:pt>
              </c:numCache>
            </c:numRef>
          </c:val>
        </c:ser>
        <c:ser>
          <c:idx val="1"/>
          <c:order val="1"/>
          <c:tx>
            <c:strRef>
              <c:f>Sheet1!$C$1</c:f>
              <c:strCache>
                <c:ptCount val="1"/>
                <c:pt idx="0">
                  <c:v>Comparable Country Average</c:v>
                </c:pt>
              </c:strCache>
            </c:strRef>
          </c:tx>
          <c:spPr>
            <a:solidFill>
              <a:schemeClr val="tx1"/>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Breast Cancer</c:v>
                </c:pt>
                <c:pt idx="1">
                  <c:v>Colorectal Cancer</c:v>
                </c:pt>
                <c:pt idx="2">
                  <c:v>Cervical Cancer</c:v>
                </c:pt>
              </c:strCache>
            </c:strRef>
          </c:cat>
          <c:val>
            <c:numRef>
              <c:f>Sheet1!$C$2:$C$4</c:f>
              <c:numCache>
                <c:formatCode>0.0%</c:formatCode>
                <c:ptCount val="3"/>
                <c:pt idx="0">
                  <c:v>0.85399999999999998</c:v>
                </c:pt>
                <c:pt idx="1">
                  <c:v>0.629</c:v>
                </c:pt>
                <c:pt idx="2">
                  <c:v>0.66100000000000003</c:v>
                </c:pt>
              </c:numCache>
            </c:numRef>
          </c:val>
        </c:ser>
        <c:dLbls>
          <c:showLegendKey val="0"/>
          <c:showVal val="0"/>
          <c:showCatName val="0"/>
          <c:showSerName val="0"/>
          <c:showPercent val="0"/>
          <c:showBubbleSize val="0"/>
        </c:dLbls>
        <c:gapWidth val="75"/>
        <c:axId val="497155992"/>
        <c:axId val="497152072"/>
      </c:barChart>
      <c:catAx>
        <c:axId val="497155992"/>
        <c:scaling>
          <c:orientation val="minMax"/>
        </c:scaling>
        <c:delete val="0"/>
        <c:axPos val="b"/>
        <c:numFmt formatCode="General" sourceLinked="0"/>
        <c:majorTickMark val="none"/>
        <c:minorTickMark val="none"/>
        <c:tickLblPos val="nextTo"/>
        <c:spPr>
          <a:ln>
            <a:solidFill>
              <a:srgbClr val="D3D3D3"/>
            </a:solidFill>
          </a:ln>
        </c:spPr>
        <c:crossAx val="497152072"/>
        <c:crosses val="autoZero"/>
        <c:auto val="1"/>
        <c:lblAlgn val="ctr"/>
        <c:lblOffset val="100"/>
        <c:noMultiLvlLbl val="0"/>
      </c:catAx>
      <c:valAx>
        <c:axId val="497152072"/>
        <c:scaling>
          <c:orientation val="minMax"/>
        </c:scaling>
        <c:delete val="0"/>
        <c:axPos val="l"/>
        <c:majorGridlines>
          <c:spPr>
            <a:ln>
              <a:noFill/>
            </a:ln>
          </c:spPr>
        </c:majorGridlines>
        <c:numFmt formatCode="0%" sourceLinked="0"/>
        <c:majorTickMark val="none"/>
        <c:minorTickMark val="none"/>
        <c:tickLblPos val="nextTo"/>
        <c:spPr>
          <a:ln>
            <a:solidFill>
              <a:srgbClr val="D3D3D3"/>
            </a:solidFill>
          </a:ln>
        </c:spPr>
        <c:crossAx val="497155992"/>
        <c:crosses val="autoZero"/>
        <c:crossBetween val="between"/>
      </c:valAx>
      <c:spPr>
        <a:ln>
          <a:noFill/>
        </a:ln>
      </c:spPr>
    </c:plotArea>
    <c:legend>
      <c:legendPos val="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YLL</c:v>
                </c:pt>
              </c:strCache>
            </c:strRef>
          </c:tx>
          <c:spPr>
            <a:solidFill>
              <a:schemeClr val="tx1"/>
            </a:solidFill>
            <a:ln>
              <a:solidFill>
                <a:schemeClr val="tx1"/>
              </a:solidFill>
            </a:ln>
          </c:spPr>
          <c:invertIfNegative val="0"/>
          <c:dPt>
            <c:idx val="8"/>
            <c:invertIfNegative val="0"/>
            <c:bubble3D val="0"/>
          </c:dPt>
          <c:dPt>
            <c:idx val="9"/>
            <c:invertIfNegative val="0"/>
            <c:bubble3D val="0"/>
            <c:spPr>
              <a:solidFill>
                <a:schemeClr val="accent5"/>
              </a:solidFill>
              <a:ln>
                <a:solidFill>
                  <a:schemeClr val="accent5"/>
                </a:solidFill>
              </a:ln>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Common infectious diseases</c:v>
                </c:pt>
                <c:pt idx="1">
                  <c:v>Cirrhosis of the liver</c:v>
                </c:pt>
                <c:pt idx="2">
                  <c:v>Mental health and substance use disorders</c:v>
                </c:pt>
                <c:pt idx="3">
                  <c:v>Neonatal</c:v>
                </c:pt>
                <c:pt idx="4">
                  <c:v>Chronic Respiratory</c:v>
                </c:pt>
                <c:pt idx="5">
                  <c:v>Nervous System</c:v>
                </c:pt>
                <c:pt idx="6">
                  <c:v>Endocrine (diabetes)</c:v>
                </c:pt>
                <c:pt idx="7">
                  <c:v>Injuries</c:v>
                </c:pt>
                <c:pt idx="8">
                  <c:v>Circulatory</c:v>
                </c:pt>
                <c:pt idx="9">
                  <c:v>Cancers and tumors (neoplasms)</c:v>
                </c:pt>
              </c:strCache>
            </c:strRef>
          </c:cat>
          <c:val>
            <c:numRef>
              <c:f>Sheet1!$B$2:$B$11</c:f>
              <c:numCache>
                <c:formatCode>_(* #,##0_);_(* \(#,##0\);_(* "-"??_);_(@_)</c:formatCode>
                <c:ptCount val="10"/>
                <c:pt idx="0">
                  <c:v>335</c:v>
                </c:pt>
                <c:pt idx="1">
                  <c:v>341.5</c:v>
                </c:pt>
                <c:pt idx="2">
                  <c:v>441.1</c:v>
                </c:pt>
                <c:pt idx="3">
                  <c:v>445</c:v>
                </c:pt>
                <c:pt idx="4">
                  <c:v>594</c:v>
                </c:pt>
                <c:pt idx="5">
                  <c:v>627</c:v>
                </c:pt>
                <c:pt idx="6">
                  <c:v>763</c:v>
                </c:pt>
                <c:pt idx="7">
                  <c:v>1882</c:v>
                </c:pt>
                <c:pt idx="8">
                  <c:v>2751</c:v>
                </c:pt>
                <c:pt idx="9">
                  <c:v>2913</c:v>
                </c:pt>
              </c:numCache>
            </c:numRef>
          </c:val>
        </c:ser>
        <c:dLbls>
          <c:showLegendKey val="0"/>
          <c:showVal val="0"/>
          <c:showCatName val="0"/>
          <c:showSerName val="0"/>
          <c:showPercent val="0"/>
          <c:showBubbleSize val="0"/>
        </c:dLbls>
        <c:gapWidth val="150"/>
        <c:axId val="497151680"/>
        <c:axId val="497157952"/>
      </c:barChart>
      <c:catAx>
        <c:axId val="497151680"/>
        <c:scaling>
          <c:orientation val="minMax"/>
        </c:scaling>
        <c:delete val="0"/>
        <c:axPos val="l"/>
        <c:numFmt formatCode="General" sourceLinked="0"/>
        <c:majorTickMark val="none"/>
        <c:minorTickMark val="none"/>
        <c:tickLblPos val="nextTo"/>
        <c:spPr>
          <a:ln>
            <a:solidFill>
              <a:schemeClr val="accent4"/>
            </a:solidFill>
          </a:ln>
        </c:spPr>
        <c:crossAx val="497157952"/>
        <c:crosses val="autoZero"/>
        <c:auto val="1"/>
        <c:lblAlgn val="ctr"/>
        <c:lblOffset val="100"/>
        <c:noMultiLvlLbl val="0"/>
      </c:catAx>
      <c:valAx>
        <c:axId val="497157952"/>
        <c:scaling>
          <c:orientation val="minMax"/>
        </c:scaling>
        <c:delete val="0"/>
        <c:axPos val="b"/>
        <c:majorGridlines>
          <c:spPr>
            <a:ln>
              <a:noFill/>
            </a:ln>
          </c:spPr>
        </c:majorGridlines>
        <c:numFmt formatCode="_(* #,##0_);_(* \(#,##0\);_(* &quot;-&quot;??_);_(@_)" sourceLinked="1"/>
        <c:majorTickMark val="out"/>
        <c:minorTickMark val="none"/>
        <c:tickLblPos val="nextTo"/>
        <c:spPr>
          <a:ln>
            <a:solidFill>
              <a:schemeClr val="accent4"/>
            </a:solidFill>
          </a:ln>
        </c:spPr>
        <c:crossAx val="497151680"/>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DALY</c:v>
                </c:pt>
              </c:strCache>
            </c:strRef>
          </c:tx>
          <c:spPr>
            <a:solidFill>
              <a:schemeClr val="tx1"/>
            </a:solidFill>
            <a:ln>
              <a:solidFill>
                <a:schemeClr val="tx1"/>
              </a:solidFill>
            </a:ln>
          </c:spPr>
          <c:invertIfNegative val="0"/>
          <c:dPt>
            <c:idx val="7"/>
            <c:invertIfNegative val="0"/>
            <c:bubble3D val="0"/>
            <c:spPr>
              <a:solidFill>
                <a:schemeClr val="accent5"/>
              </a:solidFill>
              <a:ln>
                <a:solidFill>
                  <a:schemeClr val="accent5"/>
                </a:solidFill>
              </a:ln>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Skin diseases</c:v>
                </c:pt>
                <c:pt idx="1">
                  <c:v>Neonatal </c:v>
                </c:pt>
                <c:pt idx="2">
                  <c:v>Chronic respiratory </c:v>
                </c:pt>
                <c:pt idx="3">
                  <c:v>Nervous System</c:v>
                </c:pt>
                <c:pt idx="4">
                  <c:v>Endocrine (diabetes)</c:v>
                </c:pt>
                <c:pt idx="5">
                  <c:v>Injuries</c:v>
                </c:pt>
                <c:pt idx="6">
                  <c:v>Musculoskeletal disorders</c:v>
                </c:pt>
                <c:pt idx="7">
                  <c:v>Cancers and tumors (Neoplasms)</c:v>
                </c:pt>
                <c:pt idx="8">
                  <c:v>Circulatory</c:v>
                </c:pt>
                <c:pt idx="9">
                  <c:v>Mental and behavioral disorders</c:v>
                </c:pt>
              </c:strCache>
            </c:strRef>
          </c:cat>
          <c:val>
            <c:numRef>
              <c:f>Sheet1!$B$2:$B$11</c:f>
              <c:numCache>
                <c:formatCode>_(* #,##0_);_(* \(#,##0\);_(* "-"??_);_(@_)</c:formatCode>
                <c:ptCount val="10"/>
                <c:pt idx="0">
                  <c:v>629.29999999999995</c:v>
                </c:pt>
                <c:pt idx="1">
                  <c:v>671.6</c:v>
                </c:pt>
                <c:pt idx="2">
                  <c:v>1424.1</c:v>
                </c:pt>
                <c:pt idx="3">
                  <c:v>1487.3</c:v>
                </c:pt>
                <c:pt idx="4">
                  <c:v>1772.9</c:v>
                </c:pt>
                <c:pt idx="5">
                  <c:v>2518.8000000000002</c:v>
                </c:pt>
                <c:pt idx="6">
                  <c:v>2804.2</c:v>
                </c:pt>
                <c:pt idx="7">
                  <c:v>3133</c:v>
                </c:pt>
                <c:pt idx="8">
                  <c:v>3260.52</c:v>
                </c:pt>
                <c:pt idx="9">
                  <c:v>3266.2</c:v>
                </c:pt>
              </c:numCache>
            </c:numRef>
          </c:val>
        </c:ser>
        <c:dLbls>
          <c:showLegendKey val="0"/>
          <c:showVal val="0"/>
          <c:showCatName val="0"/>
          <c:showSerName val="0"/>
          <c:showPercent val="0"/>
          <c:showBubbleSize val="0"/>
        </c:dLbls>
        <c:gapWidth val="150"/>
        <c:axId val="497153248"/>
        <c:axId val="497150896"/>
      </c:barChart>
      <c:catAx>
        <c:axId val="497153248"/>
        <c:scaling>
          <c:orientation val="minMax"/>
        </c:scaling>
        <c:delete val="0"/>
        <c:axPos val="l"/>
        <c:numFmt formatCode="General" sourceLinked="0"/>
        <c:majorTickMark val="none"/>
        <c:minorTickMark val="none"/>
        <c:tickLblPos val="nextTo"/>
        <c:spPr>
          <a:ln>
            <a:solidFill>
              <a:schemeClr val="accent4"/>
            </a:solidFill>
          </a:ln>
        </c:spPr>
        <c:crossAx val="497150896"/>
        <c:crosses val="autoZero"/>
        <c:auto val="1"/>
        <c:lblAlgn val="ctr"/>
        <c:lblOffset val="100"/>
        <c:noMultiLvlLbl val="0"/>
      </c:catAx>
      <c:valAx>
        <c:axId val="497150896"/>
        <c:scaling>
          <c:orientation val="minMax"/>
        </c:scaling>
        <c:delete val="0"/>
        <c:axPos val="b"/>
        <c:majorGridlines>
          <c:spPr>
            <a:ln>
              <a:noFill/>
            </a:ln>
          </c:spPr>
        </c:majorGridlines>
        <c:numFmt formatCode="_(* #,##0_);_(* \(#,##0\);_(* &quot;-&quot;??_);_(@_)" sourceLinked="1"/>
        <c:majorTickMark val="out"/>
        <c:minorTickMark val="none"/>
        <c:tickLblPos val="nextTo"/>
        <c:spPr>
          <a:ln>
            <a:solidFill>
              <a:schemeClr val="accent4"/>
            </a:solidFill>
          </a:ln>
        </c:spPr>
        <c:crossAx val="497153248"/>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2013</c:v>
                </c:pt>
              </c:strCache>
            </c:strRef>
          </c:tx>
          <c:spPr>
            <a:solidFill>
              <a:schemeClr val="accent5"/>
            </a:solidFill>
            <a:ln>
              <a:solidFill>
                <a:srgbClr val="DC7A27"/>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Skin diseases</c:v>
                </c:pt>
                <c:pt idx="1">
                  <c:v>Neonatal*</c:v>
                </c:pt>
                <c:pt idx="2">
                  <c:v>Chronic respiratory </c:v>
                </c:pt>
                <c:pt idx="3">
                  <c:v>Nervous System</c:v>
                </c:pt>
                <c:pt idx="4">
                  <c:v>Endocrine (diabetes)</c:v>
                </c:pt>
                <c:pt idx="5">
                  <c:v>Injuries*</c:v>
                </c:pt>
                <c:pt idx="6">
                  <c:v>Musculoskeletal disorders</c:v>
                </c:pt>
                <c:pt idx="7">
                  <c:v>Cancers and tumors (Neoplasms)*</c:v>
                </c:pt>
                <c:pt idx="8">
                  <c:v>Circulatory*</c:v>
                </c:pt>
                <c:pt idx="9">
                  <c:v>Mental health and substance use disorders</c:v>
                </c:pt>
              </c:strCache>
            </c:strRef>
          </c:cat>
          <c:val>
            <c:numRef>
              <c:f>Sheet1!$B$2:$B$11</c:f>
              <c:numCache>
                <c:formatCode>_(* #,##0_);_(* \(#,##0\);_(* "-"??_);_(@_)</c:formatCode>
                <c:ptCount val="10"/>
                <c:pt idx="0">
                  <c:v>629.29999999999995</c:v>
                </c:pt>
                <c:pt idx="1">
                  <c:v>671.6</c:v>
                </c:pt>
                <c:pt idx="2">
                  <c:v>1424.1</c:v>
                </c:pt>
                <c:pt idx="3">
                  <c:v>1487.3</c:v>
                </c:pt>
                <c:pt idx="4">
                  <c:v>1772.9</c:v>
                </c:pt>
                <c:pt idx="5">
                  <c:v>2518.8000000000002</c:v>
                </c:pt>
                <c:pt idx="6">
                  <c:v>2804.2</c:v>
                </c:pt>
                <c:pt idx="7">
                  <c:v>3133</c:v>
                </c:pt>
                <c:pt idx="8">
                  <c:v>3260.52</c:v>
                </c:pt>
                <c:pt idx="9">
                  <c:v>3266.19</c:v>
                </c:pt>
              </c:numCache>
            </c:numRef>
          </c:val>
        </c:ser>
        <c:ser>
          <c:idx val="1"/>
          <c:order val="1"/>
          <c:tx>
            <c:strRef>
              <c:f>Sheet1!$C$1</c:f>
              <c:strCache>
                <c:ptCount val="1"/>
                <c:pt idx="0">
                  <c:v>1990</c:v>
                </c:pt>
              </c:strCache>
            </c:strRef>
          </c:tx>
          <c:spPr>
            <a:solidFill>
              <a:schemeClr val="tx1"/>
            </a:solidFill>
            <a:ln>
              <a:solidFill>
                <a:schemeClr val="tx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Skin diseases</c:v>
                </c:pt>
                <c:pt idx="1">
                  <c:v>Neonatal*</c:v>
                </c:pt>
                <c:pt idx="2">
                  <c:v>Chronic respiratory </c:v>
                </c:pt>
                <c:pt idx="3">
                  <c:v>Nervous System</c:v>
                </c:pt>
                <c:pt idx="4">
                  <c:v>Endocrine (diabetes)</c:v>
                </c:pt>
                <c:pt idx="5">
                  <c:v>Injuries*</c:v>
                </c:pt>
                <c:pt idx="6">
                  <c:v>Musculoskeletal disorders</c:v>
                </c:pt>
                <c:pt idx="7">
                  <c:v>Cancers and tumors (Neoplasms)*</c:v>
                </c:pt>
                <c:pt idx="8">
                  <c:v>Circulatory*</c:v>
                </c:pt>
                <c:pt idx="9">
                  <c:v>Mental health and substance use disorders</c:v>
                </c:pt>
              </c:strCache>
            </c:strRef>
          </c:cat>
          <c:val>
            <c:numRef>
              <c:f>Sheet1!$C$2:$C$11</c:f>
              <c:numCache>
                <c:formatCode>_(* #,##0_);_(* \(#,##0\);_(* "-"??_);_(@_)</c:formatCode>
                <c:ptCount val="10"/>
                <c:pt idx="0">
                  <c:v>633.79999999999995</c:v>
                </c:pt>
                <c:pt idx="1">
                  <c:v>922.3</c:v>
                </c:pt>
                <c:pt idx="2">
                  <c:v>1459.45</c:v>
                </c:pt>
                <c:pt idx="3">
                  <c:v>1425.9</c:v>
                </c:pt>
                <c:pt idx="4">
                  <c:v>1541.8</c:v>
                </c:pt>
                <c:pt idx="5">
                  <c:v>3518.8</c:v>
                </c:pt>
                <c:pt idx="6">
                  <c:v>2657</c:v>
                </c:pt>
                <c:pt idx="7">
                  <c:v>3861.7</c:v>
                </c:pt>
                <c:pt idx="8">
                  <c:v>5133.8</c:v>
                </c:pt>
                <c:pt idx="9">
                  <c:v>2948.26</c:v>
                </c:pt>
              </c:numCache>
            </c:numRef>
          </c:val>
        </c:ser>
        <c:dLbls>
          <c:showLegendKey val="0"/>
          <c:showVal val="0"/>
          <c:showCatName val="0"/>
          <c:showSerName val="0"/>
          <c:showPercent val="0"/>
          <c:showBubbleSize val="0"/>
        </c:dLbls>
        <c:gapWidth val="150"/>
        <c:axId val="352002896"/>
        <c:axId val="352004072"/>
      </c:barChart>
      <c:catAx>
        <c:axId val="352002896"/>
        <c:scaling>
          <c:orientation val="minMax"/>
        </c:scaling>
        <c:delete val="0"/>
        <c:axPos val="l"/>
        <c:numFmt formatCode="General" sourceLinked="0"/>
        <c:majorTickMark val="none"/>
        <c:minorTickMark val="none"/>
        <c:tickLblPos val="nextTo"/>
        <c:spPr>
          <a:ln>
            <a:solidFill>
              <a:schemeClr val="accent4"/>
            </a:solidFill>
          </a:ln>
        </c:spPr>
        <c:crossAx val="352004072"/>
        <c:crosses val="autoZero"/>
        <c:auto val="1"/>
        <c:lblAlgn val="ctr"/>
        <c:lblOffset val="100"/>
        <c:noMultiLvlLbl val="0"/>
      </c:catAx>
      <c:valAx>
        <c:axId val="352004072"/>
        <c:scaling>
          <c:orientation val="minMax"/>
        </c:scaling>
        <c:delete val="0"/>
        <c:axPos val="b"/>
        <c:majorGridlines>
          <c:spPr>
            <a:ln>
              <a:noFill/>
            </a:ln>
          </c:spPr>
        </c:majorGridlines>
        <c:numFmt formatCode="_(* #,##0_);_(* \(#,##0\);_(* &quot;-&quot;??_);_(@_)" sourceLinked="1"/>
        <c:majorTickMark val="out"/>
        <c:minorTickMark val="none"/>
        <c:tickLblPos val="nextTo"/>
        <c:spPr>
          <a:ln>
            <a:solidFill>
              <a:schemeClr val="accent4"/>
            </a:solidFill>
          </a:ln>
        </c:spPr>
        <c:crossAx val="352002896"/>
        <c:crosses val="autoZero"/>
        <c:crossBetween val="between"/>
      </c:valAx>
    </c:plotArea>
    <c:legend>
      <c:legendPos val="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Males</c:v>
                </c:pt>
              </c:strCache>
            </c:strRef>
          </c:tx>
          <c:spPr>
            <a:solidFill>
              <a:schemeClr val="tx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Esophageal</c:v>
                </c:pt>
                <c:pt idx="1">
                  <c:v>Brain and nervous system</c:v>
                </c:pt>
                <c:pt idx="2">
                  <c:v>Liver</c:v>
                </c:pt>
                <c:pt idx="3">
                  <c:v>Non-Hodgkin lymphoma</c:v>
                </c:pt>
                <c:pt idx="4">
                  <c:v>Leukemia</c:v>
                </c:pt>
                <c:pt idx="5">
                  <c:v>Other neoplasms</c:v>
                </c:pt>
                <c:pt idx="6">
                  <c:v>Pancreatic</c:v>
                </c:pt>
                <c:pt idx="7">
                  <c:v>Colon and rectal</c:v>
                </c:pt>
                <c:pt idx="8">
                  <c:v>Prostate</c:v>
                </c:pt>
                <c:pt idx="9">
                  <c:v>Lung and related</c:v>
                </c:pt>
              </c:strCache>
            </c:strRef>
          </c:cat>
          <c:val>
            <c:numRef>
              <c:f>Sheet1!$B$2:$B$11</c:f>
              <c:numCache>
                <c:formatCode>_(* #,##0_);_(* \(#,##0\);_(* "-"??_);_(@_)</c:formatCode>
                <c:ptCount val="10"/>
                <c:pt idx="0">
                  <c:v>133.15</c:v>
                </c:pt>
                <c:pt idx="1">
                  <c:v>143.37</c:v>
                </c:pt>
                <c:pt idx="2">
                  <c:v>145.38</c:v>
                </c:pt>
                <c:pt idx="3">
                  <c:v>166.66</c:v>
                </c:pt>
                <c:pt idx="4">
                  <c:v>169.54</c:v>
                </c:pt>
                <c:pt idx="5">
                  <c:v>183.11</c:v>
                </c:pt>
                <c:pt idx="6">
                  <c:v>220.17</c:v>
                </c:pt>
                <c:pt idx="7">
                  <c:v>363.51</c:v>
                </c:pt>
                <c:pt idx="8">
                  <c:v>365.52</c:v>
                </c:pt>
                <c:pt idx="9">
                  <c:v>980.00130000000001</c:v>
                </c:pt>
              </c:numCache>
            </c:numRef>
          </c:val>
        </c:ser>
        <c:dLbls>
          <c:showLegendKey val="0"/>
          <c:showVal val="0"/>
          <c:showCatName val="0"/>
          <c:showSerName val="0"/>
          <c:showPercent val="0"/>
          <c:showBubbleSize val="0"/>
        </c:dLbls>
        <c:gapWidth val="150"/>
        <c:axId val="352004464"/>
        <c:axId val="352000936"/>
      </c:barChart>
      <c:catAx>
        <c:axId val="352004464"/>
        <c:scaling>
          <c:orientation val="minMax"/>
        </c:scaling>
        <c:delete val="0"/>
        <c:axPos val="l"/>
        <c:numFmt formatCode="General" sourceLinked="0"/>
        <c:majorTickMark val="none"/>
        <c:minorTickMark val="none"/>
        <c:tickLblPos val="nextTo"/>
        <c:crossAx val="352000936"/>
        <c:crosses val="autoZero"/>
        <c:auto val="1"/>
        <c:lblAlgn val="ctr"/>
        <c:lblOffset val="100"/>
        <c:noMultiLvlLbl val="0"/>
      </c:catAx>
      <c:valAx>
        <c:axId val="352000936"/>
        <c:scaling>
          <c:orientation val="minMax"/>
        </c:scaling>
        <c:delete val="0"/>
        <c:axPos val="b"/>
        <c:majorGridlines>
          <c:spPr>
            <a:ln>
              <a:noFill/>
            </a:ln>
          </c:spPr>
        </c:majorGridlines>
        <c:numFmt formatCode="_(* #,##0_);_(* \(#,##0\);_(* &quot;-&quot;??_);_(@_)" sourceLinked="1"/>
        <c:majorTickMark val="out"/>
        <c:minorTickMark val="none"/>
        <c:tickLblPos val="nextTo"/>
        <c:spPr>
          <a:ln>
            <a:solidFill>
              <a:schemeClr val="accent4"/>
            </a:solidFill>
          </a:ln>
        </c:spPr>
        <c:crossAx val="352004464"/>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214871578552697"/>
          <c:y val="1.7865395012800399E-2"/>
          <c:w val="0.45421283277090402"/>
          <c:h val="0.88204541635827005"/>
        </c:manualLayout>
      </c:layout>
      <c:barChart>
        <c:barDir val="bar"/>
        <c:grouping val="clustered"/>
        <c:varyColors val="0"/>
        <c:ser>
          <c:idx val="0"/>
          <c:order val="0"/>
          <c:tx>
            <c:strRef>
              <c:f>Sheet1!$B$1</c:f>
              <c:strCache>
                <c:ptCount val="1"/>
                <c:pt idx="0">
                  <c:v>Females</c:v>
                </c:pt>
              </c:strCache>
            </c:strRef>
          </c:tx>
          <c:spPr>
            <a:solidFill>
              <a:schemeClr val="tx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Cervical</c:v>
                </c:pt>
                <c:pt idx="1">
                  <c:v>Brain and nervous system</c:v>
                </c:pt>
                <c:pt idx="2">
                  <c:v>Non-Hodgkin lymphoma</c:v>
                </c:pt>
                <c:pt idx="3">
                  <c:v>Leukemia</c:v>
                </c:pt>
                <c:pt idx="4">
                  <c:v>Other neoplasms</c:v>
                </c:pt>
                <c:pt idx="5">
                  <c:v>Pancreatic</c:v>
                </c:pt>
                <c:pt idx="6">
                  <c:v>Ovarian</c:v>
                </c:pt>
                <c:pt idx="7">
                  <c:v>Colon and rectal</c:v>
                </c:pt>
                <c:pt idx="8">
                  <c:v>Breast</c:v>
                </c:pt>
                <c:pt idx="9">
                  <c:v>Lung and related</c:v>
                </c:pt>
              </c:strCache>
            </c:strRef>
          </c:cat>
          <c:val>
            <c:numRef>
              <c:f>Sheet1!$B$2:$B$11</c:f>
              <c:numCache>
                <c:formatCode>_(* #,##0_);_(* \(#,##0\);_(* "-"??_);_(@_)</c:formatCode>
                <c:ptCount val="10"/>
                <c:pt idx="0">
                  <c:v>86.45</c:v>
                </c:pt>
                <c:pt idx="1">
                  <c:v>91.36</c:v>
                </c:pt>
                <c:pt idx="2">
                  <c:v>97.16</c:v>
                </c:pt>
                <c:pt idx="3">
                  <c:v>102.14</c:v>
                </c:pt>
                <c:pt idx="4">
                  <c:v>151.46</c:v>
                </c:pt>
                <c:pt idx="5">
                  <c:v>158.41999999999999</c:v>
                </c:pt>
                <c:pt idx="6">
                  <c:v>164.01</c:v>
                </c:pt>
                <c:pt idx="7">
                  <c:v>248.8</c:v>
                </c:pt>
                <c:pt idx="8">
                  <c:v>516.54</c:v>
                </c:pt>
                <c:pt idx="9">
                  <c:v>639.20569999999998</c:v>
                </c:pt>
              </c:numCache>
            </c:numRef>
          </c:val>
        </c:ser>
        <c:dLbls>
          <c:showLegendKey val="0"/>
          <c:showVal val="0"/>
          <c:showCatName val="0"/>
          <c:showSerName val="0"/>
          <c:showPercent val="0"/>
          <c:showBubbleSize val="0"/>
        </c:dLbls>
        <c:gapWidth val="150"/>
        <c:axId val="352001720"/>
        <c:axId val="352002112"/>
      </c:barChart>
      <c:catAx>
        <c:axId val="352001720"/>
        <c:scaling>
          <c:orientation val="minMax"/>
        </c:scaling>
        <c:delete val="0"/>
        <c:axPos val="l"/>
        <c:numFmt formatCode="General" sourceLinked="0"/>
        <c:majorTickMark val="none"/>
        <c:minorTickMark val="none"/>
        <c:tickLblPos val="nextTo"/>
        <c:crossAx val="352002112"/>
        <c:crosses val="autoZero"/>
        <c:auto val="1"/>
        <c:lblAlgn val="ctr"/>
        <c:lblOffset val="100"/>
        <c:noMultiLvlLbl val="0"/>
      </c:catAx>
      <c:valAx>
        <c:axId val="352002112"/>
        <c:scaling>
          <c:orientation val="minMax"/>
        </c:scaling>
        <c:delete val="0"/>
        <c:axPos val="b"/>
        <c:majorGridlines>
          <c:spPr>
            <a:ln>
              <a:noFill/>
            </a:ln>
          </c:spPr>
        </c:majorGridlines>
        <c:numFmt formatCode="_(* #,##0_);_(* \(#,##0\);_(* &quot;-&quot;??_);_(@_)" sourceLinked="1"/>
        <c:majorTickMark val="out"/>
        <c:minorTickMark val="none"/>
        <c:tickLblPos val="nextTo"/>
        <c:spPr>
          <a:ln>
            <a:solidFill>
              <a:schemeClr val="accent4"/>
            </a:solidFill>
          </a:ln>
        </c:spPr>
        <c:crossAx val="352001720"/>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United States</c:v>
                </c:pt>
              </c:strCache>
            </c:strRef>
          </c:tx>
          <c:spPr>
            <a:ln w="38100">
              <a:solidFill>
                <a:srgbClr val="0D324E"/>
              </a:solidFill>
            </a:ln>
          </c:spPr>
          <c:marker>
            <c:symbol val="none"/>
          </c:marker>
          <c:dLbls>
            <c:dLbl>
              <c:idx val="0"/>
              <c:layout>
                <c:manualLayout>
                  <c:x val="0"/>
                  <c:y val="2.8935185185185199E-2"/>
                </c:manualLayout>
              </c:layout>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layout>
                <c:manualLayout>
                  <c:x val="-4.9019607843136101E-3"/>
                  <c:y val="4.340277777777779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General</c:formatCode>
                <c:ptCount val="8"/>
                <c:pt idx="0">
                  <c:v>2004</c:v>
                </c:pt>
                <c:pt idx="1">
                  <c:v>2005</c:v>
                </c:pt>
                <c:pt idx="2">
                  <c:v>2006</c:v>
                </c:pt>
                <c:pt idx="3">
                  <c:v>2007</c:v>
                </c:pt>
                <c:pt idx="4">
                  <c:v>2008</c:v>
                </c:pt>
                <c:pt idx="5">
                  <c:v>2009</c:v>
                </c:pt>
                <c:pt idx="6">
                  <c:v>2010</c:v>
                </c:pt>
                <c:pt idx="7">
                  <c:v>2011</c:v>
                </c:pt>
              </c:numCache>
            </c:numRef>
          </c:cat>
          <c:val>
            <c:numRef>
              <c:f>Sheet1!$B$2:$B$9</c:f>
              <c:numCache>
                <c:formatCode>0.0%</c:formatCode>
                <c:ptCount val="8"/>
                <c:pt idx="0">
                  <c:v>0.88349999999999995</c:v>
                </c:pt>
                <c:pt idx="1">
                  <c:v>0.90229999999999999</c:v>
                </c:pt>
                <c:pt idx="2">
                  <c:v>0.90949999999999998</c:v>
                </c:pt>
                <c:pt idx="3">
                  <c:v>0.92479999999999996</c:v>
                </c:pt>
                <c:pt idx="4">
                  <c:v>0.93840000000000001</c:v>
                </c:pt>
                <c:pt idx="5">
                  <c:v>0.94220000000000004</c:v>
                </c:pt>
                <c:pt idx="6">
                  <c:v>0.94399999999999995</c:v>
                </c:pt>
                <c:pt idx="7">
                  <c:v>0.9425</c:v>
                </c:pt>
              </c:numCache>
            </c:numRef>
          </c:val>
          <c:smooth val="0"/>
        </c:ser>
        <c:dLbls>
          <c:showLegendKey val="0"/>
          <c:showVal val="0"/>
          <c:showCatName val="0"/>
          <c:showSerName val="0"/>
          <c:showPercent val="0"/>
          <c:showBubbleSize val="0"/>
        </c:dLbls>
        <c:smooth val="0"/>
        <c:axId val="497576976"/>
        <c:axId val="497575016"/>
      </c:lineChart>
      <c:catAx>
        <c:axId val="497576976"/>
        <c:scaling>
          <c:orientation val="minMax"/>
        </c:scaling>
        <c:delete val="0"/>
        <c:axPos val="b"/>
        <c:numFmt formatCode="General" sourceLinked="1"/>
        <c:majorTickMark val="none"/>
        <c:minorTickMark val="none"/>
        <c:tickLblPos val="nextTo"/>
        <c:spPr>
          <a:ln>
            <a:solidFill>
              <a:srgbClr val="D3D3D3"/>
            </a:solidFill>
          </a:ln>
        </c:spPr>
        <c:crossAx val="497575016"/>
        <c:crosses val="autoZero"/>
        <c:auto val="1"/>
        <c:lblAlgn val="ctr"/>
        <c:lblOffset val="100"/>
        <c:noMultiLvlLbl val="0"/>
      </c:catAx>
      <c:valAx>
        <c:axId val="497575016"/>
        <c:scaling>
          <c:orientation val="minMax"/>
        </c:scaling>
        <c:delete val="0"/>
        <c:axPos val="l"/>
        <c:majorGridlines>
          <c:spPr>
            <a:ln>
              <a:noFill/>
            </a:ln>
          </c:spPr>
        </c:majorGridlines>
        <c:numFmt formatCode="0%" sourceLinked="0"/>
        <c:majorTickMark val="none"/>
        <c:minorTickMark val="none"/>
        <c:tickLblPos val="nextTo"/>
        <c:spPr>
          <a:ln>
            <a:solidFill>
              <a:srgbClr val="D3D3D3"/>
            </a:solidFill>
          </a:ln>
        </c:spPr>
        <c:crossAx val="497576976"/>
        <c:crosses val="autoZero"/>
        <c:crossBetween val="midCat"/>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Sheet1!$B$1</c:f>
              <c:strCache>
                <c:ptCount val="1"/>
                <c:pt idx="0">
                  <c:v>Circulatory Diseases</c:v>
                </c:pt>
              </c:strCache>
            </c:strRef>
          </c:tx>
          <c:spPr>
            <a:ln>
              <a:solidFill>
                <a:schemeClr val="accent1"/>
              </a:solidFill>
            </a:ln>
          </c:spPr>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Sheet1!$B$2:$B$32</c:f>
              <c:numCache>
                <c:formatCode>General</c:formatCode>
                <c:ptCount val="31"/>
                <c:pt idx="0">
                  <c:v>628.79999999999995</c:v>
                </c:pt>
                <c:pt idx="1">
                  <c:v>604.5</c:v>
                </c:pt>
                <c:pt idx="2">
                  <c:v>586.20000000000005</c:v>
                </c:pt>
                <c:pt idx="3">
                  <c:v>590</c:v>
                </c:pt>
                <c:pt idx="4">
                  <c:v>566</c:v>
                </c:pt>
                <c:pt idx="5">
                  <c:v>557.4</c:v>
                </c:pt>
                <c:pt idx="6">
                  <c:v>540.20000000000005</c:v>
                </c:pt>
                <c:pt idx="7">
                  <c:v>527.5</c:v>
                </c:pt>
                <c:pt idx="8">
                  <c:v>520.6</c:v>
                </c:pt>
                <c:pt idx="9">
                  <c:v>490.1</c:v>
                </c:pt>
                <c:pt idx="10">
                  <c:v>479.8</c:v>
                </c:pt>
                <c:pt idx="11">
                  <c:v>466.7</c:v>
                </c:pt>
                <c:pt idx="12">
                  <c:v>455.6</c:v>
                </c:pt>
                <c:pt idx="13">
                  <c:v>461.5</c:v>
                </c:pt>
                <c:pt idx="14">
                  <c:v>449.1</c:v>
                </c:pt>
                <c:pt idx="15">
                  <c:v>445.6</c:v>
                </c:pt>
                <c:pt idx="16">
                  <c:v>435.8</c:v>
                </c:pt>
                <c:pt idx="17">
                  <c:v>424.7</c:v>
                </c:pt>
                <c:pt idx="18">
                  <c:v>412</c:v>
                </c:pt>
                <c:pt idx="19">
                  <c:v>408.6</c:v>
                </c:pt>
                <c:pt idx="20">
                  <c:v>395.4</c:v>
                </c:pt>
                <c:pt idx="21">
                  <c:v>379.4</c:v>
                </c:pt>
                <c:pt idx="22">
                  <c:v>368.2</c:v>
                </c:pt>
                <c:pt idx="23">
                  <c:v>355</c:v>
                </c:pt>
                <c:pt idx="24">
                  <c:v>331.9</c:v>
                </c:pt>
                <c:pt idx="25">
                  <c:v>321.3</c:v>
                </c:pt>
                <c:pt idx="26">
                  <c:v>302.39999999999992</c:v>
                </c:pt>
                <c:pt idx="27">
                  <c:v>292.7</c:v>
                </c:pt>
                <c:pt idx="28">
                  <c:v>283.7</c:v>
                </c:pt>
                <c:pt idx="29">
                  <c:v>269.60000000000002</c:v>
                </c:pt>
                <c:pt idx="30">
                  <c:v>264.8</c:v>
                </c:pt>
              </c:numCache>
            </c:numRef>
          </c:val>
        </c:ser>
        <c:ser>
          <c:idx val="1"/>
          <c:order val="1"/>
          <c:tx>
            <c:strRef>
              <c:f>Sheet1!$C$1</c:f>
              <c:strCache>
                <c:ptCount val="1"/>
                <c:pt idx="0">
                  <c:v>Cancers and tumors (Neoplasms)</c:v>
                </c:pt>
              </c:strCache>
            </c:strRef>
          </c:tx>
          <c:spPr>
            <a:ln>
              <a:noFill/>
            </a:ln>
          </c:spPr>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Sheet1!$C$2:$C$32</c:f>
              <c:numCache>
                <c:formatCode>General</c:formatCode>
                <c:ptCount val="31"/>
                <c:pt idx="0">
                  <c:v>242.4</c:v>
                </c:pt>
                <c:pt idx="1">
                  <c:v>241.6</c:v>
                </c:pt>
                <c:pt idx="2">
                  <c:v>243.8</c:v>
                </c:pt>
                <c:pt idx="3">
                  <c:v>246.6</c:v>
                </c:pt>
                <c:pt idx="4">
                  <c:v>246.5</c:v>
                </c:pt>
                <c:pt idx="5">
                  <c:v>247</c:v>
                </c:pt>
                <c:pt idx="6">
                  <c:v>247.1</c:v>
                </c:pt>
                <c:pt idx="7">
                  <c:v>247.1</c:v>
                </c:pt>
                <c:pt idx="8">
                  <c:v>247.7</c:v>
                </c:pt>
                <c:pt idx="9">
                  <c:v>249.2</c:v>
                </c:pt>
                <c:pt idx="10">
                  <c:v>253.5</c:v>
                </c:pt>
                <c:pt idx="11">
                  <c:v>253.1</c:v>
                </c:pt>
                <c:pt idx="12">
                  <c:v>251.6</c:v>
                </c:pt>
                <c:pt idx="13">
                  <c:v>252</c:v>
                </c:pt>
                <c:pt idx="14">
                  <c:v>250.4</c:v>
                </c:pt>
                <c:pt idx="15">
                  <c:v>248.7</c:v>
                </c:pt>
                <c:pt idx="16">
                  <c:v>245.5</c:v>
                </c:pt>
                <c:pt idx="17">
                  <c:v>241.7</c:v>
                </c:pt>
                <c:pt idx="18">
                  <c:v>237.9</c:v>
                </c:pt>
                <c:pt idx="19">
                  <c:v>240.4</c:v>
                </c:pt>
                <c:pt idx="20">
                  <c:v>236.7</c:v>
                </c:pt>
                <c:pt idx="21">
                  <c:v>232.3</c:v>
                </c:pt>
                <c:pt idx="22">
                  <c:v>229.1</c:v>
                </c:pt>
                <c:pt idx="23">
                  <c:v>225.3</c:v>
                </c:pt>
                <c:pt idx="24">
                  <c:v>220.3</c:v>
                </c:pt>
                <c:pt idx="25">
                  <c:v>218</c:v>
                </c:pt>
                <c:pt idx="26">
                  <c:v>214.7</c:v>
                </c:pt>
                <c:pt idx="27">
                  <c:v>212</c:v>
                </c:pt>
                <c:pt idx="28">
                  <c:v>208.2</c:v>
                </c:pt>
                <c:pt idx="29">
                  <c:v>204.6</c:v>
                </c:pt>
                <c:pt idx="30">
                  <c:v>203</c:v>
                </c:pt>
              </c:numCache>
            </c:numRef>
          </c:val>
        </c:ser>
        <c:ser>
          <c:idx val="2"/>
          <c:order val="2"/>
          <c:tx>
            <c:strRef>
              <c:f>Sheet1!$D$1</c:f>
              <c:strCache>
                <c:ptCount val="1"/>
                <c:pt idx="0">
                  <c:v>Respiratory Diseases</c:v>
                </c:pt>
              </c:strCache>
            </c:strRef>
          </c:tx>
          <c:spPr>
            <a:solidFill>
              <a:srgbClr val="8B8789"/>
            </a:solidFill>
            <a:ln>
              <a:solidFill>
                <a:srgbClr val="8B8789"/>
              </a:solidFill>
            </a:ln>
          </c:spPr>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Sheet1!$D$2:$D$32</c:f>
              <c:numCache>
                <c:formatCode>General</c:formatCode>
                <c:ptCount val="31"/>
                <c:pt idx="0">
                  <c:v>79.8</c:v>
                </c:pt>
                <c:pt idx="1">
                  <c:v>79.5</c:v>
                </c:pt>
                <c:pt idx="2">
                  <c:v>75.3</c:v>
                </c:pt>
                <c:pt idx="3">
                  <c:v>84</c:v>
                </c:pt>
                <c:pt idx="4">
                  <c:v>85.3</c:v>
                </c:pt>
                <c:pt idx="5">
                  <c:v>93.2</c:v>
                </c:pt>
                <c:pt idx="6">
                  <c:v>93.8</c:v>
                </c:pt>
                <c:pt idx="7">
                  <c:v>93</c:v>
                </c:pt>
                <c:pt idx="8">
                  <c:v>99</c:v>
                </c:pt>
                <c:pt idx="9">
                  <c:v>96.9</c:v>
                </c:pt>
                <c:pt idx="10">
                  <c:v>99.2</c:v>
                </c:pt>
                <c:pt idx="11">
                  <c:v>98</c:v>
                </c:pt>
                <c:pt idx="12">
                  <c:v>95.4</c:v>
                </c:pt>
                <c:pt idx="13">
                  <c:v>101.7</c:v>
                </c:pt>
                <c:pt idx="14">
                  <c:v>99.6</c:v>
                </c:pt>
                <c:pt idx="15">
                  <c:v>99.5</c:v>
                </c:pt>
                <c:pt idx="16">
                  <c:v>99.9</c:v>
                </c:pt>
                <c:pt idx="17">
                  <c:v>101.6</c:v>
                </c:pt>
                <c:pt idx="18">
                  <c:v>103.9</c:v>
                </c:pt>
                <c:pt idx="19">
                  <c:v>98.2</c:v>
                </c:pt>
                <c:pt idx="20">
                  <c:v>96.9</c:v>
                </c:pt>
                <c:pt idx="21">
                  <c:v>94.3</c:v>
                </c:pt>
                <c:pt idx="22">
                  <c:v>94</c:v>
                </c:pt>
                <c:pt idx="23">
                  <c:v>92.9</c:v>
                </c:pt>
                <c:pt idx="24">
                  <c:v>87.9</c:v>
                </c:pt>
                <c:pt idx="25">
                  <c:v>90.6</c:v>
                </c:pt>
                <c:pt idx="26">
                  <c:v>84.1</c:v>
                </c:pt>
                <c:pt idx="27">
                  <c:v>83.3</c:v>
                </c:pt>
                <c:pt idx="28">
                  <c:v>87.6</c:v>
                </c:pt>
                <c:pt idx="29">
                  <c:v>83.5</c:v>
                </c:pt>
                <c:pt idx="30">
                  <c:v>81.7</c:v>
                </c:pt>
              </c:numCache>
            </c:numRef>
          </c:val>
        </c:ser>
        <c:ser>
          <c:idx val="3"/>
          <c:order val="3"/>
          <c:tx>
            <c:strRef>
              <c:f>Sheet1!$E$1</c:f>
              <c:strCache>
                <c:ptCount val="1"/>
                <c:pt idx="0">
                  <c:v>Accidents, Suicides and External Causes</c:v>
                </c:pt>
              </c:strCache>
            </c:strRef>
          </c:tx>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Sheet1!$E$2:$E$32</c:f>
              <c:numCache>
                <c:formatCode>General</c:formatCode>
                <c:ptCount val="31"/>
                <c:pt idx="0">
                  <c:v>74.5</c:v>
                </c:pt>
                <c:pt idx="1">
                  <c:v>71.3</c:v>
                </c:pt>
                <c:pt idx="2">
                  <c:v>67.099999999999994</c:v>
                </c:pt>
                <c:pt idx="3">
                  <c:v>65.2</c:v>
                </c:pt>
                <c:pt idx="4">
                  <c:v>64.5</c:v>
                </c:pt>
                <c:pt idx="5">
                  <c:v>64</c:v>
                </c:pt>
                <c:pt idx="6">
                  <c:v>65.2</c:v>
                </c:pt>
                <c:pt idx="7">
                  <c:v>64.3</c:v>
                </c:pt>
                <c:pt idx="8">
                  <c:v>64.7</c:v>
                </c:pt>
                <c:pt idx="9">
                  <c:v>63.4</c:v>
                </c:pt>
                <c:pt idx="10">
                  <c:v>62.9</c:v>
                </c:pt>
                <c:pt idx="11">
                  <c:v>61.6</c:v>
                </c:pt>
                <c:pt idx="12">
                  <c:v>59.6</c:v>
                </c:pt>
                <c:pt idx="13">
                  <c:v>61</c:v>
                </c:pt>
                <c:pt idx="14">
                  <c:v>60.4</c:v>
                </c:pt>
                <c:pt idx="15">
                  <c:v>59.9</c:v>
                </c:pt>
                <c:pt idx="16">
                  <c:v>59.2</c:v>
                </c:pt>
                <c:pt idx="17">
                  <c:v>58.4</c:v>
                </c:pt>
                <c:pt idx="18">
                  <c:v>58</c:v>
                </c:pt>
                <c:pt idx="19">
                  <c:v>57.7</c:v>
                </c:pt>
                <c:pt idx="20">
                  <c:v>56.1</c:v>
                </c:pt>
                <c:pt idx="21">
                  <c:v>58.3</c:v>
                </c:pt>
                <c:pt idx="22">
                  <c:v>58.8</c:v>
                </c:pt>
                <c:pt idx="23">
                  <c:v>59.2</c:v>
                </c:pt>
                <c:pt idx="24">
                  <c:v>59.6</c:v>
                </c:pt>
                <c:pt idx="25">
                  <c:v>61</c:v>
                </c:pt>
                <c:pt idx="26">
                  <c:v>62.1</c:v>
                </c:pt>
                <c:pt idx="27">
                  <c:v>62.7</c:v>
                </c:pt>
                <c:pt idx="28">
                  <c:v>61.5</c:v>
                </c:pt>
                <c:pt idx="29">
                  <c:v>59.6</c:v>
                </c:pt>
                <c:pt idx="30">
                  <c:v>60.2</c:v>
                </c:pt>
              </c:numCache>
            </c:numRef>
          </c:val>
        </c:ser>
        <c:ser>
          <c:idx val="4"/>
          <c:order val="4"/>
          <c:tx>
            <c:strRef>
              <c:f>Sheet1!$F$1</c:f>
              <c:strCache>
                <c:ptCount val="1"/>
                <c:pt idx="0">
                  <c:v>Mental and Behavioral Disorders</c:v>
                </c:pt>
              </c:strCache>
            </c:strRef>
          </c:tx>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Sheet1!$F$2:$F$32</c:f>
              <c:numCache>
                <c:formatCode>General</c:formatCode>
                <c:ptCount val="31"/>
                <c:pt idx="0">
                  <c:v>8.5</c:v>
                </c:pt>
                <c:pt idx="1">
                  <c:v>8.7000000000000011</c:v>
                </c:pt>
                <c:pt idx="2">
                  <c:v>8.5</c:v>
                </c:pt>
                <c:pt idx="3">
                  <c:v>9.3000000000000007</c:v>
                </c:pt>
                <c:pt idx="4">
                  <c:v>9.5</c:v>
                </c:pt>
                <c:pt idx="5">
                  <c:v>10.4</c:v>
                </c:pt>
                <c:pt idx="6">
                  <c:v>10.7</c:v>
                </c:pt>
                <c:pt idx="7">
                  <c:v>11.6</c:v>
                </c:pt>
                <c:pt idx="8">
                  <c:v>12.8</c:v>
                </c:pt>
                <c:pt idx="9">
                  <c:v>13.2</c:v>
                </c:pt>
                <c:pt idx="10">
                  <c:v>13.6</c:v>
                </c:pt>
                <c:pt idx="11">
                  <c:v>13.9</c:v>
                </c:pt>
                <c:pt idx="12">
                  <c:v>14.5</c:v>
                </c:pt>
                <c:pt idx="13">
                  <c:v>16.3</c:v>
                </c:pt>
                <c:pt idx="14">
                  <c:v>17.7</c:v>
                </c:pt>
                <c:pt idx="15">
                  <c:v>19.100000000000001</c:v>
                </c:pt>
                <c:pt idx="16">
                  <c:v>20.100000000000001</c:v>
                </c:pt>
                <c:pt idx="17">
                  <c:v>21.3</c:v>
                </c:pt>
                <c:pt idx="18">
                  <c:v>22.9</c:v>
                </c:pt>
                <c:pt idx="19">
                  <c:v>17.8</c:v>
                </c:pt>
                <c:pt idx="20">
                  <c:v>19.100000000000001</c:v>
                </c:pt>
                <c:pt idx="21">
                  <c:v>20.5</c:v>
                </c:pt>
                <c:pt idx="22">
                  <c:v>21.8</c:v>
                </c:pt>
                <c:pt idx="23">
                  <c:v>23.1</c:v>
                </c:pt>
                <c:pt idx="24">
                  <c:v>23.1</c:v>
                </c:pt>
                <c:pt idx="25">
                  <c:v>26</c:v>
                </c:pt>
                <c:pt idx="26">
                  <c:v>32.4</c:v>
                </c:pt>
                <c:pt idx="27">
                  <c:v>32</c:v>
                </c:pt>
                <c:pt idx="28">
                  <c:v>35.9</c:v>
                </c:pt>
                <c:pt idx="29">
                  <c:v>35.700000000000003</c:v>
                </c:pt>
                <c:pt idx="30">
                  <c:v>40</c:v>
                </c:pt>
              </c:numCache>
            </c:numRef>
          </c:val>
        </c:ser>
        <c:ser>
          <c:idx val="5"/>
          <c:order val="5"/>
          <c:tx>
            <c:strRef>
              <c:f>Sheet1!$G$1</c:f>
              <c:strCache>
                <c:ptCount val="1"/>
                <c:pt idx="0">
                  <c:v>Endocrine, Nutritional and Metabolic</c:v>
                </c:pt>
              </c:strCache>
            </c:strRef>
          </c:tx>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Sheet1!$G$2:$G$32</c:f>
              <c:numCache>
                <c:formatCode>General</c:formatCode>
                <c:ptCount val="31"/>
                <c:pt idx="0">
                  <c:v>27.7</c:v>
                </c:pt>
                <c:pt idx="1">
                  <c:v>26.8</c:v>
                </c:pt>
                <c:pt idx="2">
                  <c:v>26.4</c:v>
                </c:pt>
                <c:pt idx="3">
                  <c:v>27.7</c:v>
                </c:pt>
                <c:pt idx="4">
                  <c:v>27.3</c:v>
                </c:pt>
                <c:pt idx="5">
                  <c:v>28.6</c:v>
                </c:pt>
                <c:pt idx="6">
                  <c:v>29.5</c:v>
                </c:pt>
                <c:pt idx="7">
                  <c:v>32.9</c:v>
                </c:pt>
                <c:pt idx="8">
                  <c:v>35.1</c:v>
                </c:pt>
                <c:pt idx="9">
                  <c:v>40.300000000000011</c:v>
                </c:pt>
                <c:pt idx="10">
                  <c:v>41.9</c:v>
                </c:pt>
                <c:pt idx="11">
                  <c:v>43.7</c:v>
                </c:pt>
                <c:pt idx="12">
                  <c:v>45.2</c:v>
                </c:pt>
                <c:pt idx="13">
                  <c:v>48.2</c:v>
                </c:pt>
                <c:pt idx="14">
                  <c:v>50.9</c:v>
                </c:pt>
                <c:pt idx="15">
                  <c:v>52.1</c:v>
                </c:pt>
                <c:pt idx="16">
                  <c:v>48.4</c:v>
                </c:pt>
                <c:pt idx="17">
                  <c:v>43.5</c:v>
                </c:pt>
                <c:pt idx="18">
                  <c:v>42.9</c:v>
                </c:pt>
                <c:pt idx="19">
                  <c:v>39.5</c:v>
                </c:pt>
                <c:pt idx="20">
                  <c:v>39.300000000000011</c:v>
                </c:pt>
                <c:pt idx="21">
                  <c:v>39.4</c:v>
                </c:pt>
                <c:pt idx="22">
                  <c:v>39.6</c:v>
                </c:pt>
                <c:pt idx="23">
                  <c:v>39.300000000000011</c:v>
                </c:pt>
                <c:pt idx="24">
                  <c:v>38.1</c:v>
                </c:pt>
                <c:pt idx="25">
                  <c:v>38.800000000000011</c:v>
                </c:pt>
                <c:pt idx="26">
                  <c:v>36.6</c:v>
                </c:pt>
                <c:pt idx="27">
                  <c:v>36</c:v>
                </c:pt>
                <c:pt idx="28">
                  <c:v>35.200000000000003</c:v>
                </c:pt>
                <c:pt idx="29">
                  <c:v>34</c:v>
                </c:pt>
                <c:pt idx="30">
                  <c:v>33.700000000000003</c:v>
                </c:pt>
              </c:numCache>
            </c:numRef>
          </c:val>
        </c:ser>
        <c:ser>
          <c:idx val="6"/>
          <c:order val="6"/>
          <c:tx>
            <c:strRef>
              <c:f>Sheet1!$H$1</c:f>
              <c:strCache>
                <c:ptCount val="1"/>
                <c:pt idx="0">
                  <c:v>Other Causes</c:v>
                </c:pt>
              </c:strCache>
            </c:strRef>
          </c:tx>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Sheet1!$H$2:$H$32</c:f>
              <c:numCache>
                <c:formatCode>General</c:formatCode>
                <c:ptCount val="31"/>
                <c:pt idx="0">
                  <c:v>122.5</c:v>
                </c:pt>
                <c:pt idx="1">
                  <c:v>121.4</c:v>
                </c:pt>
                <c:pt idx="2">
                  <c:v>120.10000000000009</c:v>
                </c:pt>
                <c:pt idx="3">
                  <c:v>123.5</c:v>
                </c:pt>
                <c:pt idx="4">
                  <c:v>125.5</c:v>
                </c:pt>
                <c:pt idx="5">
                  <c:v>129.6</c:v>
                </c:pt>
                <c:pt idx="6">
                  <c:v>131</c:v>
                </c:pt>
                <c:pt idx="7">
                  <c:v>130.8000000000001</c:v>
                </c:pt>
                <c:pt idx="8">
                  <c:v>131.19999999999999</c:v>
                </c:pt>
                <c:pt idx="9">
                  <c:v>126.8000000000002</c:v>
                </c:pt>
                <c:pt idx="10">
                  <c:v>124.5000000000001</c:v>
                </c:pt>
                <c:pt idx="11">
                  <c:v>122.2</c:v>
                </c:pt>
                <c:pt idx="12">
                  <c:v>120.1999999999998</c:v>
                </c:pt>
                <c:pt idx="13">
                  <c:v>124.4</c:v>
                </c:pt>
                <c:pt idx="14">
                  <c:v>123.5</c:v>
                </c:pt>
                <c:pt idx="15">
                  <c:v>124.5000000000001</c:v>
                </c:pt>
                <c:pt idx="16">
                  <c:v>124.4</c:v>
                </c:pt>
                <c:pt idx="17">
                  <c:v>125.6</c:v>
                </c:pt>
                <c:pt idx="18">
                  <c:v>126.0000000000001</c:v>
                </c:pt>
                <c:pt idx="19">
                  <c:v>147.9</c:v>
                </c:pt>
                <c:pt idx="20">
                  <c:v>151.10000000000011</c:v>
                </c:pt>
                <c:pt idx="21">
                  <c:v>151.90000000000009</c:v>
                </c:pt>
                <c:pt idx="22">
                  <c:v>152.90000000000009</c:v>
                </c:pt>
                <c:pt idx="23">
                  <c:v>155.19999999999999</c:v>
                </c:pt>
                <c:pt idx="24">
                  <c:v>151.9</c:v>
                </c:pt>
                <c:pt idx="25">
                  <c:v>154.6</c:v>
                </c:pt>
                <c:pt idx="26">
                  <c:v>152.5</c:v>
                </c:pt>
                <c:pt idx="27">
                  <c:v>154.19999999999999</c:v>
                </c:pt>
                <c:pt idx="28">
                  <c:v>153.9</c:v>
                </c:pt>
                <c:pt idx="29">
                  <c:v>150.00000000000011</c:v>
                </c:pt>
                <c:pt idx="30">
                  <c:v>150.1</c:v>
                </c:pt>
              </c:numCache>
            </c:numRef>
          </c:val>
        </c:ser>
        <c:dLbls>
          <c:showLegendKey val="0"/>
          <c:showVal val="0"/>
          <c:showCatName val="0"/>
          <c:showSerName val="0"/>
          <c:showPercent val="0"/>
          <c:showBubbleSize val="0"/>
        </c:dLbls>
        <c:axId val="497578152"/>
        <c:axId val="497575408"/>
      </c:areaChart>
      <c:catAx>
        <c:axId val="497578152"/>
        <c:scaling>
          <c:orientation val="minMax"/>
        </c:scaling>
        <c:delete val="0"/>
        <c:axPos val="b"/>
        <c:numFmt formatCode="General" sourceLinked="1"/>
        <c:majorTickMark val="none"/>
        <c:minorTickMark val="none"/>
        <c:tickLblPos val="nextTo"/>
        <c:spPr>
          <a:ln>
            <a:solidFill>
              <a:srgbClr val="D3D3D3"/>
            </a:solidFill>
          </a:ln>
        </c:spPr>
        <c:crossAx val="497575408"/>
        <c:crosses val="autoZero"/>
        <c:auto val="1"/>
        <c:lblAlgn val="ctr"/>
        <c:lblOffset val="100"/>
        <c:tickLblSkip val="5"/>
        <c:noMultiLvlLbl val="0"/>
      </c:catAx>
      <c:valAx>
        <c:axId val="497575408"/>
        <c:scaling>
          <c:orientation val="minMax"/>
        </c:scaling>
        <c:delete val="0"/>
        <c:axPos val="l"/>
        <c:majorGridlines>
          <c:spPr>
            <a:ln>
              <a:noFill/>
            </a:ln>
          </c:spPr>
        </c:majorGridlines>
        <c:numFmt formatCode="0" sourceLinked="0"/>
        <c:majorTickMark val="none"/>
        <c:minorTickMark val="none"/>
        <c:tickLblPos val="nextTo"/>
        <c:spPr>
          <a:ln>
            <a:solidFill>
              <a:srgbClr val="D3D3D3"/>
            </a:solidFill>
          </a:ln>
        </c:spPr>
        <c:crossAx val="497578152"/>
        <c:crosses val="autoZero"/>
        <c:crossBetween val="midCat"/>
      </c:valAx>
    </c:plotArea>
    <c:legend>
      <c:legendPos val="r"/>
      <c:layout>
        <c:manualLayout>
          <c:xMode val="edge"/>
          <c:yMode val="edge"/>
          <c:x val="0.68761776903815597"/>
          <c:y val="0.14077254712861501"/>
          <c:w val="0.299647883597147"/>
          <c:h val="0.74679354941065701"/>
        </c:manualLayout>
      </c:layout>
      <c:overlay val="0"/>
      <c:spPr>
        <a:ln>
          <a:noFill/>
        </a:ln>
        <a:effectLst/>
      </c:spPr>
    </c:legend>
    <c:plotVisOnly val="1"/>
    <c:dispBlanksAs val="zero"/>
    <c:showDLblsOverMax val="0"/>
  </c:chart>
  <c:txPr>
    <a:bodyPr/>
    <a:lstStyle/>
    <a:p>
      <a:pPr>
        <a:defRPr sz="1300">
          <a:solidFill>
            <a:srgbClr val="000000"/>
          </a:solidFil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30732659478760799"/>
          <c:y val="6.2499861638700902E-2"/>
          <c:w val="0.45326332970317201"/>
          <c:h val="0.81877024477371596"/>
        </c:manualLayout>
      </c:layout>
      <c:pieChart>
        <c:varyColors val="1"/>
        <c:ser>
          <c:idx val="0"/>
          <c:order val="0"/>
          <c:tx>
            <c:strRef>
              <c:f>Sheet1!$B$1</c:f>
              <c:strCache>
                <c:ptCount val="1"/>
                <c:pt idx="0">
                  <c:v>US $ billions</c:v>
                </c:pt>
              </c:strCache>
            </c:strRef>
          </c:tx>
          <c:dPt>
            <c:idx val="6"/>
            <c:bubble3D val="0"/>
            <c:explosion val="9"/>
            <c:spPr>
              <a:solidFill>
                <a:schemeClr val="accent5"/>
              </a:solidFill>
            </c:spPr>
          </c:dPt>
          <c:dLbls>
            <c:dLbl>
              <c:idx val="0"/>
              <c:spPr/>
              <c:txPr>
                <a:bodyPr/>
                <a:lstStyle/>
                <a:p>
                  <a:pPr>
                    <a:defRPr sz="1400">
                      <a:solidFill>
                        <a:schemeClr val="tx2"/>
                      </a:solidFill>
                    </a:defRPr>
                  </a:pPr>
                  <a:endParaRPr lang="en-US"/>
                </a:p>
              </c:txPr>
              <c:showLegendKey val="0"/>
              <c:showVal val="1"/>
              <c:showCatName val="1"/>
              <c:showSerName val="0"/>
              <c:showPercent val="0"/>
              <c:showBubbleSize val="0"/>
            </c:dLbl>
            <c:dLbl>
              <c:idx val="1"/>
              <c:layout>
                <c:manualLayout>
                  <c:x val="-0.14547081155004199"/>
                  <c:y val="6.0047998792483202E-2"/>
                </c:manualLayout>
              </c:layout>
              <c:tx>
                <c:rich>
                  <a:bodyPr/>
                  <a:lstStyle/>
                  <a:p>
                    <a:pPr>
                      <a:defRPr sz="1400">
                        <a:solidFill>
                          <a:schemeClr val="tx2"/>
                        </a:solidFill>
                      </a:defRPr>
                    </a:pPr>
                    <a:r>
                      <a:rPr lang="en-US" sz="1400" dirty="0" smtClean="0">
                        <a:solidFill>
                          <a:schemeClr val="tx2"/>
                        </a:solidFill>
                      </a:rPr>
                      <a:t>Circulatory</a:t>
                    </a:r>
                    <a:r>
                      <a:rPr lang="en-US" sz="1400" dirty="0">
                        <a:solidFill>
                          <a:schemeClr val="tx2"/>
                        </a:solidFill>
                      </a:rPr>
                      <a:t>, </a:t>
                    </a:r>
                    <a:endParaRPr lang="en-US" sz="1400" dirty="0" smtClean="0">
                      <a:solidFill>
                        <a:schemeClr val="tx2"/>
                      </a:solidFill>
                    </a:endParaRPr>
                  </a:p>
                  <a:p>
                    <a:pPr>
                      <a:defRPr sz="1400">
                        <a:solidFill>
                          <a:schemeClr val="tx2"/>
                        </a:solidFill>
                      </a:defRPr>
                    </a:pPr>
                    <a:r>
                      <a:rPr lang="en-US" sz="1400" dirty="0" smtClean="0">
                        <a:solidFill>
                          <a:schemeClr val="tx2"/>
                        </a:solidFill>
                      </a:rPr>
                      <a:t>$</a:t>
                    </a:r>
                    <a:r>
                      <a:rPr lang="en-US" sz="1400" dirty="0">
                        <a:solidFill>
                          <a:schemeClr val="tx2"/>
                        </a:solidFill>
                      </a:rPr>
                      <a:t>243</a:t>
                    </a:r>
                    <a:endParaRPr lang="en-US" dirty="0">
                      <a:solidFill>
                        <a:schemeClr val="tx2"/>
                      </a:solidFill>
                    </a:endParaRPr>
                  </a:p>
                </c:rich>
              </c:tx>
              <c:spPr/>
              <c:showLegendKey val="0"/>
              <c:showVal val="1"/>
              <c:showCatName val="1"/>
              <c:showSerName val="0"/>
              <c:showPercent val="0"/>
              <c:showBubbleSize val="0"/>
              <c:extLst>
                <c:ext xmlns:c15="http://schemas.microsoft.com/office/drawing/2012/chart" uri="{CE6537A1-D6FC-4f65-9D91-7224C49458BB}"/>
              </c:extLst>
            </c:dLbl>
            <c:dLbl>
              <c:idx val="2"/>
              <c:layout>
                <c:manualLayout>
                  <c:x val="-0.187589526194263"/>
                  <c:y val="-8.6169116774489504E-2"/>
                </c:manualLayout>
              </c:layout>
              <c:tx>
                <c:rich>
                  <a:bodyPr/>
                  <a:lstStyle/>
                  <a:p>
                    <a:pPr>
                      <a:defRPr sz="1400">
                        <a:solidFill>
                          <a:schemeClr val="tx2"/>
                        </a:solidFill>
                      </a:defRPr>
                    </a:pPr>
                    <a:r>
                      <a:rPr lang="en-US" sz="1400" dirty="0">
                        <a:solidFill>
                          <a:schemeClr val="tx2"/>
                        </a:solidFill>
                      </a:rPr>
                      <a:t>Musculoskeletal, </a:t>
                    </a:r>
                    <a:endParaRPr lang="en-US" sz="1400" dirty="0" smtClean="0">
                      <a:solidFill>
                        <a:schemeClr val="tx2"/>
                      </a:solidFill>
                    </a:endParaRPr>
                  </a:p>
                  <a:p>
                    <a:pPr>
                      <a:defRPr sz="1400">
                        <a:solidFill>
                          <a:schemeClr val="tx2"/>
                        </a:solidFill>
                      </a:defRPr>
                    </a:pPr>
                    <a:r>
                      <a:rPr lang="en-US" sz="1400" dirty="0" smtClean="0">
                        <a:solidFill>
                          <a:schemeClr val="tx2"/>
                        </a:solidFill>
                      </a:rPr>
                      <a:t>$</a:t>
                    </a:r>
                    <a:r>
                      <a:rPr lang="en-US" sz="1400" dirty="0">
                        <a:solidFill>
                          <a:schemeClr val="tx2"/>
                        </a:solidFill>
                      </a:rPr>
                      <a:t>188</a:t>
                    </a:r>
                    <a:endParaRPr lang="en-US" dirty="0">
                      <a:solidFill>
                        <a:schemeClr val="tx2"/>
                      </a:solidFill>
                    </a:endParaRPr>
                  </a:p>
                </c:rich>
              </c:tx>
              <c:spPr/>
              <c:showLegendKey val="0"/>
              <c:showVal val="1"/>
              <c:showCatName val="1"/>
              <c:showSerName val="0"/>
              <c:showPercent val="0"/>
              <c:showBubbleSize val="0"/>
              <c:extLst>
                <c:ext xmlns:c15="http://schemas.microsoft.com/office/drawing/2012/chart" uri="{CE6537A1-D6FC-4f65-9D91-7224C49458BB}"/>
              </c:extLst>
            </c:dLbl>
            <c:dLbl>
              <c:idx val="3"/>
              <c:layout>
                <c:manualLayout>
                  <c:x val="-9.6102654660208495E-2"/>
                  <c:y val="-0.14996996301979801"/>
                </c:manualLayout>
              </c:layout>
              <c:tx>
                <c:rich>
                  <a:bodyPr/>
                  <a:lstStyle/>
                  <a:p>
                    <a:pPr>
                      <a:defRPr sz="1400">
                        <a:solidFill>
                          <a:schemeClr val="tx2"/>
                        </a:solidFill>
                      </a:defRPr>
                    </a:pPr>
                    <a:r>
                      <a:rPr lang="en-US" sz="1400" dirty="0" smtClean="0">
                        <a:solidFill>
                          <a:schemeClr val="tx2"/>
                        </a:solidFill>
                      </a:rPr>
                      <a:t>Respiratory</a:t>
                    </a:r>
                    <a:r>
                      <a:rPr lang="en-US" sz="1400" dirty="0">
                        <a:solidFill>
                          <a:schemeClr val="tx2"/>
                        </a:solidFill>
                      </a:rPr>
                      <a:t>, </a:t>
                    </a:r>
                    <a:endParaRPr lang="en-US" sz="1400" dirty="0" smtClean="0">
                      <a:solidFill>
                        <a:schemeClr val="tx2"/>
                      </a:solidFill>
                    </a:endParaRPr>
                  </a:p>
                  <a:p>
                    <a:pPr>
                      <a:defRPr sz="1400">
                        <a:solidFill>
                          <a:schemeClr val="tx2"/>
                        </a:solidFill>
                      </a:defRPr>
                    </a:pPr>
                    <a:r>
                      <a:rPr lang="en-US" sz="1400" dirty="0" smtClean="0">
                        <a:solidFill>
                          <a:schemeClr val="tx2"/>
                        </a:solidFill>
                      </a:rPr>
                      <a:t>$</a:t>
                    </a:r>
                    <a:r>
                      <a:rPr lang="en-US" sz="1400" dirty="0">
                        <a:solidFill>
                          <a:schemeClr val="tx2"/>
                        </a:solidFill>
                      </a:rPr>
                      <a:t>158</a:t>
                    </a:r>
                    <a:endParaRPr lang="en-US" dirty="0">
                      <a:solidFill>
                        <a:schemeClr val="tx2"/>
                      </a:solidFill>
                    </a:endParaRPr>
                  </a:p>
                </c:rich>
              </c:tx>
              <c:spPr/>
              <c:showLegendKey val="0"/>
              <c:showVal val="1"/>
              <c:showCatName val="1"/>
              <c:showSerName val="0"/>
              <c:showPercent val="0"/>
              <c:showBubbleSize val="0"/>
              <c:extLst>
                <c:ext xmlns:c15="http://schemas.microsoft.com/office/drawing/2012/chart" uri="{CE6537A1-D6FC-4f65-9D91-7224C49458BB}"/>
              </c:extLst>
            </c:dLbl>
            <c:dLbl>
              <c:idx val="6"/>
              <c:layout>
                <c:manualLayout>
                  <c:x val="-1.3356024165178899E-2"/>
                  <c:y val="-3.3089494128131199E-3"/>
                </c:manualLayout>
              </c:layout>
              <c:showLegendKey val="0"/>
              <c:showVal val="1"/>
              <c:showCatName val="1"/>
              <c:showSerName val="0"/>
              <c:showPercent val="0"/>
              <c:showBubbleSize val="0"/>
              <c:extLst>
                <c:ext xmlns:c15="http://schemas.microsoft.com/office/drawing/2012/chart" uri="{CE6537A1-D6FC-4f65-9D91-7224C49458BB}"/>
              </c:extLst>
            </c:dLbl>
            <c:dLbl>
              <c:idx val="10"/>
              <c:layout>
                <c:manualLayout>
                  <c:x val="-0.15621495756610199"/>
                  <c:y val="6.4175969366660507E-2"/>
                </c:manualLayout>
              </c:layout>
              <c:showLegendKey val="0"/>
              <c:showVal val="1"/>
              <c:showCatName val="1"/>
              <c:showSerName val="0"/>
              <c:showPercent val="0"/>
              <c:showBubbleSize val="0"/>
              <c:extLst>
                <c:ext xmlns:c15="http://schemas.microsoft.com/office/drawing/2012/chart" uri="{CE6537A1-D6FC-4f65-9D91-7224C49458BB}"/>
              </c:extLst>
            </c:dLbl>
            <c:dLbl>
              <c:idx val="11"/>
              <c:layout>
                <c:manualLayout>
                  <c:x val="-0.23186628378209001"/>
                  <c:y val="1.8868815868142399E-2"/>
                </c:manualLayout>
              </c:layout>
              <c:showLegendKey val="0"/>
              <c:showVal val="1"/>
              <c:showCatName val="1"/>
              <c:showSerName val="0"/>
              <c:showPercent val="0"/>
              <c:showBubbleSize val="0"/>
              <c:extLst>
                <c:ext xmlns:c15="http://schemas.microsoft.com/office/drawing/2012/chart" uri="{CE6537A1-D6FC-4f65-9D91-7224C49458BB}"/>
              </c:extLst>
            </c:dLbl>
            <c:dLbl>
              <c:idx val="12"/>
              <c:layout>
                <c:manualLayout>
                  <c:x val="-9.7325341406961502E-2"/>
                  <c:y val="1.30007263777935E-2"/>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Sheet1!$A$2:$A$16</c:f>
              <c:strCache>
                <c:ptCount val="15"/>
                <c:pt idx="0">
                  <c:v>Ill-defined conditions</c:v>
                </c:pt>
                <c:pt idx="1">
                  <c:v>Circulatory</c:v>
                </c:pt>
                <c:pt idx="2">
                  <c:v>Musculoskeletal</c:v>
                </c:pt>
                <c:pt idx="3">
                  <c:v>Respiratory</c:v>
                </c:pt>
                <c:pt idx="4">
                  <c:v>Endocrine</c:v>
                </c:pt>
                <c:pt idx="5">
                  <c:v>Nervous system</c:v>
                </c:pt>
                <c:pt idx="6">
                  <c:v>Cancers</c:v>
                </c:pt>
                <c:pt idx="7">
                  <c:v>Injury</c:v>
                </c:pt>
                <c:pt idx="8">
                  <c:v>Genitourinary</c:v>
                </c:pt>
                <c:pt idx="9">
                  <c:v>Digestive</c:v>
                </c:pt>
                <c:pt idx="10">
                  <c:v>Mental Illness</c:v>
                </c:pt>
                <c:pt idx="11">
                  <c:v>Infectious diseases</c:v>
                </c:pt>
                <c:pt idx="12">
                  <c:v>Dermatological</c:v>
                </c:pt>
                <c:pt idx="13">
                  <c:v>Pregnancy, birth</c:v>
                </c:pt>
                <c:pt idx="14">
                  <c:v>Other</c:v>
                </c:pt>
              </c:strCache>
            </c:strRef>
          </c:cat>
          <c:val>
            <c:numRef>
              <c:f>Sheet1!$B$2:$B$16</c:f>
              <c:numCache>
                <c:formatCode>"$"#,##0</c:formatCode>
                <c:ptCount val="15"/>
                <c:pt idx="0">
                  <c:v>247.25</c:v>
                </c:pt>
                <c:pt idx="1">
                  <c:v>240.85</c:v>
                </c:pt>
                <c:pt idx="2">
                  <c:v>185.85</c:v>
                </c:pt>
                <c:pt idx="3">
                  <c:v>156.52000000000001</c:v>
                </c:pt>
                <c:pt idx="4">
                  <c:v>138.03</c:v>
                </c:pt>
                <c:pt idx="5">
                  <c:v>133.05000000000001</c:v>
                </c:pt>
                <c:pt idx="6">
                  <c:v>123.54</c:v>
                </c:pt>
                <c:pt idx="7">
                  <c:v>117.7</c:v>
                </c:pt>
                <c:pt idx="8">
                  <c:v>112.65</c:v>
                </c:pt>
                <c:pt idx="9">
                  <c:v>107.05</c:v>
                </c:pt>
                <c:pt idx="10">
                  <c:v>79.58</c:v>
                </c:pt>
                <c:pt idx="11">
                  <c:v>66.94</c:v>
                </c:pt>
                <c:pt idx="12">
                  <c:v>44.23</c:v>
                </c:pt>
                <c:pt idx="13">
                  <c:v>38.549999999999997</c:v>
                </c:pt>
                <c:pt idx="14">
                  <c:v>93.39</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351619632"/>
        <c:axId val="351622376"/>
      </c:barChart>
      <c:catAx>
        <c:axId val="351619632"/>
        <c:scaling>
          <c:orientation val="minMax"/>
        </c:scaling>
        <c:delete val="0"/>
        <c:axPos val="l"/>
        <c:numFmt formatCode="General" sourceLinked="0"/>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51622376"/>
        <c:crosses val="autoZero"/>
        <c:auto val="1"/>
        <c:lblAlgn val="ctr"/>
        <c:lblOffset val="100"/>
        <c:noMultiLvlLbl val="0"/>
      </c:catAx>
      <c:valAx>
        <c:axId val="351622376"/>
        <c:scaling>
          <c:orientation val="minMax"/>
        </c:scaling>
        <c:delete val="0"/>
        <c:axPos val="b"/>
        <c:numFmt formatCode="General" sourceLinked="1"/>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51619632"/>
        <c:crosses val="autoZero"/>
        <c:crossBetween val="between"/>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Cancers and Tumors</c:v>
                </c:pt>
              </c:strCache>
            </c:strRef>
          </c:tx>
          <c:spPr>
            <a:solidFill>
              <a:schemeClr val="tx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Sheet1!$A$2:$A$14</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Sheet1!$B$2:$B$14</c:f>
              <c:numCache>
                <c:formatCode>"$"#,##0</c:formatCode>
                <c:ptCount val="13"/>
                <c:pt idx="0">
                  <c:v>219.27087942270239</c:v>
                </c:pt>
                <c:pt idx="1">
                  <c:v>240.86834300950429</c:v>
                </c:pt>
                <c:pt idx="2">
                  <c:v>257.17496867529269</c:v>
                </c:pt>
                <c:pt idx="3">
                  <c:v>268.00370191876141</c:v>
                </c:pt>
                <c:pt idx="4">
                  <c:v>289.88546511887228</c:v>
                </c:pt>
                <c:pt idx="5">
                  <c:v>301.47206722557053</c:v>
                </c:pt>
                <c:pt idx="6">
                  <c:v>322.20667723770902</c:v>
                </c:pt>
                <c:pt idx="7">
                  <c:v>335.3570202970372</c:v>
                </c:pt>
                <c:pt idx="8">
                  <c:v>352.06223065932198</c:v>
                </c:pt>
                <c:pt idx="9">
                  <c:v>375.13259582834371</c:v>
                </c:pt>
                <c:pt idx="10">
                  <c:v>379.04957287902101</c:v>
                </c:pt>
                <c:pt idx="11">
                  <c:v>394.08495271256572</c:v>
                </c:pt>
                <c:pt idx="12">
                  <c:v>393.59782582601662</c:v>
                </c:pt>
              </c:numCache>
            </c:numRef>
          </c:val>
        </c:ser>
        <c:dLbls>
          <c:showLegendKey val="0"/>
          <c:showVal val="0"/>
          <c:showCatName val="0"/>
          <c:showSerName val="0"/>
          <c:showPercent val="0"/>
          <c:showBubbleSize val="0"/>
        </c:dLbls>
        <c:gapWidth val="150"/>
        <c:axId val="497580896"/>
        <c:axId val="497575800"/>
      </c:barChart>
      <c:catAx>
        <c:axId val="497580896"/>
        <c:scaling>
          <c:orientation val="minMax"/>
        </c:scaling>
        <c:delete val="0"/>
        <c:axPos val="b"/>
        <c:numFmt formatCode="General" sourceLinked="1"/>
        <c:majorTickMark val="out"/>
        <c:minorTickMark val="none"/>
        <c:tickLblPos val="nextTo"/>
        <c:crossAx val="497575800"/>
        <c:crosses val="autoZero"/>
        <c:auto val="1"/>
        <c:lblAlgn val="ctr"/>
        <c:lblOffset val="100"/>
        <c:noMultiLvlLbl val="0"/>
      </c:catAx>
      <c:valAx>
        <c:axId val="497575800"/>
        <c:scaling>
          <c:orientation val="minMax"/>
        </c:scaling>
        <c:delete val="0"/>
        <c:axPos val="l"/>
        <c:majorGridlines>
          <c:spPr>
            <a:ln>
              <a:noFill/>
            </a:ln>
          </c:spPr>
        </c:majorGridlines>
        <c:numFmt formatCode="&quot;$&quot;#,##0" sourceLinked="1"/>
        <c:majorTickMark val="out"/>
        <c:minorTickMark val="none"/>
        <c:tickLblPos val="nextTo"/>
        <c:crossAx val="4975808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Contribution</c:v>
                </c:pt>
              </c:strCache>
            </c:strRef>
          </c:tx>
          <c:spPr>
            <a:solidFill>
              <a:schemeClr val="tx1"/>
            </a:solidFill>
            <a:ln>
              <a:solidFill>
                <a:schemeClr val="tx1"/>
              </a:solidFill>
            </a:ln>
          </c:spPr>
          <c:invertIfNegative val="0"/>
          <c:dPt>
            <c:idx val="8"/>
            <c:invertIfNegative val="0"/>
            <c:bubble3D val="0"/>
            <c:spPr>
              <a:solidFill>
                <a:schemeClr val="accent5"/>
              </a:solidFill>
              <a:ln>
                <a:solidFill>
                  <a:srgbClr val="DC7A27"/>
                </a:solidFill>
              </a:ln>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Pregnancy/childbirth</c:v>
                </c:pt>
                <c:pt idx="1">
                  <c:v>Dermatological</c:v>
                </c:pt>
                <c:pt idx="2">
                  <c:v>Mental illness </c:v>
                </c:pt>
                <c:pt idx="3">
                  <c:v>Infectious diseases</c:v>
                </c:pt>
                <c:pt idx="4">
                  <c:v>Digestive</c:v>
                </c:pt>
                <c:pt idx="5">
                  <c:v>Injury and poisoning</c:v>
                </c:pt>
                <c:pt idx="6">
                  <c:v>Genitourinary</c:v>
                </c:pt>
                <c:pt idx="7">
                  <c:v>Other</c:v>
                </c:pt>
                <c:pt idx="8">
                  <c:v>Cancer</c:v>
                </c:pt>
                <c:pt idx="9">
                  <c:v>Respiratory</c:v>
                </c:pt>
                <c:pt idx="10">
                  <c:v>Nervous system</c:v>
                </c:pt>
                <c:pt idx="11">
                  <c:v>Endocrine</c:v>
                </c:pt>
                <c:pt idx="12">
                  <c:v>Circulatory</c:v>
                </c:pt>
                <c:pt idx="13">
                  <c:v>Musculoskeletal</c:v>
                </c:pt>
                <c:pt idx="14">
                  <c:v>Ill-defined conditions </c:v>
                </c:pt>
              </c:strCache>
            </c:strRef>
          </c:cat>
          <c:val>
            <c:numRef>
              <c:f>Sheet1!$B$2:$B$16</c:f>
              <c:numCache>
                <c:formatCode>0.0%</c:formatCode>
                <c:ptCount val="15"/>
                <c:pt idx="0">
                  <c:v>1.7000000000000001E-2</c:v>
                </c:pt>
                <c:pt idx="1">
                  <c:v>2.3400000000000001E-2</c:v>
                </c:pt>
                <c:pt idx="2">
                  <c:v>4.1000000000000002E-2</c:v>
                </c:pt>
                <c:pt idx="3">
                  <c:v>4.3999999999999997E-2</c:v>
                </c:pt>
                <c:pt idx="4">
                  <c:v>5.0999999999999997E-2</c:v>
                </c:pt>
                <c:pt idx="5">
                  <c:v>5.2999999999999999E-2</c:v>
                </c:pt>
                <c:pt idx="6">
                  <c:v>5.8999999999999997E-2</c:v>
                </c:pt>
                <c:pt idx="7">
                  <c:v>6.2E-2</c:v>
                </c:pt>
                <c:pt idx="8">
                  <c:v>6.3E-2</c:v>
                </c:pt>
                <c:pt idx="9">
                  <c:v>6.5000000000000002E-2</c:v>
                </c:pt>
                <c:pt idx="10">
                  <c:v>7.3999999999999996E-2</c:v>
                </c:pt>
                <c:pt idx="11">
                  <c:v>8.5000000000000006E-2</c:v>
                </c:pt>
                <c:pt idx="12">
                  <c:v>8.5999999999999993E-2</c:v>
                </c:pt>
                <c:pt idx="13">
                  <c:v>0.11</c:v>
                </c:pt>
                <c:pt idx="14">
                  <c:v>0.16600000000000001</c:v>
                </c:pt>
              </c:numCache>
            </c:numRef>
          </c:val>
        </c:ser>
        <c:dLbls>
          <c:showLegendKey val="0"/>
          <c:showVal val="0"/>
          <c:showCatName val="0"/>
          <c:showSerName val="0"/>
          <c:showPercent val="0"/>
          <c:showBubbleSize val="0"/>
        </c:dLbls>
        <c:gapWidth val="98"/>
        <c:axId val="497580112"/>
        <c:axId val="497574232"/>
      </c:barChart>
      <c:catAx>
        <c:axId val="497580112"/>
        <c:scaling>
          <c:orientation val="minMax"/>
        </c:scaling>
        <c:delete val="0"/>
        <c:axPos val="l"/>
        <c:numFmt formatCode="General" sourceLinked="1"/>
        <c:majorTickMark val="none"/>
        <c:minorTickMark val="none"/>
        <c:tickLblPos val="low"/>
        <c:spPr>
          <a:ln>
            <a:solidFill>
              <a:schemeClr val="accent4"/>
            </a:solidFill>
          </a:ln>
        </c:spPr>
        <c:crossAx val="497574232"/>
        <c:crosses val="autoZero"/>
        <c:auto val="1"/>
        <c:lblAlgn val="ctr"/>
        <c:lblOffset val="100"/>
        <c:noMultiLvlLbl val="0"/>
      </c:catAx>
      <c:valAx>
        <c:axId val="497574232"/>
        <c:scaling>
          <c:orientation val="minMax"/>
        </c:scaling>
        <c:delete val="0"/>
        <c:axPos val="b"/>
        <c:majorGridlines>
          <c:spPr>
            <a:ln>
              <a:noFill/>
            </a:ln>
          </c:spPr>
        </c:majorGridlines>
        <c:numFmt formatCode="0%" sourceLinked="0"/>
        <c:majorTickMark val="none"/>
        <c:minorTickMark val="none"/>
        <c:tickLblPos val="nextTo"/>
        <c:spPr>
          <a:ln>
            <a:solidFill>
              <a:schemeClr val="accent4"/>
            </a:solidFill>
          </a:ln>
        </c:spPr>
        <c:crossAx val="497580112"/>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95182004796"/>
          <c:y val="5.9475672613244698E-2"/>
          <c:w val="0.82330586108643"/>
          <c:h val="0.77934349403873204"/>
        </c:manualLayout>
      </c:layout>
      <c:barChart>
        <c:barDir val="col"/>
        <c:grouping val="clustered"/>
        <c:varyColors val="0"/>
        <c:ser>
          <c:idx val="0"/>
          <c:order val="0"/>
          <c:tx>
            <c:strRef>
              <c:f>Sheet1!$B$1</c:f>
              <c:strCache>
                <c:ptCount val="1"/>
                <c:pt idx="0">
                  <c:v>Cancer</c:v>
                </c:pt>
              </c:strCache>
            </c:strRef>
          </c:tx>
          <c:spPr>
            <a:solidFill>
              <a:schemeClr val="accent5"/>
            </a:solidFill>
            <a:ln>
              <a:solidFill>
                <a:schemeClr val="accent5"/>
              </a:solidFill>
            </a:ln>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Spending per capita</c:v>
                </c:pt>
                <c:pt idx="1">
                  <c:v>Cost to treat each case</c:v>
                </c:pt>
                <c:pt idx="2">
                  <c:v>Number of treated cases</c:v>
                </c:pt>
              </c:strCache>
            </c:strRef>
          </c:cat>
          <c:val>
            <c:numRef>
              <c:f>Sheet1!$B$2:$B$4</c:f>
              <c:numCache>
                <c:formatCode>General</c:formatCode>
                <c:ptCount val="3"/>
                <c:pt idx="0">
                  <c:v>4.9959734451327197E-2</c:v>
                </c:pt>
                <c:pt idx="1">
                  <c:v>4.5876473604361798E-2</c:v>
                </c:pt>
                <c:pt idx="2">
                  <c:v>1.2854743527096301E-2</c:v>
                </c:pt>
              </c:numCache>
            </c:numRef>
          </c:val>
        </c:ser>
        <c:ser>
          <c:idx val="1"/>
          <c:order val="1"/>
          <c:tx>
            <c:strRef>
              <c:f>Sheet1!$C$1</c:f>
              <c:strCache>
                <c:ptCount val="1"/>
                <c:pt idx="0">
                  <c:v>All diseases</c:v>
                </c:pt>
              </c:strCache>
            </c:strRef>
          </c:tx>
          <c:spPr>
            <a:solidFill>
              <a:schemeClr val="tx1"/>
            </a:solidFill>
            <a:ln>
              <a:solidFill>
                <a:schemeClr val="tx1"/>
              </a:solidFill>
            </a:ln>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Spending per capita</c:v>
                </c:pt>
                <c:pt idx="1">
                  <c:v>Cost to treat each case</c:v>
                </c:pt>
                <c:pt idx="2">
                  <c:v>Number of treated cases</c:v>
                </c:pt>
              </c:strCache>
            </c:strRef>
          </c:cat>
          <c:val>
            <c:numRef>
              <c:f>Sheet1!$C$2:$C$4</c:f>
              <c:numCache>
                <c:formatCode>General</c:formatCode>
                <c:ptCount val="3"/>
                <c:pt idx="0">
                  <c:v>5.4082007707353802E-2</c:v>
                </c:pt>
                <c:pt idx="1">
                  <c:v>4.3834558257238601E-2</c:v>
                </c:pt>
                <c:pt idx="2">
                  <c:v>1.88231881178005E-2</c:v>
                </c:pt>
              </c:numCache>
            </c:numRef>
          </c:val>
        </c:ser>
        <c:dLbls>
          <c:showLegendKey val="0"/>
          <c:showVal val="0"/>
          <c:showCatName val="0"/>
          <c:showSerName val="0"/>
          <c:showPercent val="0"/>
          <c:showBubbleSize val="0"/>
        </c:dLbls>
        <c:gapWidth val="150"/>
        <c:axId val="497574624"/>
        <c:axId val="497581288"/>
      </c:barChart>
      <c:catAx>
        <c:axId val="497574624"/>
        <c:scaling>
          <c:orientation val="minMax"/>
        </c:scaling>
        <c:delete val="0"/>
        <c:axPos val="b"/>
        <c:numFmt formatCode="General" sourceLinked="0"/>
        <c:majorTickMark val="out"/>
        <c:minorTickMark val="none"/>
        <c:tickLblPos val="nextTo"/>
        <c:crossAx val="497581288"/>
        <c:crosses val="autoZero"/>
        <c:auto val="1"/>
        <c:lblAlgn val="ctr"/>
        <c:lblOffset val="100"/>
        <c:noMultiLvlLbl val="0"/>
      </c:catAx>
      <c:valAx>
        <c:axId val="497581288"/>
        <c:scaling>
          <c:orientation val="minMax"/>
        </c:scaling>
        <c:delete val="0"/>
        <c:axPos val="l"/>
        <c:majorGridlines>
          <c:spPr>
            <a:ln>
              <a:noFill/>
            </a:ln>
          </c:spPr>
        </c:majorGridlines>
        <c:numFmt formatCode="0.0%" sourceLinked="0"/>
        <c:majorTickMark val="out"/>
        <c:minorTickMark val="none"/>
        <c:tickLblPos val="nextTo"/>
        <c:crossAx val="49757462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Ever been diagnosed</c:v>
                </c:pt>
              </c:strCache>
            </c:strRef>
          </c:tx>
          <c:spPr>
            <a:solidFill>
              <a:schemeClr val="accent5"/>
            </a:solidFill>
            <a:ln>
              <a:noFill/>
            </a:ln>
            <a:effectLst/>
          </c:spPr>
          <c:invertIfNegative val="0"/>
          <c:dLbls>
            <c:spPr>
              <a:noFill/>
              <a:ln>
                <a:noFill/>
              </a:ln>
              <a:effectLst/>
            </c:spPr>
            <c:txPr>
              <a:bodyPr rot="-5400000" spcFirstLastPara="1" vertOverflow="ellipsis" wrap="square" lIns="38100" tIns="19050" rIns="38100" bIns="19050" anchor="ctr" anchorCtr="0">
                <a:spAutoFit/>
              </a:bodyPr>
              <a:lstStyle/>
              <a:p>
                <a:pPr>
                  <a:defRPr sz="1197" b="0" i="0" u="none" strike="noStrike" kern="1200" baseline="0">
                    <a:solidFill>
                      <a:srgbClr val="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Stroke</c:v>
                </c:pt>
                <c:pt idx="1">
                  <c:v>Emphysema</c:v>
                </c:pt>
                <c:pt idx="2">
                  <c:v>Diabetes</c:v>
                </c:pt>
                <c:pt idx="3">
                  <c:v>Heart Disease</c:v>
                </c:pt>
                <c:pt idx="4">
                  <c:v>Cancer</c:v>
                </c:pt>
                <c:pt idx="5">
                  <c:v>Arthritis</c:v>
                </c:pt>
                <c:pt idx="6">
                  <c:v>High Blood Pressure</c:v>
                </c:pt>
                <c:pt idx="7">
                  <c:v>High Cholesterol</c:v>
                </c:pt>
                <c:pt idx="8">
                  <c:v>Asthma</c:v>
                </c:pt>
              </c:strCache>
            </c:strRef>
          </c:cat>
          <c:val>
            <c:numRef>
              <c:f>Sheet1!$B$2:$B$10</c:f>
              <c:numCache>
                <c:formatCode>_("$"* #,##0_);_("$"* \(#,##0\);_("$"* "-"??_);_(@_)</c:formatCode>
                <c:ptCount val="9"/>
                <c:pt idx="0">
                  <c:v>14868.10831</c:v>
                </c:pt>
                <c:pt idx="1">
                  <c:v>13946.77038</c:v>
                </c:pt>
                <c:pt idx="2">
                  <c:v>12913.371150000001</c:v>
                </c:pt>
                <c:pt idx="3">
                  <c:v>12165.6358</c:v>
                </c:pt>
                <c:pt idx="4">
                  <c:v>11516.0859</c:v>
                </c:pt>
                <c:pt idx="5">
                  <c:v>10252.58791</c:v>
                </c:pt>
                <c:pt idx="6">
                  <c:v>8742.2159499999998</c:v>
                </c:pt>
                <c:pt idx="7">
                  <c:v>8284.6923800000004</c:v>
                </c:pt>
                <c:pt idx="8">
                  <c:v>6732.7763699999996</c:v>
                </c:pt>
              </c:numCache>
            </c:numRef>
          </c:val>
        </c:ser>
        <c:ser>
          <c:idx val="1"/>
          <c:order val="1"/>
          <c:tx>
            <c:strRef>
              <c:f>Sheet1!$C$1</c:f>
              <c:strCache>
                <c:ptCount val="1"/>
                <c:pt idx="0">
                  <c:v>Never diagnosed</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rgbClr val="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Stroke</c:v>
                </c:pt>
                <c:pt idx="1">
                  <c:v>Emphysema</c:v>
                </c:pt>
                <c:pt idx="2">
                  <c:v>Diabetes</c:v>
                </c:pt>
                <c:pt idx="3">
                  <c:v>Heart Disease</c:v>
                </c:pt>
                <c:pt idx="4">
                  <c:v>Cancer</c:v>
                </c:pt>
                <c:pt idx="5">
                  <c:v>Arthritis</c:v>
                </c:pt>
                <c:pt idx="6">
                  <c:v>High Blood Pressure</c:v>
                </c:pt>
                <c:pt idx="7">
                  <c:v>High Cholesterol</c:v>
                </c:pt>
                <c:pt idx="8">
                  <c:v>Asthma</c:v>
                </c:pt>
              </c:strCache>
            </c:strRef>
          </c:cat>
          <c:val>
            <c:numRef>
              <c:f>Sheet1!$C$2:$C$10</c:f>
              <c:numCache>
                <c:formatCode>_("$"* #,##0_);_("$"* \(#,##0\);_("$"* "-"??_);_(@_)</c:formatCode>
                <c:ptCount val="9"/>
                <c:pt idx="0">
                  <c:v>4772.8801800000001</c:v>
                </c:pt>
                <c:pt idx="1">
                  <c:v>4976.1933799999997</c:v>
                </c:pt>
                <c:pt idx="2">
                  <c:v>4348.5105599999997</c:v>
                </c:pt>
                <c:pt idx="3">
                  <c:v>3934.6889000000001</c:v>
                </c:pt>
                <c:pt idx="4">
                  <c:v>4410.54954</c:v>
                </c:pt>
                <c:pt idx="5">
                  <c:v>3366.0956700000002</c:v>
                </c:pt>
                <c:pt idx="6">
                  <c:v>3317.0536000000002</c:v>
                </c:pt>
                <c:pt idx="7">
                  <c:v>3740.3630499999999</c:v>
                </c:pt>
                <c:pt idx="8">
                  <c:v>4171.3652099999999</c:v>
                </c:pt>
              </c:numCache>
            </c:numRef>
          </c:val>
        </c:ser>
        <c:dLbls>
          <c:showLegendKey val="0"/>
          <c:showVal val="1"/>
          <c:showCatName val="0"/>
          <c:showSerName val="0"/>
          <c:showPercent val="0"/>
          <c:showBubbleSize val="0"/>
        </c:dLbls>
        <c:gapWidth val="219"/>
        <c:overlap val="-27"/>
        <c:axId val="501526064"/>
        <c:axId val="501528416"/>
      </c:barChart>
      <c:catAx>
        <c:axId val="501526064"/>
        <c:scaling>
          <c:orientation val="minMax"/>
        </c:scaling>
        <c:delete val="0"/>
        <c:axPos val="b"/>
        <c:numFmt formatCode="General" sourceLinked="1"/>
        <c:majorTickMark val="none"/>
        <c:minorTickMark val="none"/>
        <c:tickLblPos val="nextTo"/>
        <c:spPr>
          <a:noFill/>
          <a:ln w="9525" cap="flat" cmpd="sng" algn="ctr">
            <a:solidFill>
              <a:schemeClr val="accent4"/>
            </a:solidFill>
            <a:round/>
          </a:ln>
          <a:effectLst/>
        </c:spPr>
        <c:txPr>
          <a:bodyPr rot="-60000000" spcFirstLastPara="1" vertOverflow="ellipsis" vert="horz" wrap="square" anchor="ctr" anchorCtr="1"/>
          <a:lstStyle/>
          <a:p>
            <a:pPr>
              <a:defRPr sz="1197" b="0" i="0" u="none" strike="noStrike" kern="1200" baseline="0">
                <a:solidFill>
                  <a:srgbClr val="000000"/>
                </a:solidFill>
                <a:latin typeface="+mn-lt"/>
                <a:ea typeface="+mn-ea"/>
                <a:cs typeface="+mn-cs"/>
              </a:defRPr>
            </a:pPr>
            <a:endParaRPr lang="en-US"/>
          </a:p>
        </c:txPr>
        <c:crossAx val="501528416"/>
        <c:crosses val="autoZero"/>
        <c:auto val="1"/>
        <c:lblAlgn val="ctr"/>
        <c:lblOffset val="100"/>
        <c:noMultiLvlLbl val="0"/>
      </c:catAx>
      <c:valAx>
        <c:axId val="501528416"/>
        <c:scaling>
          <c:orientation val="minMax"/>
          <c:min val="0"/>
        </c:scaling>
        <c:delete val="0"/>
        <c:axPos val="l"/>
        <c:numFmt formatCode="&quot;$&quot;#,##0" sourceLinked="0"/>
        <c:majorTickMark val="none"/>
        <c:minorTickMark val="none"/>
        <c:tickLblPos val="nextTo"/>
        <c:spPr>
          <a:noFill/>
          <a:ln>
            <a:solidFill>
              <a:schemeClr val="accent4"/>
            </a:solidFill>
          </a:ln>
          <a:effectLst/>
        </c:spPr>
        <c:txPr>
          <a:bodyPr rot="-60000000" spcFirstLastPara="1" vertOverflow="ellipsis" vert="horz" wrap="square" anchor="ctr" anchorCtr="1"/>
          <a:lstStyle/>
          <a:p>
            <a:pPr>
              <a:defRPr sz="1197" b="0" i="0" u="none" strike="noStrike" kern="1200" baseline="0">
                <a:solidFill>
                  <a:srgbClr val="000000"/>
                </a:solidFill>
                <a:latin typeface="+mn-lt"/>
                <a:ea typeface="+mn-ea"/>
                <a:cs typeface="+mn-cs"/>
              </a:defRPr>
            </a:pPr>
            <a:endParaRPr lang="en-US"/>
          </a:p>
        </c:txPr>
        <c:crossAx val="50152606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rgbClr val="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Ever been diagnosed</c:v>
                </c:pt>
              </c:strCache>
            </c:strRef>
          </c:tx>
          <c:spPr>
            <a:solidFill>
              <a:schemeClr val="bg1">
                <a:lumMod val="50000"/>
                <a:lumOff val="50000"/>
              </a:schemeClr>
            </a:solidFill>
            <a:ln>
              <a:noFill/>
            </a:ln>
            <a:effectLst/>
          </c:spPr>
          <c:invertIfNegative val="0"/>
          <c:dLbls>
            <c:spPr>
              <a:noFill/>
              <a:ln>
                <a:noFill/>
              </a:ln>
              <a:effectLst/>
            </c:spPr>
            <c:txPr>
              <a:bodyPr rot="-5400000" vert="horz"/>
              <a:lstStyle/>
              <a:p>
                <a:pPr>
                  <a:defRPr sz="1200">
                    <a:solidFill>
                      <a:schemeClr val="accent4">
                        <a:lumMod val="25000"/>
                      </a:schemeClr>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Cancer</c:v>
                </c:pt>
                <c:pt idx="1">
                  <c:v>Stroke</c:v>
                </c:pt>
                <c:pt idx="2">
                  <c:v>Emphysema</c:v>
                </c:pt>
                <c:pt idx="3">
                  <c:v>Heart Disease</c:v>
                </c:pt>
                <c:pt idx="4">
                  <c:v>Diabetes</c:v>
                </c:pt>
                <c:pt idx="5">
                  <c:v>Arthritis</c:v>
                </c:pt>
                <c:pt idx="6">
                  <c:v>High Cholesterol</c:v>
                </c:pt>
                <c:pt idx="7">
                  <c:v>High Blood Pressure</c:v>
                </c:pt>
                <c:pt idx="8">
                  <c:v>Asthma</c:v>
                </c:pt>
              </c:strCache>
            </c:strRef>
          </c:cat>
          <c:val>
            <c:numRef>
              <c:f>Sheet1!$B$2:$B$10</c:f>
              <c:numCache>
                <c:formatCode>[$$-409]#,##0_ ;\-[$$-409]#,##0\ </c:formatCode>
                <c:ptCount val="9"/>
                <c:pt idx="0">
                  <c:v>1418.9417350000001</c:v>
                </c:pt>
                <c:pt idx="1">
                  <c:v>1336.1229780000001</c:v>
                </c:pt>
                <c:pt idx="2">
                  <c:v>1302.242045</c:v>
                </c:pt>
                <c:pt idx="3">
                  <c:v>1293.53</c:v>
                </c:pt>
                <c:pt idx="4">
                  <c:v>1259.1548499999999</c:v>
                </c:pt>
                <c:pt idx="5">
                  <c:v>1221.4913710000001</c:v>
                </c:pt>
                <c:pt idx="6">
                  <c:v>1063.1148800000001</c:v>
                </c:pt>
                <c:pt idx="7">
                  <c:v>1044.320504</c:v>
                </c:pt>
                <c:pt idx="8">
                  <c:v>835.76992399999995</c:v>
                </c:pt>
              </c:numCache>
            </c:numRef>
          </c:val>
        </c:ser>
        <c:ser>
          <c:idx val="1"/>
          <c:order val="1"/>
          <c:tx>
            <c:strRef>
              <c:f>Sheet1!$C$1</c:f>
              <c:strCache>
                <c:ptCount val="1"/>
                <c:pt idx="0">
                  <c:v>Never diagnosed</c:v>
                </c:pt>
              </c:strCache>
            </c:strRef>
          </c:tx>
          <c:spPr>
            <a:solidFill>
              <a:srgbClr val="0D324E"/>
            </a:solidFill>
            <a:ln>
              <a:solidFill>
                <a:schemeClr val="tx1"/>
              </a:solidFill>
            </a:ln>
            <a:effectLst/>
          </c:spPr>
          <c:invertIfNegative val="0"/>
          <c:dLbls>
            <c:spPr>
              <a:noFill/>
              <a:ln>
                <a:noFill/>
              </a:ln>
              <a:effectLst/>
            </c:spPr>
            <c:txPr>
              <a:bodyPr rot="-5400000" vert="horz"/>
              <a:lstStyle/>
              <a:p>
                <a:pPr>
                  <a:defRPr sz="1200">
                    <a:solidFill>
                      <a:schemeClr val="accent4"/>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Cancer</c:v>
                </c:pt>
                <c:pt idx="1">
                  <c:v>Stroke</c:v>
                </c:pt>
                <c:pt idx="2">
                  <c:v>Emphysema</c:v>
                </c:pt>
                <c:pt idx="3">
                  <c:v>Heart Disease</c:v>
                </c:pt>
                <c:pt idx="4">
                  <c:v>Diabetes</c:v>
                </c:pt>
                <c:pt idx="5">
                  <c:v>Arthritis</c:v>
                </c:pt>
                <c:pt idx="6">
                  <c:v>High Cholesterol</c:v>
                </c:pt>
                <c:pt idx="7">
                  <c:v>High Blood Pressure</c:v>
                </c:pt>
                <c:pt idx="8">
                  <c:v>Asthma</c:v>
                </c:pt>
              </c:strCache>
            </c:strRef>
          </c:cat>
          <c:val>
            <c:numRef>
              <c:f>Sheet1!$C$2:$C$10</c:f>
              <c:numCache>
                <c:formatCode>[$$-409]#,##0_ ;\-[$$-409]#,##0\ </c:formatCode>
                <c:ptCount val="9"/>
                <c:pt idx="0">
                  <c:v>634.99264200000005</c:v>
                </c:pt>
                <c:pt idx="1">
                  <c:v>693.39797899999996</c:v>
                </c:pt>
                <c:pt idx="2">
                  <c:v>705.80159600000002</c:v>
                </c:pt>
                <c:pt idx="3">
                  <c:v>522.46</c:v>
                </c:pt>
                <c:pt idx="4">
                  <c:v>661.33118999999999</c:v>
                </c:pt>
                <c:pt idx="5">
                  <c:v>540.21447699999999</c:v>
                </c:pt>
                <c:pt idx="6">
                  <c:v>560.62359000000004</c:v>
                </c:pt>
                <c:pt idx="7">
                  <c:v>549.84549600000003</c:v>
                </c:pt>
                <c:pt idx="8">
                  <c:v>586.04639399999996</c:v>
                </c:pt>
              </c:numCache>
            </c:numRef>
          </c:val>
        </c:ser>
        <c:dLbls>
          <c:showLegendKey val="0"/>
          <c:showVal val="0"/>
          <c:showCatName val="0"/>
          <c:showSerName val="0"/>
          <c:showPercent val="0"/>
          <c:showBubbleSize val="0"/>
        </c:dLbls>
        <c:gapWidth val="150"/>
        <c:axId val="497579720"/>
        <c:axId val="497151288"/>
      </c:barChart>
      <c:catAx>
        <c:axId val="497579720"/>
        <c:scaling>
          <c:orientation val="minMax"/>
        </c:scaling>
        <c:delete val="0"/>
        <c:axPos val="b"/>
        <c:numFmt formatCode="General" sourceLinked="0"/>
        <c:majorTickMark val="none"/>
        <c:minorTickMark val="none"/>
        <c:tickLblPos val="nextTo"/>
        <c:spPr>
          <a:ln>
            <a:solidFill>
              <a:schemeClr val="accent4"/>
            </a:solidFill>
          </a:ln>
        </c:spPr>
        <c:txPr>
          <a:bodyPr rot="0"/>
          <a:lstStyle/>
          <a:p>
            <a:pPr>
              <a:defRPr/>
            </a:pPr>
            <a:endParaRPr lang="en-US"/>
          </a:p>
        </c:txPr>
        <c:crossAx val="497151288"/>
        <c:crosses val="autoZero"/>
        <c:auto val="1"/>
        <c:lblAlgn val="ctr"/>
        <c:lblOffset val="100"/>
        <c:noMultiLvlLbl val="0"/>
      </c:catAx>
      <c:valAx>
        <c:axId val="497151288"/>
        <c:scaling>
          <c:orientation val="minMax"/>
        </c:scaling>
        <c:delete val="0"/>
        <c:axPos val="l"/>
        <c:numFmt formatCode="[$$-409]#,##0_ ;\-[$$-409]#,##0\ " sourceLinked="1"/>
        <c:majorTickMark val="none"/>
        <c:minorTickMark val="none"/>
        <c:tickLblPos val="nextTo"/>
        <c:spPr>
          <a:ln>
            <a:solidFill>
              <a:schemeClr val="accent4"/>
            </a:solidFill>
          </a:ln>
        </c:spPr>
        <c:crossAx val="497579720"/>
        <c:crosses val="autoZero"/>
        <c:crossBetween val="between"/>
      </c:valAx>
    </c:plotArea>
    <c:legend>
      <c:legendPos val="t"/>
      <c:layou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PMPY Spend</c:v>
                </c:pt>
              </c:strCache>
            </c:strRef>
          </c:tx>
          <c:spPr>
            <a:solidFill>
              <a:srgbClr val="0D324E"/>
            </a:solidFill>
            <a:ln>
              <a:solidFill>
                <a:srgbClr val="0D324E"/>
              </a:solidFill>
            </a:ln>
          </c:spPr>
          <c:invertIfNegative val="0"/>
          <c:dPt>
            <c:idx val="7"/>
            <c:invertIfNegative val="0"/>
            <c:bubble3D val="0"/>
            <c:spPr>
              <a:solidFill>
                <a:schemeClr val="accent5"/>
              </a:solidFill>
              <a:ln>
                <a:solidFill>
                  <a:srgbClr val="DC7A27"/>
                </a:solidFill>
              </a:ln>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Transplant</c:v>
                </c:pt>
                <c:pt idx="1">
                  <c:v>Pulmonary Arterial Hypertension</c:v>
                </c:pt>
                <c:pt idx="2">
                  <c:v>Hemophilia</c:v>
                </c:pt>
                <c:pt idx="3">
                  <c:v>Growth Deficiency</c:v>
                </c:pt>
                <c:pt idx="4">
                  <c:v>Miscellaneous Specialty Conditions</c:v>
                </c:pt>
                <c:pt idx="5">
                  <c:v>HIV</c:v>
                </c:pt>
                <c:pt idx="6">
                  <c:v>Hepatitis C</c:v>
                </c:pt>
                <c:pt idx="7">
                  <c:v>Oncology</c:v>
                </c:pt>
                <c:pt idx="8">
                  <c:v>Multiple Sclerosis</c:v>
                </c:pt>
                <c:pt idx="9">
                  <c:v>Inflammatory conditions</c:v>
                </c:pt>
              </c:strCache>
            </c:strRef>
          </c:cat>
          <c:val>
            <c:numRef>
              <c:f>Sheet1!$B$2:$B$11</c:f>
              <c:numCache>
                <c:formatCode>"$"#,##0.00</c:formatCode>
                <c:ptCount val="10"/>
                <c:pt idx="0">
                  <c:v>5.13</c:v>
                </c:pt>
                <c:pt idx="1">
                  <c:v>5.41</c:v>
                </c:pt>
                <c:pt idx="2">
                  <c:v>5.49</c:v>
                </c:pt>
                <c:pt idx="3">
                  <c:v>9.98</c:v>
                </c:pt>
                <c:pt idx="4">
                  <c:v>11.1</c:v>
                </c:pt>
                <c:pt idx="5">
                  <c:v>27.24</c:v>
                </c:pt>
                <c:pt idx="6">
                  <c:v>37.950000000000003</c:v>
                </c:pt>
                <c:pt idx="7">
                  <c:v>41.64</c:v>
                </c:pt>
                <c:pt idx="8">
                  <c:v>52.36</c:v>
                </c:pt>
                <c:pt idx="9">
                  <c:v>80.03</c:v>
                </c:pt>
              </c:numCache>
            </c:numRef>
          </c:val>
        </c:ser>
        <c:dLbls>
          <c:showLegendKey val="0"/>
          <c:showVal val="0"/>
          <c:showCatName val="0"/>
          <c:showSerName val="0"/>
          <c:showPercent val="0"/>
          <c:showBubbleSize val="0"/>
        </c:dLbls>
        <c:gapWidth val="150"/>
        <c:axId val="499649728"/>
        <c:axId val="499648160"/>
      </c:barChart>
      <c:catAx>
        <c:axId val="499649728"/>
        <c:scaling>
          <c:orientation val="minMax"/>
        </c:scaling>
        <c:delete val="0"/>
        <c:axPos val="l"/>
        <c:numFmt formatCode="General" sourceLinked="0"/>
        <c:majorTickMark val="none"/>
        <c:minorTickMark val="none"/>
        <c:tickLblPos val="nextTo"/>
        <c:spPr>
          <a:ln>
            <a:solidFill>
              <a:schemeClr val="accent4"/>
            </a:solidFill>
          </a:ln>
        </c:spPr>
        <c:crossAx val="499648160"/>
        <c:crosses val="autoZero"/>
        <c:auto val="1"/>
        <c:lblAlgn val="ctr"/>
        <c:lblOffset val="100"/>
        <c:noMultiLvlLbl val="0"/>
      </c:catAx>
      <c:valAx>
        <c:axId val="499648160"/>
        <c:scaling>
          <c:orientation val="minMax"/>
        </c:scaling>
        <c:delete val="0"/>
        <c:axPos val="b"/>
        <c:numFmt formatCode="&quot;$&quot;#,##0" sourceLinked="0"/>
        <c:majorTickMark val="none"/>
        <c:minorTickMark val="none"/>
        <c:tickLblPos val="nextTo"/>
        <c:spPr>
          <a:ln>
            <a:solidFill>
              <a:schemeClr val="accent4"/>
            </a:solidFill>
          </a:ln>
        </c:spPr>
        <c:crossAx val="499649728"/>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Cigarettes per capita per year</c:v>
                </c:pt>
              </c:strCache>
            </c:strRef>
          </c:tx>
          <c:spPr>
            <a:solidFill>
              <a:schemeClr val="accent4"/>
            </a:solidFill>
            <a:ln>
              <a:solidFill>
                <a:schemeClr val="accent4"/>
              </a:solidFill>
            </a:ln>
          </c:spPr>
          <c:invertIfNegative val="0"/>
          <c:dPt>
            <c:idx val="4"/>
            <c:invertIfNegative val="0"/>
            <c:bubble3D val="0"/>
            <c:spPr>
              <a:solidFill>
                <a:schemeClr val="accent5"/>
              </a:solidFill>
              <a:ln>
                <a:solidFill>
                  <a:schemeClr val="accent5"/>
                </a:solidFill>
              </a:ln>
            </c:spPr>
          </c:dPt>
          <c:dPt>
            <c:idx val="6"/>
            <c:invertIfNegative val="0"/>
            <c:bubble3D val="0"/>
            <c:spPr>
              <a:solidFill>
                <a:schemeClr val="bg1"/>
              </a:solidFill>
              <a:ln>
                <a:solidFill>
                  <a:schemeClr val="bg1"/>
                </a:solidFill>
              </a:ln>
            </c:spPr>
          </c:dPt>
          <c:dPt>
            <c:idx val="8"/>
            <c:invertIfNegative val="0"/>
            <c:bubble3D val="0"/>
            <c:spPr>
              <a:solidFill>
                <a:schemeClr val="accent4"/>
              </a:solidFill>
              <a:ln>
                <a:solidFill>
                  <a:schemeClr val="accent1"/>
                </a:solidFill>
              </a:ln>
            </c:spPr>
          </c:dPt>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United Kingdom</c:v>
                </c:pt>
                <c:pt idx="1">
                  <c:v>Sweden</c:v>
                </c:pt>
                <c:pt idx="2">
                  <c:v>Australia</c:v>
                </c:pt>
                <c:pt idx="3">
                  <c:v>France</c:v>
                </c:pt>
                <c:pt idx="4">
                  <c:v>United States</c:v>
                </c:pt>
                <c:pt idx="5">
                  <c:v>Canada</c:v>
                </c:pt>
                <c:pt idx="6">
                  <c:v>Comparable Country Average</c:v>
                </c:pt>
                <c:pt idx="7">
                  <c:v>Netherlands</c:v>
                </c:pt>
                <c:pt idx="8">
                  <c:v>Germany</c:v>
                </c:pt>
                <c:pt idx="9">
                  <c:v>Switzerland</c:v>
                </c:pt>
                <c:pt idx="10">
                  <c:v>Japan</c:v>
                </c:pt>
                <c:pt idx="11">
                  <c:v>Austria</c:v>
                </c:pt>
                <c:pt idx="12">
                  <c:v>Belgium</c:v>
                </c:pt>
              </c:strCache>
            </c:strRef>
          </c:cat>
          <c:val>
            <c:numRef>
              <c:f>Sheet1!$B$2:$B$14</c:f>
              <c:numCache>
                <c:formatCode>General</c:formatCode>
                <c:ptCount val="13"/>
                <c:pt idx="0">
                  <c:v>827.48</c:v>
                </c:pt>
                <c:pt idx="1">
                  <c:v>831</c:v>
                </c:pt>
                <c:pt idx="2">
                  <c:v>955.72</c:v>
                </c:pt>
                <c:pt idx="3">
                  <c:v>992.80999999999972</c:v>
                </c:pt>
                <c:pt idx="4">
                  <c:v>1082.8699999999999</c:v>
                </c:pt>
                <c:pt idx="5">
                  <c:v>1154.25</c:v>
                </c:pt>
                <c:pt idx="6" formatCode="0.0">
                  <c:v>1393.1754545454539</c:v>
                </c:pt>
                <c:pt idx="7">
                  <c:v>1395.97</c:v>
                </c:pt>
                <c:pt idx="8">
                  <c:v>1480.04</c:v>
                </c:pt>
                <c:pt idx="9">
                  <c:v>1633.86</c:v>
                </c:pt>
                <c:pt idx="10">
                  <c:v>1713</c:v>
                </c:pt>
                <c:pt idx="11">
                  <c:v>1987.52</c:v>
                </c:pt>
                <c:pt idx="12">
                  <c:v>2353.2800000000002</c:v>
                </c:pt>
              </c:numCache>
            </c:numRef>
          </c:val>
        </c:ser>
        <c:dLbls>
          <c:showLegendKey val="0"/>
          <c:showVal val="0"/>
          <c:showCatName val="0"/>
          <c:showSerName val="0"/>
          <c:showPercent val="0"/>
          <c:showBubbleSize val="0"/>
        </c:dLbls>
        <c:gapWidth val="150"/>
        <c:axId val="499646592"/>
        <c:axId val="499648944"/>
      </c:barChart>
      <c:catAx>
        <c:axId val="499646592"/>
        <c:scaling>
          <c:orientation val="minMax"/>
        </c:scaling>
        <c:delete val="0"/>
        <c:axPos val="l"/>
        <c:numFmt formatCode="General" sourceLinked="0"/>
        <c:majorTickMark val="none"/>
        <c:minorTickMark val="none"/>
        <c:tickLblPos val="nextTo"/>
        <c:spPr>
          <a:ln>
            <a:solidFill>
              <a:schemeClr val="accent4"/>
            </a:solidFill>
          </a:ln>
        </c:spPr>
        <c:crossAx val="499648944"/>
        <c:crosses val="autoZero"/>
        <c:auto val="1"/>
        <c:lblAlgn val="ctr"/>
        <c:lblOffset val="100"/>
        <c:noMultiLvlLbl val="0"/>
      </c:catAx>
      <c:valAx>
        <c:axId val="499648944"/>
        <c:scaling>
          <c:orientation val="minMax"/>
        </c:scaling>
        <c:delete val="0"/>
        <c:axPos val="b"/>
        <c:majorGridlines>
          <c:spPr>
            <a:ln>
              <a:noFill/>
            </a:ln>
          </c:spPr>
        </c:majorGridlines>
        <c:numFmt formatCode="General" sourceLinked="1"/>
        <c:majorTickMark val="none"/>
        <c:minorTickMark val="none"/>
        <c:tickLblPos val="nextTo"/>
        <c:spPr>
          <a:ln>
            <a:solidFill>
              <a:schemeClr val="accent4"/>
            </a:solidFill>
          </a:ln>
        </c:spPr>
        <c:crossAx val="499646592"/>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Tracheal, bronchus and lung cancer</c:v>
                </c:pt>
              </c:strCache>
            </c:strRef>
          </c:tx>
          <c:spPr>
            <a:solidFill>
              <a:schemeClr val="accent4"/>
            </a:solidFill>
            <a:ln>
              <a:solidFill>
                <a:schemeClr val="accent4"/>
              </a:solidFill>
            </a:ln>
          </c:spPr>
          <c:invertIfNegative val="0"/>
          <c:dPt>
            <c:idx val="6"/>
            <c:invertIfNegative val="0"/>
            <c:bubble3D val="0"/>
            <c:spPr>
              <a:solidFill>
                <a:schemeClr val="bg1"/>
              </a:solidFill>
              <a:ln>
                <a:solidFill>
                  <a:schemeClr val="bg1"/>
                </a:solidFill>
              </a:ln>
            </c:spPr>
          </c:dPt>
          <c:dPt>
            <c:idx val="8"/>
            <c:invertIfNegative val="0"/>
            <c:bubble3D val="0"/>
            <c:spPr>
              <a:solidFill>
                <a:schemeClr val="accent4"/>
              </a:solidFill>
              <a:ln>
                <a:solidFill>
                  <a:schemeClr val="accent1"/>
                </a:solidFill>
              </a:ln>
            </c:spPr>
          </c:dPt>
          <c:dPt>
            <c:idx val="10"/>
            <c:invertIfNegative val="0"/>
            <c:bubble3D val="0"/>
            <c:spPr>
              <a:solidFill>
                <a:schemeClr val="accent5"/>
              </a:solidFill>
              <a:ln>
                <a:solidFill>
                  <a:schemeClr val="accent5"/>
                </a:solidFill>
              </a:ln>
            </c:spPr>
          </c:dPt>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Japan</c:v>
                </c:pt>
                <c:pt idx="1">
                  <c:v>Sweden</c:v>
                </c:pt>
                <c:pt idx="2">
                  <c:v>Australia</c:v>
                </c:pt>
                <c:pt idx="3">
                  <c:v>Switzerland</c:v>
                </c:pt>
                <c:pt idx="4">
                  <c:v>Austria</c:v>
                </c:pt>
                <c:pt idx="5">
                  <c:v>Germany</c:v>
                </c:pt>
                <c:pt idx="6">
                  <c:v>Comparable Country Average</c:v>
                </c:pt>
                <c:pt idx="7">
                  <c:v>United Kingdom</c:v>
                </c:pt>
                <c:pt idx="8">
                  <c:v>Canada</c:v>
                </c:pt>
                <c:pt idx="9">
                  <c:v>France</c:v>
                </c:pt>
                <c:pt idx="10">
                  <c:v>United States</c:v>
                </c:pt>
                <c:pt idx="11">
                  <c:v>Belgium</c:v>
                </c:pt>
                <c:pt idx="12">
                  <c:v>Netherlands</c:v>
                </c:pt>
              </c:strCache>
            </c:strRef>
          </c:cat>
          <c:val>
            <c:numRef>
              <c:f>Sheet1!$B$2:$B$14</c:f>
              <c:numCache>
                <c:formatCode>General</c:formatCode>
                <c:ptCount val="13"/>
                <c:pt idx="0">
                  <c:v>424.7</c:v>
                </c:pt>
                <c:pt idx="1">
                  <c:v>442.1</c:v>
                </c:pt>
                <c:pt idx="2">
                  <c:v>530.9</c:v>
                </c:pt>
                <c:pt idx="3">
                  <c:v>536.70000000000005</c:v>
                </c:pt>
                <c:pt idx="4">
                  <c:v>600.5</c:v>
                </c:pt>
                <c:pt idx="5">
                  <c:v>640.79999999999995</c:v>
                </c:pt>
                <c:pt idx="6" formatCode="0.0">
                  <c:v>645.70909090909095</c:v>
                </c:pt>
                <c:pt idx="7">
                  <c:v>663.1</c:v>
                </c:pt>
                <c:pt idx="8">
                  <c:v>772.7</c:v>
                </c:pt>
                <c:pt idx="9">
                  <c:v>794.9</c:v>
                </c:pt>
                <c:pt idx="10">
                  <c:v>795.4</c:v>
                </c:pt>
                <c:pt idx="11">
                  <c:v>823.4</c:v>
                </c:pt>
                <c:pt idx="12">
                  <c:v>873</c:v>
                </c:pt>
              </c:numCache>
            </c:numRef>
          </c:val>
        </c:ser>
        <c:dLbls>
          <c:showLegendKey val="0"/>
          <c:showVal val="0"/>
          <c:showCatName val="0"/>
          <c:showSerName val="0"/>
          <c:showPercent val="0"/>
          <c:showBubbleSize val="0"/>
        </c:dLbls>
        <c:gapWidth val="150"/>
        <c:axId val="499646984"/>
        <c:axId val="499647376"/>
      </c:barChart>
      <c:catAx>
        <c:axId val="499646984"/>
        <c:scaling>
          <c:orientation val="minMax"/>
        </c:scaling>
        <c:delete val="0"/>
        <c:axPos val="l"/>
        <c:numFmt formatCode="General" sourceLinked="0"/>
        <c:majorTickMark val="none"/>
        <c:minorTickMark val="none"/>
        <c:tickLblPos val="nextTo"/>
        <c:spPr>
          <a:ln>
            <a:solidFill>
              <a:schemeClr val="accent4"/>
            </a:solidFill>
          </a:ln>
        </c:spPr>
        <c:crossAx val="499647376"/>
        <c:crosses val="autoZero"/>
        <c:auto val="1"/>
        <c:lblAlgn val="ctr"/>
        <c:lblOffset val="100"/>
        <c:noMultiLvlLbl val="0"/>
      </c:catAx>
      <c:valAx>
        <c:axId val="499647376"/>
        <c:scaling>
          <c:orientation val="minMax"/>
        </c:scaling>
        <c:delete val="0"/>
        <c:axPos val="b"/>
        <c:majorGridlines>
          <c:spPr>
            <a:ln>
              <a:noFill/>
            </a:ln>
          </c:spPr>
        </c:majorGridlines>
        <c:numFmt formatCode="General" sourceLinked="1"/>
        <c:majorTickMark val="none"/>
        <c:minorTickMark val="none"/>
        <c:tickLblPos val="nextTo"/>
        <c:spPr>
          <a:ln>
            <a:solidFill>
              <a:schemeClr val="accent4"/>
            </a:solidFill>
          </a:ln>
        </c:spPr>
        <c:crossAx val="499646984"/>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Series 1</c:v>
                </c:pt>
              </c:strCache>
            </c:strRef>
          </c:tx>
          <c:spPr>
            <a:ln>
              <a:noFill/>
            </a:ln>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1000</c:v>
                </c:pt>
                <c:pt idx="1">
                  <c:v>9000</c:v>
                </c:pt>
                <c:pt idx="2">
                  <c:v>7000</c:v>
                </c:pt>
                <c:pt idx="3">
                  <c:v>6000</c:v>
                </c:pt>
              </c:numCache>
            </c:numRef>
          </c:val>
        </c:ser>
        <c:ser>
          <c:idx val="1"/>
          <c:order val="1"/>
          <c:tx>
            <c:strRef>
              <c:f>Sheet1!$C$1</c:f>
              <c:strCache>
                <c:ptCount val="1"/>
                <c:pt idx="0">
                  <c:v>Series 2</c:v>
                </c:pt>
              </c:strCache>
            </c:strRef>
          </c:tx>
          <c:spPr>
            <a:solidFill>
              <a:srgbClr val="E6E0CD"/>
            </a:solidFill>
            <a:ln>
              <a:noFill/>
            </a:ln>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1000</c:v>
                </c:pt>
                <c:pt idx="1">
                  <c:v>5000</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351618456"/>
        <c:axId val="351621200"/>
      </c:barChart>
      <c:catAx>
        <c:axId val="351618456"/>
        <c:scaling>
          <c:orientation val="minMax"/>
        </c:scaling>
        <c:delete val="0"/>
        <c:axPos val="b"/>
        <c:numFmt formatCode="[&gt;=1000]0,\ &quot;K&quot;;General" sourceLinked="0"/>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51621200"/>
        <c:crosses val="autoZero"/>
        <c:auto val="1"/>
        <c:lblAlgn val="ctr"/>
        <c:lblOffset val="100"/>
        <c:noMultiLvlLbl val="0"/>
      </c:catAx>
      <c:valAx>
        <c:axId val="351621200"/>
        <c:scaling>
          <c:orientation val="minMax"/>
        </c:scaling>
        <c:delete val="0"/>
        <c:axPos val="l"/>
        <c:numFmt formatCode="0,\ &quot;K&quot;" sourceLinked="0"/>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51618456"/>
        <c:crosses val="autoZero"/>
        <c:crossBetween val="between"/>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spPr>
            <a:ln w="28575">
              <a:noFill/>
            </a:ln>
          </c:spP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w="28575">
              <a:noFill/>
            </a:ln>
          </c:spP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w="28575">
              <a:noFill/>
            </a:ln>
          </c:spP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351623160"/>
        <c:axId val="351618848"/>
      </c:scatterChart>
      <c:valAx>
        <c:axId val="351623160"/>
        <c:scaling>
          <c:orientation val="minMax"/>
        </c:scaling>
        <c:delete val="0"/>
        <c:axPos val="b"/>
        <c:numFmt formatCode="General" sourceLinked="1"/>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51618848"/>
        <c:crosses val="autoZero"/>
        <c:crossBetween val="midCat"/>
      </c:valAx>
      <c:valAx>
        <c:axId val="351618848"/>
        <c:scaling>
          <c:orientation val="minMax"/>
        </c:scaling>
        <c:delete val="0"/>
        <c:axPos val="l"/>
        <c:numFmt formatCode="General" sourceLinked="1"/>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51623160"/>
        <c:crosses val="autoZero"/>
        <c:crossBetween val="midCat"/>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Series 1</c:v>
                </c:pt>
              </c:strCache>
            </c:strRef>
          </c:tx>
          <c:spPr>
            <a:ln>
              <a:noFill/>
            </a:ln>
          </c:spP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spPr>
    <a:noFill/>
  </c:spPr>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United States</c:v>
                </c:pt>
              </c:strCache>
            </c:strRef>
          </c:tx>
          <c:spPr>
            <a:solidFill>
              <a:schemeClr val="accent5"/>
            </a:solidFill>
            <a:ln>
              <a:solidFill>
                <a:srgbClr val="DC7A27"/>
              </a:solidFill>
            </a:ln>
          </c:spPr>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Endocrine, nutritional and metabolic diseases</c:v>
                </c:pt>
                <c:pt idx="1">
                  <c:v>Mental and behavioral disorders</c:v>
                </c:pt>
                <c:pt idx="2">
                  <c:v>Diseases of the nervous system</c:v>
                </c:pt>
                <c:pt idx="3">
                  <c:v>External causes of mortality</c:v>
                </c:pt>
                <c:pt idx="4">
                  <c:v>Diseases of the respiratory system</c:v>
                </c:pt>
                <c:pt idx="5">
                  <c:v>Cancers and tumors (Neoplasms)</c:v>
                </c:pt>
                <c:pt idx="6">
                  <c:v>Diseases of the circulatory system</c:v>
                </c:pt>
              </c:strCache>
            </c:strRef>
          </c:cat>
          <c:val>
            <c:numRef>
              <c:f>Sheet1!$B$2:$B$8</c:f>
              <c:numCache>
                <c:formatCode>General</c:formatCode>
                <c:ptCount val="7"/>
                <c:pt idx="0">
                  <c:v>34</c:v>
                </c:pt>
                <c:pt idx="1">
                  <c:v>40</c:v>
                </c:pt>
                <c:pt idx="2">
                  <c:v>48</c:v>
                </c:pt>
                <c:pt idx="3">
                  <c:v>60</c:v>
                </c:pt>
                <c:pt idx="4">
                  <c:v>82</c:v>
                </c:pt>
                <c:pt idx="5">
                  <c:v>203</c:v>
                </c:pt>
                <c:pt idx="6">
                  <c:v>265</c:v>
                </c:pt>
              </c:numCache>
            </c:numRef>
          </c:val>
        </c:ser>
        <c:ser>
          <c:idx val="1"/>
          <c:order val="1"/>
          <c:tx>
            <c:strRef>
              <c:f>Sheet1!$C$1</c:f>
              <c:strCache>
                <c:ptCount val="1"/>
                <c:pt idx="0">
                  <c:v>Comparable Country Average</c:v>
                </c:pt>
              </c:strCache>
            </c:strRef>
          </c:tx>
          <c:spPr>
            <a:solidFill>
              <a:schemeClr val="tx1"/>
            </a:solidFill>
            <a:ln>
              <a:solidFill>
                <a:schemeClr val="tx1"/>
              </a:solidFill>
            </a:ln>
          </c:spPr>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Endocrine, nutritional and metabolic diseases</c:v>
                </c:pt>
                <c:pt idx="1">
                  <c:v>Mental and behavioral disorders</c:v>
                </c:pt>
                <c:pt idx="2">
                  <c:v>Diseases of the nervous system</c:v>
                </c:pt>
                <c:pt idx="3">
                  <c:v>External causes of mortality</c:v>
                </c:pt>
                <c:pt idx="4">
                  <c:v>Diseases of the respiratory system</c:v>
                </c:pt>
                <c:pt idx="5">
                  <c:v>Cancers and tumors (Neoplasms)</c:v>
                </c:pt>
                <c:pt idx="6">
                  <c:v>Diseases of the circulatory system</c:v>
                </c:pt>
              </c:strCache>
            </c:strRef>
          </c:cat>
          <c:val>
            <c:numRef>
              <c:f>Sheet1!$C$2:$C$8</c:f>
              <c:numCache>
                <c:formatCode>0.0</c:formatCode>
                <c:ptCount val="7"/>
                <c:pt idx="0">
                  <c:v>23</c:v>
                </c:pt>
                <c:pt idx="1">
                  <c:v>29</c:v>
                </c:pt>
                <c:pt idx="2">
                  <c:v>29</c:v>
                </c:pt>
                <c:pt idx="3">
                  <c:v>43</c:v>
                </c:pt>
                <c:pt idx="4">
                  <c:v>63</c:v>
                </c:pt>
                <c:pt idx="5">
                  <c:v>212</c:v>
                </c:pt>
                <c:pt idx="6">
                  <c:v>243</c:v>
                </c:pt>
              </c:numCache>
            </c:numRef>
          </c:val>
        </c:ser>
        <c:dLbls>
          <c:showLegendKey val="0"/>
          <c:showVal val="0"/>
          <c:showCatName val="0"/>
          <c:showSerName val="0"/>
          <c:showPercent val="0"/>
          <c:showBubbleSize val="0"/>
        </c:dLbls>
        <c:gapWidth val="75"/>
        <c:axId val="351624336"/>
        <c:axId val="351617280"/>
      </c:barChart>
      <c:catAx>
        <c:axId val="351624336"/>
        <c:scaling>
          <c:orientation val="minMax"/>
        </c:scaling>
        <c:delete val="0"/>
        <c:axPos val="l"/>
        <c:numFmt formatCode="General" sourceLinked="0"/>
        <c:majorTickMark val="none"/>
        <c:minorTickMark val="none"/>
        <c:tickLblPos val="nextTo"/>
        <c:spPr>
          <a:ln>
            <a:solidFill>
              <a:srgbClr val="D3D3D3"/>
            </a:solidFill>
          </a:ln>
        </c:spPr>
        <c:crossAx val="351617280"/>
        <c:crosses val="autoZero"/>
        <c:auto val="1"/>
        <c:lblAlgn val="ctr"/>
        <c:lblOffset val="100"/>
        <c:noMultiLvlLbl val="0"/>
      </c:catAx>
      <c:valAx>
        <c:axId val="351617280"/>
        <c:scaling>
          <c:orientation val="minMax"/>
        </c:scaling>
        <c:delete val="0"/>
        <c:axPos val="b"/>
        <c:majorGridlines>
          <c:spPr>
            <a:ln>
              <a:noFill/>
            </a:ln>
          </c:spPr>
        </c:majorGridlines>
        <c:numFmt formatCode="0" sourceLinked="0"/>
        <c:majorTickMark val="none"/>
        <c:minorTickMark val="none"/>
        <c:tickLblPos val="nextTo"/>
        <c:spPr>
          <a:ln>
            <a:solidFill>
              <a:srgbClr val="D3D3D3"/>
            </a:solidFill>
          </a:ln>
        </c:spPr>
        <c:crossAx val="351624336"/>
        <c:crosses val="autoZero"/>
        <c:crossBetween val="between"/>
      </c:valAx>
      <c:spPr>
        <a:ln>
          <a:noFill/>
        </a:ln>
      </c:spPr>
    </c:plotArea>
    <c:legend>
      <c:legendPos val="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Neoplasm mortality 2010</c:v>
                </c:pt>
              </c:strCache>
            </c:strRef>
          </c:tx>
          <c:spPr>
            <a:solidFill>
              <a:schemeClr val="accent4"/>
            </a:solidFill>
            <a:ln>
              <a:solidFill>
                <a:schemeClr val="accent4"/>
              </a:solidFill>
            </a:ln>
          </c:spPr>
          <c:invertIfNegative val="0"/>
          <c:dPt>
            <c:idx val="3"/>
            <c:invertIfNegative val="0"/>
            <c:bubble3D val="0"/>
            <c:spPr>
              <a:solidFill>
                <a:schemeClr val="accent5"/>
              </a:solidFill>
              <a:ln>
                <a:solidFill>
                  <a:schemeClr val="accent5"/>
                </a:solidFill>
              </a:ln>
            </c:spPr>
          </c:dPt>
          <c:dPt>
            <c:idx val="6"/>
            <c:invertIfNegative val="0"/>
            <c:bubble3D val="0"/>
            <c:spPr>
              <a:solidFill>
                <a:schemeClr val="tx1"/>
              </a:solidFill>
              <a:ln>
                <a:solidFill>
                  <a:schemeClr val="tx1"/>
                </a:solidFill>
              </a:ln>
            </c:spPr>
          </c:dPt>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Switzerland</c:v>
                </c:pt>
                <c:pt idx="1">
                  <c:v>Japan</c:v>
                </c:pt>
                <c:pt idx="2">
                  <c:v>Sweden</c:v>
                </c:pt>
                <c:pt idx="3">
                  <c:v>United States</c:v>
                </c:pt>
                <c:pt idx="4">
                  <c:v>Australia</c:v>
                </c:pt>
                <c:pt idx="5">
                  <c:v>Austria</c:v>
                </c:pt>
                <c:pt idx="6">
                  <c:v>Comparable Country Average</c:v>
                </c:pt>
                <c:pt idx="7">
                  <c:v>Germany</c:v>
                </c:pt>
                <c:pt idx="8">
                  <c:v>Canada</c:v>
                </c:pt>
                <c:pt idx="9">
                  <c:v>France</c:v>
                </c:pt>
                <c:pt idx="10">
                  <c:v>Belgium</c:v>
                </c:pt>
                <c:pt idx="11">
                  <c:v>United Kingdom</c:v>
                </c:pt>
                <c:pt idx="12">
                  <c:v>Netherlands</c:v>
                </c:pt>
              </c:strCache>
            </c:strRef>
          </c:cat>
          <c:val>
            <c:numRef>
              <c:f>Sheet1!$B$2:$B$14</c:f>
              <c:numCache>
                <c:formatCode>0</c:formatCode>
                <c:ptCount val="13"/>
                <c:pt idx="0">
                  <c:v>188</c:v>
                </c:pt>
                <c:pt idx="1">
                  <c:v>191</c:v>
                </c:pt>
                <c:pt idx="2">
                  <c:v>196</c:v>
                </c:pt>
                <c:pt idx="3">
                  <c:v>203</c:v>
                </c:pt>
                <c:pt idx="4">
                  <c:v>206</c:v>
                </c:pt>
                <c:pt idx="5">
                  <c:v>210</c:v>
                </c:pt>
                <c:pt idx="6">
                  <c:v>212</c:v>
                </c:pt>
                <c:pt idx="7">
                  <c:v>212</c:v>
                </c:pt>
                <c:pt idx="8">
                  <c:v>215</c:v>
                </c:pt>
                <c:pt idx="9">
                  <c:v>216</c:v>
                </c:pt>
                <c:pt idx="10">
                  <c:v>224</c:v>
                </c:pt>
                <c:pt idx="11">
                  <c:v>231</c:v>
                </c:pt>
                <c:pt idx="12">
                  <c:v>247</c:v>
                </c:pt>
              </c:numCache>
            </c:numRef>
          </c:val>
        </c:ser>
        <c:dLbls>
          <c:showLegendKey val="0"/>
          <c:showVal val="1"/>
          <c:showCatName val="0"/>
          <c:showSerName val="0"/>
          <c:showPercent val="0"/>
          <c:showBubbleSize val="0"/>
        </c:dLbls>
        <c:gapWidth val="75"/>
        <c:axId val="351618064"/>
        <c:axId val="497152464"/>
      </c:barChart>
      <c:catAx>
        <c:axId val="351618064"/>
        <c:scaling>
          <c:orientation val="minMax"/>
        </c:scaling>
        <c:delete val="0"/>
        <c:axPos val="l"/>
        <c:numFmt formatCode="General" sourceLinked="0"/>
        <c:majorTickMark val="none"/>
        <c:minorTickMark val="none"/>
        <c:tickLblPos val="nextTo"/>
        <c:spPr>
          <a:ln>
            <a:solidFill>
              <a:srgbClr val="D3D3D3"/>
            </a:solidFill>
          </a:ln>
        </c:spPr>
        <c:crossAx val="497152464"/>
        <c:crosses val="autoZero"/>
        <c:auto val="1"/>
        <c:lblAlgn val="ctr"/>
        <c:lblOffset val="100"/>
        <c:noMultiLvlLbl val="0"/>
      </c:catAx>
      <c:valAx>
        <c:axId val="497152464"/>
        <c:scaling>
          <c:orientation val="minMax"/>
        </c:scaling>
        <c:delete val="0"/>
        <c:axPos val="b"/>
        <c:majorGridlines>
          <c:spPr>
            <a:ln>
              <a:noFill/>
            </a:ln>
          </c:spPr>
        </c:majorGridlines>
        <c:numFmt formatCode="0" sourceLinked="0"/>
        <c:majorTickMark val="none"/>
        <c:minorTickMark val="none"/>
        <c:tickLblPos val="nextTo"/>
        <c:spPr>
          <a:ln>
            <a:solidFill>
              <a:srgbClr val="D3D3D3"/>
            </a:solidFill>
          </a:ln>
        </c:spPr>
        <c:crossAx val="351618064"/>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United States</c:v>
                </c:pt>
              </c:strCache>
            </c:strRef>
          </c:tx>
          <c:spPr>
            <a:ln w="38100">
              <a:solidFill>
                <a:srgbClr val="DC7A27"/>
              </a:solidFill>
            </a:ln>
          </c:spPr>
          <c:marker>
            <c:symbol val="none"/>
          </c:marker>
          <c:dLbls>
            <c:dLbl>
              <c:idx val="0"/>
              <c:layout>
                <c:manualLayout>
                  <c:x val="0"/>
                  <c:y val="2.8935185185185199E-2"/>
                </c:manualLayout>
              </c:layout>
              <c:showLegendKey val="0"/>
              <c:showVal val="1"/>
              <c:showCatName val="0"/>
              <c:showSerName val="0"/>
              <c:showPercent val="0"/>
              <c:showBubbleSize val="0"/>
              <c:extLst>
                <c:ext xmlns:c15="http://schemas.microsoft.com/office/drawing/2012/chart" uri="{CE6537A1-D6FC-4f65-9D91-7224C49458BB}"/>
              </c:extLst>
            </c:dLbl>
            <c:dLbl>
              <c:idx val="30"/>
              <c:layout>
                <c:manualLayout>
                  <c:x val="0"/>
                  <c:y val="1.157407407407409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Sheet1!$B$2:$B$32</c:f>
              <c:numCache>
                <c:formatCode>0</c:formatCode>
                <c:ptCount val="31"/>
                <c:pt idx="0">
                  <c:v>242</c:v>
                </c:pt>
                <c:pt idx="1">
                  <c:v>242</c:v>
                </c:pt>
                <c:pt idx="2">
                  <c:v>244</c:v>
                </c:pt>
                <c:pt idx="3">
                  <c:v>247</c:v>
                </c:pt>
                <c:pt idx="4">
                  <c:v>247</c:v>
                </c:pt>
                <c:pt idx="5">
                  <c:v>247</c:v>
                </c:pt>
                <c:pt idx="6">
                  <c:v>247</c:v>
                </c:pt>
                <c:pt idx="7">
                  <c:v>247</c:v>
                </c:pt>
                <c:pt idx="8">
                  <c:v>248</c:v>
                </c:pt>
                <c:pt idx="9">
                  <c:v>249</c:v>
                </c:pt>
                <c:pt idx="10">
                  <c:v>254</c:v>
                </c:pt>
                <c:pt idx="11">
                  <c:v>253</c:v>
                </c:pt>
                <c:pt idx="12">
                  <c:v>252</c:v>
                </c:pt>
                <c:pt idx="13">
                  <c:v>252</c:v>
                </c:pt>
                <c:pt idx="14">
                  <c:v>250</c:v>
                </c:pt>
                <c:pt idx="15">
                  <c:v>249</c:v>
                </c:pt>
                <c:pt idx="16">
                  <c:v>246</c:v>
                </c:pt>
                <c:pt idx="17">
                  <c:v>242</c:v>
                </c:pt>
                <c:pt idx="18">
                  <c:v>238</c:v>
                </c:pt>
                <c:pt idx="19">
                  <c:v>240</c:v>
                </c:pt>
                <c:pt idx="20">
                  <c:v>237</c:v>
                </c:pt>
                <c:pt idx="21">
                  <c:v>232</c:v>
                </c:pt>
                <c:pt idx="22">
                  <c:v>229</c:v>
                </c:pt>
                <c:pt idx="23">
                  <c:v>225</c:v>
                </c:pt>
                <c:pt idx="24">
                  <c:v>220</c:v>
                </c:pt>
                <c:pt idx="25">
                  <c:v>218</c:v>
                </c:pt>
                <c:pt idx="26">
                  <c:v>215</c:v>
                </c:pt>
                <c:pt idx="27">
                  <c:v>212</c:v>
                </c:pt>
                <c:pt idx="28">
                  <c:v>208</c:v>
                </c:pt>
                <c:pt idx="29">
                  <c:v>205</c:v>
                </c:pt>
                <c:pt idx="30">
                  <c:v>203</c:v>
                </c:pt>
              </c:numCache>
            </c:numRef>
          </c:val>
          <c:smooth val="0"/>
        </c:ser>
        <c:ser>
          <c:idx val="1"/>
          <c:order val="1"/>
          <c:tx>
            <c:strRef>
              <c:f>Sheet1!$C$1</c:f>
              <c:strCache>
                <c:ptCount val="1"/>
                <c:pt idx="0">
                  <c:v>Comparable Country Average</c:v>
                </c:pt>
              </c:strCache>
            </c:strRef>
          </c:tx>
          <c:spPr>
            <a:ln w="38100">
              <a:solidFill>
                <a:schemeClr val="tx1"/>
              </a:solidFill>
            </a:ln>
          </c:spPr>
          <c:marker>
            <c:symbol val="none"/>
          </c:marker>
          <c:dLbls>
            <c:dLbl>
              <c:idx val="0"/>
              <c:layout>
                <c:manualLayout>
                  <c:x val="0"/>
                  <c:y val="-2.8935185185185199E-2"/>
                </c:manualLayout>
              </c:layout>
              <c:showLegendKey val="0"/>
              <c:showVal val="1"/>
              <c:showCatName val="0"/>
              <c:showSerName val="0"/>
              <c:showPercent val="0"/>
              <c:showBubbleSize val="0"/>
              <c:extLst>
                <c:ext xmlns:c15="http://schemas.microsoft.com/office/drawing/2012/chart" uri="{CE6537A1-D6FC-4f65-9D91-7224C49458BB}"/>
              </c:extLst>
            </c:dLbl>
            <c:dLbl>
              <c:idx val="30"/>
              <c:layout>
                <c:manualLayout>
                  <c:x val="0"/>
                  <c:y val="-1.157407407407409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Sheet1!$A$2:$A$32</c:f>
              <c:numCache>
                <c:formatCode>General</c:formatCode>
                <c:ptCount val="3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numCache>
            </c:numRef>
          </c:cat>
          <c:val>
            <c:numRef>
              <c:f>Sheet1!$C$2:$C$32</c:f>
              <c:numCache>
                <c:formatCode>0</c:formatCode>
                <c:ptCount val="31"/>
                <c:pt idx="0">
                  <c:v>261.9799999999999</c:v>
                </c:pt>
                <c:pt idx="1">
                  <c:v>261.95999999999992</c:v>
                </c:pt>
                <c:pt idx="2">
                  <c:v>261.42</c:v>
                </c:pt>
                <c:pt idx="3">
                  <c:v>260.42999999999989</c:v>
                </c:pt>
                <c:pt idx="4">
                  <c:v>262.77999999999997</c:v>
                </c:pt>
                <c:pt idx="5">
                  <c:v>262.69</c:v>
                </c:pt>
                <c:pt idx="6">
                  <c:v>260.58</c:v>
                </c:pt>
                <c:pt idx="7">
                  <c:v>261.17</c:v>
                </c:pt>
                <c:pt idx="8">
                  <c:v>261.85000000000002</c:v>
                </c:pt>
                <c:pt idx="9">
                  <c:v>260.34000000000009</c:v>
                </c:pt>
                <c:pt idx="10">
                  <c:v>258.19090909090909</c:v>
                </c:pt>
                <c:pt idx="11">
                  <c:v>257.8</c:v>
                </c:pt>
                <c:pt idx="12">
                  <c:v>256.61818181818182</c:v>
                </c:pt>
                <c:pt idx="13">
                  <c:v>255.57272727272721</c:v>
                </c:pt>
                <c:pt idx="14">
                  <c:v>251.87272727272719</c:v>
                </c:pt>
                <c:pt idx="15">
                  <c:v>249.27272727272731</c:v>
                </c:pt>
                <c:pt idx="16">
                  <c:v>247.16363636363641</c:v>
                </c:pt>
                <c:pt idx="17">
                  <c:v>243.42727272727271</c:v>
                </c:pt>
                <c:pt idx="18">
                  <c:v>242.3909090909091</c:v>
                </c:pt>
                <c:pt idx="19">
                  <c:v>239.1090909090909</c:v>
                </c:pt>
                <c:pt idx="20">
                  <c:v>235</c:v>
                </c:pt>
                <c:pt idx="21">
                  <c:v>234</c:v>
                </c:pt>
                <c:pt idx="22">
                  <c:v>232</c:v>
                </c:pt>
                <c:pt idx="23">
                  <c:v>230.1272727272727</c:v>
                </c:pt>
                <c:pt idx="24">
                  <c:v>227.40000000000009</c:v>
                </c:pt>
                <c:pt idx="25">
                  <c:v>225.59</c:v>
                </c:pt>
                <c:pt idx="26">
                  <c:v>221</c:v>
                </c:pt>
                <c:pt idx="27">
                  <c:v>218.3636363636364</c:v>
                </c:pt>
                <c:pt idx="28">
                  <c:v>218.0090909090909</c:v>
                </c:pt>
                <c:pt idx="29">
                  <c:v>213.8636363636364</c:v>
                </c:pt>
                <c:pt idx="30">
                  <c:v>212.40909090909099</c:v>
                </c:pt>
              </c:numCache>
            </c:numRef>
          </c:val>
          <c:smooth val="0"/>
        </c:ser>
        <c:dLbls>
          <c:showLegendKey val="0"/>
          <c:showVal val="0"/>
          <c:showCatName val="0"/>
          <c:showSerName val="0"/>
          <c:showPercent val="0"/>
          <c:showBubbleSize val="0"/>
        </c:dLbls>
        <c:smooth val="0"/>
        <c:axId val="497154424"/>
        <c:axId val="497156776"/>
      </c:lineChart>
      <c:catAx>
        <c:axId val="497154424"/>
        <c:scaling>
          <c:orientation val="minMax"/>
        </c:scaling>
        <c:delete val="0"/>
        <c:axPos val="b"/>
        <c:numFmt formatCode="General" sourceLinked="1"/>
        <c:majorTickMark val="none"/>
        <c:minorTickMark val="none"/>
        <c:tickLblPos val="nextTo"/>
        <c:spPr>
          <a:ln>
            <a:solidFill>
              <a:srgbClr val="D3D3D3"/>
            </a:solidFill>
          </a:ln>
        </c:spPr>
        <c:crossAx val="497156776"/>
        <c:crosses val="autoZero"/>
        <c:auto val="1"/>
        <c:lblAlgn val="ctr"/>
        <c:lblOffset val="100"/>
        <c:tickLblSkip val="5"/>
        <c:noMultiLvlLbl val="0"/>
      </c:catAx>
      <c:valAx>
        <c:axId val="497156776"/>
        <c:scaling>
          <c:orientation val="minMax"/>
        </c:scaling>
        <c:delete val="0"/>
        <c:axPos val="l"/>
        <c:majorGridlines>
          <c:spPr>
            <a:ln>
              <a:noFill/>
            </a:ln>
          </c:spPr>
        </c:majorGridlines>
        <c:numFmt formatCode="0" sourceLinked="0"/>
        <c:majorTickMark val="none"/>
        <c:minorTickMark val="none"/>
        <c:tickLblPos val="nextTo"/>
        <c:spPr>
          <a:ln>
            <a:solidFill>
              <a:srgbClr val="D3D3D3"/>
            </a:solidFill>
          </a:ln>
        </c:spPr>
        <c:crossAx val="497154424"/>
        <c:crosses val="autoZero"/>
        <c:crossBetween val="midCat"/>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United States</c:v>
                </c:pt>
              </c:strCache>
            </c:strRef>
          </c:tx>
          <c:spPr>
            <a:solidFill>
              <a:schemeClr val="accent5"/>
            </a:solidFill>
            <a:ln>
              <a:solidFill>
                <a:srgbClr val="DC7A27"/>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Breast Cancer</c:v>
                </c:pt>
                <c:pt idx="1">
                  <c:v>Colorectal Cancer</c:v>
                </c:pt>
                <c:pt idx="2">
                  <c:v>Cervical Cancer</c:v>
                </c:pt>
              </c:strCache>
            </c:strRef>
          </c:cat>
          <c:val>
            <c:numRef>
              <c:f>Sheet1!$B$2:$B$4</c:f>
              <c:numCache>
                <c:formatCode>General</c:formatCode>
                <c:ptCount val="3"/>
                <c:pt idx="0">
                  <c:v>24.9</c:v>
                </c:pt>
                <c:pt idx="1">
                  <c:v>18</c:v>
                </c:pt>
                <c:pt idx="2">
                  <c:v>2.5</c:v>
                </c:pt>
              </c:numCache>
            </c:numRef>
          </c:val>
        </c:ser>
        <c:ser>
          <c:idx val="1"/>
          <c:order val="1"/>
          <c:tx>
            <c:strRef>
              <c:f>Sheet1!$C$1</c:f>
              <c:strCache>
                <c:ptCount val="1"/>
                <c:pt idx="0">
                  <c:v>Comparable Country Average</c:v>
                </c:pt>
              </c:strCache>
            </c:strRef>
          </c:tx>
          <c:spPr>
            <a:solidFill>
              <a:schemeClr val="tx1"/>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Breast Cancer</c:v>
                </c:pt>
                <c:pt idx="1">
                  <c:v>Colorectal Cancer</c:v>
                </c:pt>
                <c:pt idx="2">
                  <c:v>Cervical Cancer</c:v>
                </c:pt>
              </c:strCache>
            </c:strRef>
          </c:cat>
          <c:val>
            <c:numRef>
              <c:f>Sheet1!$C$2:$C$4</c:f>
              <c:numCache>
                <c:formatCode>General</c:formatCode>
                <c:ptCount val="3"/>
                <c:pt idx="0">
                  <c:v>27.1</c:v>
                </c:pt>
                <c:pt idx="1">
                  <c:v>22.8</c:v>
                </c:pt>
                <c:pt idx="2">
                  <c:v>2.2999999999999998</c:v>
                </c:pt>
              </c:numCache>
            </c:numRef>
          </c:val>
        </c:ser>
        <c:dLbls>
          <c:showLegendKey val="0"/>
          <c:showVal val="0"/>
          <c:showCatName val="0"/>
          <c:showSerName val="0"/>
          <c:showPercent val="0"/>
          <c:showBubbleSize val="0"/>
        </c:dLbls>
        <c:gapWidth val="75"/>
        <c:axId val="497157168"/>
        <c:axId val="497154816"/>
      </c:barChart>
      <c:catAx>
        <c:axId val="497157168"/>
        <c:scaling>
          <c:orientation val="minMax"/>
        </c:scaling>
        <c:delete val="0"/>
        <c:axPos val="b"/>
        <c:numFmt formatCode="General" sourceLinked="0"/>
        <c:majorTickMark val="none"/>
        <c:minorTickMark val="none"/>
        <c:tickLblPos val="nextTo"/>
        <c:spPr>
          <a:ln>
            <a:solidFill>
              <a:srgbClr val="D3D3D3"/>
            </a:solidFill>
          </a:ln>
        </c:spPr>
        <c:crossAx val="497154816"/>
        <c:crosses val="autoZero"/>
        <c:auto val="1"/>
        <c:lblAlgn val="ctr"/>
        <c:lblOffset val="100"/>
        <c:noMultiLvlLbl val="0"/>
      </c:catAx>
      <c:valAx>
        <c:axId val="497154816"/>
        <c:scaling>
          <c:orientation val="minMax"/>
        </c:scaling>
        <c:delete val="0"/>
        <c:axPos val="l"/>
        <c:majorGridlines>
          <c:spPr>
            <a:ln>
              <a:noFill/>
            </a:ln>
          </c:spPr>
        </c:majorGridlines>
        <c:numFmt formatCode="0" sourceLinked="0"/>
        <c:majorTickMark val="none"/>
        <c:minorTickMark val="none"/>
        <c:tickLblPos val="nextTo"/>
        <c:spPr>
          <a:ln>
            <a:solidFill>
              <a:srgbClr val="D3D3D3"/>
            </a:solidFill>
          </a:ln>
        </c:spPr>
        <c:crossAx val="497157168"/>
        <c:crosses val="autoZero"/>
        <c:crossBetween val="between"/>
      </c:valAx>
      <c:spPr>
        <a:ln>
          <a:noFill/>
        </a:ln>
      </c:spPr>
    </c:plotArea>
    <c:legend>
      <c:legendPos val="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pPr/>
              <a:t>8/25/2016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pPr/>
              <a:t>‹#›</a:t>
            </a:fld>
            <a:endParaRPr lang="en-US" dirty="0"/>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3E76084-7007-4F9A-9BF5-85CA96B02EE7}" type="slidenum">
              <a:rPr lang="en-US" smtClean="0"/>
              <a:pPr/>
              <a:t>0</a:t>
            </a:fld>
            <a:endParaRPr lang="en-US" dirty="0"/>
          </a:p>
        </p:txBody>
      </p:sp>
    </p:spTree>
    <p:extLst>
      <p:ext uri="{BB962C8B-B14F-4D97-AF65-F5344CB8AC3E}">
        <p14:creationId xmlns:p14="http://schemas.microsoft.com/office/powerpoint/2010/main" val="3511509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9</a:t>
            </a:fld>
            <a:endParaRPr lang="en-US" dirty="0"/>
          </a:p>
        </p:txBody>
      </p:sp>
    </p:spTree>
    <p:extLst>
      <p:ext uri="{BB962C8B-B14F-4D97-AF65-F5344CB8AC3E}">
        <p14:creationId xmlns:p14="http://schemas.microsoft.com/office/powerpoint/2010/main" val="3150676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10</a:t>
            </a:fld>
            <a:endParaRPr lang="en-US" dirty="0"/>
          </a:p>
        </p:txBody>
      </p:sp>
    </p:spTree>
    <p:extLst>
      <p:ext uri="{BB962C8B-B14F-4D97-AF65-F5344CB8AC3E}">
        <p14:creationId xmlns:p14="http://schemas.microsoft.com/office/powerpoint/2010/main" val="3150676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u="non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3E76084-7007-4F9A-9BF5-85CA96B02EE7}" type="slidenum">
              <a:rPr lang="en-US" smtClean="0"/>
              <a:pPr/>
              <a:t>11</a:t>
            </a:fld>
            <a:endParaRPr lang="en-US" dirty="0"/>
          </a:p>
        </p:txBody>
      </p:sp>
    </p:spTree>
    <p:extLst>
      <p:ext uri="{BB962C8B-B14F-4D97-AF65-F5344CB8AC3E}">
        <p14:creationId xmlns:p14="http://schemas.microsoft.com/office/powerpoint/2010/main" val="3150676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3150676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13</a:t>
            </a:fld>
            <a:endParaRPr lang="en-US"/>
          </a:p>
        </p:txBody>
      </p:sp>
    </p:spTree>
    <p:extLst>
      <p:ext uri="{BB962C8B-B14F-4D97-AF65-F5344CB8AC3E}">
        <p14:creationId xmlns:p14="http://schemas.microsoft.com/office/powerpoint/2010/main" val="2058681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14</a:t>
            </a:fld>
            <a:endParaRPr lang="en-US" dirty="0"/>
          </a:p>
        </p:txBody>
      </p:sp>
    </p:spTree>
    <p:extLst>
      <p:ext uri="{BB962C8B-B14F-4D97-AF65-F5344CB8AC3E}">
        <p14:creationId xmlns:p14="http://schemas.microsoft.com/office/powerpoint/2010/main" val="30691811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15</a:t>
            </a:fld>
            <a:endParaRPr lang="en-US" dirty="0"/>
          </a:p>
        </p:txBody>
      </p:sp>
    </p:spTree>
    <p:extLst>
      <p:ext uri="{BB962C8B-B14F-4D97-AF65-F5344CB8AC3E}">
        <p14:creationId xmlns:p14="http://schemas.microsoft.com/office/powerpoint/2010/main" val="3028879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16</a:t>
            </a:fld>
            <a:endParaRPr lang="en-US" dirty="0"/>
          </a:p>
        </p:txBody>
      </p:sp>
    </p:spTree>
    <p:extLst>
      <p:ext uri="{BB962C8B-B14F-4D97-AF65-F5344CB8AC3E}">
        <p14:creationId xmlns:p14="http://schemas.microsoft.com/office/powerpoint/2010/main" val="2743868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17</a:t>
            </a:fld>
            <a:endParaRPr lang="en-US" dirty="0"/>
          </a:p>
        </p:txBody>
      </p:sp>
    </p:spTree>
    <p:extLst>
      <p:ext uri="{BB962C8B-B14F-4D97-AF65-F5344CB8AC3E}">
        <p14:creationId xmlns:p14="http://schemas.microsoft.com/office/powerpoint/2010/main" val="3482638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E9B44F7-9AC1-7D4D-B77F-90DBA6DCB262}" type="slidenum">
              <a:rPr lang="en-US" smtClean="0"/>
              <a:pPr/>
              <a:t>18</a:t>
            </a:fld>
            <a:endParaRPr lang="en-US"/>
          </a:p>
        </p:txBody>
      </p:sp>
    </p:spTree>
    <p:extLst>
      <p:ext uri="{BB962C8B-B14F-4D97-AF65-F5344CB8AC3E}">
        <p14:creationId xmlns:p14="http://schemas.microsoft.com/office/powerpoint/2010/main" val="4206344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dirty="0"/>
          </a:p>
        </p:txBody>
      </p:sp>
    </p:spTree>
    <p:extLst>
      <p:ext uri="{BB962C8B-B14F-4D97-AF65-F5344CB8AC3E}">
        <p14:creationId xmlns:p14="http://schemas.microsoft.com/office/powerpoint/2010/main" val="30288791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19</a:t>
            </a:fld>
            <a:endParaRPr lang="en-US"/>
          </a:p>
        </p:txBody>
      </p:sp>
    </p:spTree>
    <p:extLst>
      <p:ext uri="{BB962C8B-B14F-4D97-AF65-F5344CB8AC3E}">
        <p14:creationId xmlns:p14="http://schemas.microsoft.com/office/powerpoint/2010/main" val="37715355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20</a:t>
            </a:fld>
            <a:endParaRPr lang="en-US"/>
          </a:p>
        </p:txBody>
      </p:sp>
    </p:spTree>
    <p:extLst>
      <p:ext uri="{BB962C8B-B14F-4D97-AF65-F5344CB8AC3E}">
        <p14:creationId xmlns:p14="http://schemas.microsoft.com/office/powerpoint/2010/main" val="2198474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21</a:t>
            </a:fld>
            <a:endParaRPr lang="en-US"/>
          </a:p>
        </p:txBody>
      </p:sp>
    </p:spTree>
    <p:extLst>
      <p:ext uri="{BB962C8B-B14F-4D97-AF65-F5344CB8AC3E}">
        <p14:creationId xmlns:p14="http://schemas.microsoft.com/office/powerpoint/2010/main" val="1416067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u="non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3E76084-7007-4F9A-9BF5-85CA96B02EE7}" type="slidenum">
              <a:rPr lang="en-US" smtClean="0"/>
              <a:pPr/>
              <a:t>2</a:t>
            </a:fld>
            <a:endParaRPr lang="en-US" dirty="0"/>
          </a:p>
        </p:txBody>
      </p:sp>
    </p:spTree>
    <p:extLst>
      <p:ext uri="{BB962C8B-B14F-4D97-AF65-F5344CB8AC3E}">
        <p14:creationId xmlns:p14="http://schemas.microsoft.com/office/powerpoint/2010/main" val="2249871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u="non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3E76084-7007-4F9A-9BF5-85CA96B02EE7}" type="slidenum">
              <a:rPr lang="en-US" smtClean="0"/>
              <a:pPr/>
              <a:t>3</a:t>
            </a:fld>
            <a:endParaRPr lang="en-US" dirty="0"/>
          </a:p>
        </p:txBody>
      </p:sp>
    </p:spTree>
    <p:extLst>
      <p:ext uri="{BB962C8B-B14F-4D97-AF65-F5344CB8AC3E}">
        <p14:creationId xmlns:p14="http://schemas.microsoft.com/office/powerpoint/2010/main" val="3150676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4</a:t>
            </a:fld>
            <a:endParaRPr lang="en-US" dirty="0"/>
          </a:p>
        </p:txBody>
      </p:sp>
    </p:spTree>
    <p:extLst>
      <p:ext uri="{BB962C8B-B14F-4D97-AF65-F5344CB8AC3E}">
        <p14:creationId xmlns:p14="http://schemas.microsoft.com/office/powerpoint/2010/main" val="12363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E76084-7007-4F9A-9BF5-85CA96B02EE7}" type="slidenum">
              <a:rPr lang="en-US" smtClean="0"/>
              <a:pPr/>
              <a:t>5</a:t>
            </a:fld>
            <a:endParaRPr lang="en-US" dirty="0"/>
          </a:p>
        </p:txBody>
      </p:sp>
    </p:spTree>
    <p:extLst>
      <p:ext uri="{BB962C8B-B14F-4D97-AF65-F5344CB8AC3E}">
        <p14:creationId xmlns:p14="http://schemas.microsoft.com/office/powerpoint/2010/main" val="3028879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6</a:t>
            </a:fld>
            <a:endParaRPr lang="en-US" dirty="0"/>
          </a:p>
        </p:txBody>
      </p:sp>
    </p:spTree>
    <p:extLst>
      <p:ext uri="{BB962C8B-B14F-4D97-AF65-F5344CB8AC3E}">
        <p14:creationId xmlns:p14="http://schemas.microsoft.com/office/powerpoint/2010/main" val="3028879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7</a:t>
            </a:fld>
            <a:endParaRPr lang="en-US" dirty="0"/>
          </a:p>
        </p:txBody>
      </p:sp>
    </p:spTree>
    <p:extLst>
      <p:ext uri="{BB962C8B-B14F-4D97-AF65-F5344CB8AC3E}">
        <p14:creationId xmlns:p14="http://schemas.microsoft.com/office/powerpoint/2010/main" val="3150676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8</a:t>
            </a:fld>
            <a:endParaRPr lang="en-US" dirty="0"/>
          </a:p>
        </p:txBody>
      </p:sp>
    </p:spTree>
    <p:extLst>
      <p:ext uri="{BB962C8B-B14F-4D97-AF65-F5344CB8AC3E}">
        <p14:creationId xmlns:p14="http://schemas.microsoft.com/office/powerpoint/2010/main" val="315067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50708A9-CFBF-FC40-B167-346FCB02DE05}" type="datetimeFigureOut">
              <a:rPr lang="en-US" smtClean="0"/>
              <a:pPr/>
              <a:t>8/25/2016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63722CC-9F96-F544-9249-0FE28622C156}" type="slidenum">
              <a:rPr lang="en-US" smtClean="0"/>
              <a:pPr/>
              <a:t>‹#›</a:t>
            </a:fld>
            <a:endParaRPr lang="en-US"/>
          </a:p>
        </p:txBody>
      </p:sp>
    </p:spTree>
    <p:extLst>
      <p:ext uri="{BB962C8B-B14F-4D97-AF65-F5344CB8AC3E}">
        <p14:creationId xmlns:p14="http://schemas.microsoft.com/office/powerpoint/2010/main" val="51034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3434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3434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9" name="Content Placeholder 2"/>
          <p:cNvSpPr>
            <a:spLocks noGrp="1"/>
          </p:cNvSpPr>
          <p:nvPr>
            <p:ph idx="12"/>
          </p:nvPr>
        </p:nvSpPr>
        <p:spPr>
          <a:xfrm>
            <a:off x="4617720" y="1371600"/>
            <a:ext cx="4434840" cy="43434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
        <p:nvSpPr>
          <p:cNvPr id="8"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3434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5" name="Content Placeholder 2"/>
          <p:cNvSpPr>
            <a:spLocks noGrp="1"/>
          </p:cNvSpPr>
          <p:nvPr>
            <p:ph idx="12"/>
          </p:nvPr>
        </p:nvSpPr>
        <p:spPr>
          <a:xfrm>
            <a:off x="3108960" y="1371600"/>
            <a:ext cx="2926080" cy="43434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6" name="Content Placeholder 2"/>
          <p:cNvSpPr>
            <a:spLocks noGrp="1"/>
          </p:cNvSpPr>
          <p:nvPr>
            <p:ph idx="13"/>
          </p:nvPr>
        </p:nvSpPr>
        <p:spPr>
          <a:xfrm>
            <a:off x="6126480" y="1371600"/>
            <a:ext cx="2926080" cy="43434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8"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5"/>
          <p:cNvGraphicFramePr>
            <a:graphicFrameLocks/>
          </p:cNvGraphicFramePr>
          <p:nvPr userDrawn="1">
            <p:extLst>
              <p:ext uri="{D42A27DB-BD31-4B8C-83A1-F6EECF244321}">
                <p14:modId xmlns:p14="http://schemas.microsoft.com/office/powerpoint/2010/main" val="2160196017"/>
              </p:ext>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901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ext uri="{D42A27DB-BD31-4B8C-83A1-F6EECF244321}">
                <p14:modId xmlns:p14="http://schemas.microsoft.com/office/powerpoint/2010/main" val="1881756991"/>
              </p:ext>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90150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4"/>
          <p:cNvGraphicFramePr>
            <a:graphicFrameLocks/>
          </p:cNvGraphicFramePr>
          <p:nvPr userDrawn="1">
            <p:extLst>
              <p:ext uri="{D42A27DB-BD31-4B8C-83A1-F6EECF244321}">
                <p14:modId xmlns:p14="http://schemas.microsoft.com/office/powerpoint/2010/main" val="2056096080"/>
              </p:ext>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90150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graphicFrame>
        <p:nvGraphicFramePr>
          <p:cNvPr id="3" name="Content Placeholder 5"/>
          <p:cNvGraphicFramePr>
            <a:graphicFrameLocks/>
          </p:cNvGraphicFramePr>
          <p:nvPr userDrawn="1">
            <p:extLst>
              <p:ext uri="{D42A27DB-BD31-4B8C-83A1-F6EECF244321}">
                <p14:modId xmlns:p14="http://schemas.microsoft.com/office/powerpoint/2010/main" val="3595364224"/>
              </p:ext>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Tree>
    <p:extLst>
      <p:ext uri="{BB962C8B-B14F-4D97-AF65-F5344CB8AC3E}">
        <p14:creationId xmlns:p14="http://schemas.microsoft.com/office/powerpoint/2010/main" val="3914605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ext uri="{D42A27DB-BD31-4B8C-83A1-F6EECF244321}">
                <p14:modId xmlns:p14="http://schemas.microsoft.com/office/powerpoint/2010/main" val="3991406021"/>
              </p:ext>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90150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9" name="Content Placeholder 2"/>
          <p:cNvSpPr>
            <a:spLocks noGrp="1"/>
          </p:cNvSpPr>
          <p:nvPr>
            <p:ph idx="12"/>
          </p:nvPr>
        </p:nvSpPr>
        <p:spPr>
          <a:xfrm>
            <a:off x="461772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marR="0" indent="0" algn="l" defTabSz="914400" rtl="0" eaLnBrk="1" fontAlgn="base" latinLnBrk="0" hangingPunct="1">
              <a:lnSpc>
                <a:spcPct val="100000"/>
              </a:lnSpc>
              <a:spcBef>
                <a:spcPts val="0"/>
              </a:spcBef>
              <a:spcAft>
                <a:spcPct val="0"/>
              </a:spcAft>
              <a:buClrTx/>
              <a:buSzTx/>
              <a:buFont typeface="Arial" pitchFamily="34" charset="0"/>
              <a:buNone/>
              <a:tabLst/>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5" name="Content Placeholder 2"/>
          <p:cNvSpPr>
            <a:spLocks noGrp="1"/>
          </p:cNvSpPr>
          <p:nvPr>
            <p:ph idx="12"/>
          </p:nvPr>
        </p:nvSpPr>
        <p:spPr>
          <a:xfrm>
            <a:off x="310896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6" name="Content Placeholder 2"/>
          <p:cNvSpPr>
            <a:spLocks noGrp="1"/>
          </p:cNvSpPr>
          <p:nvPr>
            <p:ph idx="13"/>
          </p:nvPr>
        </p:nvSpPr>
        <p:spPr>
          <a:xfrm>
            <a:off x="612648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2.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txBox="1">
            <a:spLocks/>
          </p:cNvSpPr>
          <p:nvPr userDrawn="1"/>
        </p:nvSpPr>
        <p:spPr>
          <a:xfrm>
            <a:off x="76200" y="6553200"/>
            <a:ext cx="7299960" cy="27432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100" b="1" dirty="0" smtClean="0">
                <a:solidFill>
                  <a:srgbClr val="DC7A27"/>
                </a:solidFill>
                <a:latin typeface="Arial" pitchFamily="34" charset="0"/>
                <a:cs typeface="Arial" pitchFamily="34" charset="0"/>
              </a:rPr>
              <a:t>Peterson-Kaiser Health</a:t>
            </a:r>
            <a:r>
              <a:rPr lang="en-US" sz="1100" b="1" baseline="0" dirty="0" smtClean="0">
                <a:solidFill>
                  <a:srgbClr val="DC7A27"/>
                </a:solidFill>
                <a:latin typeface="Arial" pitchFamily="34" charset="0"/>
                <a:cs typeface="Arial" pitchFamily="34" charset="0"/>
              </a:rPr>
              <a:t> </a:t>
            </a:r>
            <a:r>
              <a:rPr lang="en-US" sz="1100" b="1" dirty="0" smtClean="0">
                <a:solidFill>
                  <a:srgbClr val="DC7A27"/>
                </a:solidFill>
                <a:latin typeface="Arial" pitchFamily="34" charset="0"/>
                <a:cs typeface="Arial" pitchFamily="34" charset="0"/>
              </a:rPr>
              <a:t>System Tracker</a:t>
            </a:r>
          </a:p>
        </p:txBody>
      </p:sp>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73" r:id="rId2"/>
    <p:sldLayoutId id="2147483676" r:id="rId3"/>
    <p:sldLayoutId id="2147483674" r:id="rId4"/>
    <p:sldLayoutId id="2147483677" r:id="rId5"/>
    <p:sldLayoutId id="2147483675" r:id="rId6"/>
    <p:sldLayoutId id="2147483664" r:id="rId7"/>
    <p:sldLayoutId id="2147483665" r:id="rId8"/>
    <p:sldLayoutId id="2147483663" r:id="rId9"/>
    <p:sldLayoutId id="2147483678"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D324E"/>
          </a:solidFill>
          <a:latin typeface="Georgia" pitchFamily="18" charset="0"/>
          <a:ea typeface="+mj-ea"/>
          <a:cs typeface="Georgia" pitchFamily="18"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solidFill>
                  <a:srgbClr val="0D324E"/>
                </a:solidFill>
                <a:latin typeface="Georgia" pitchFamily="18" charset="0"/>
                <a:cs typeface="Meta Offc Pro"/>
              </a:rPr>
              <a:t>Exhibit </a:t>
            </a:r>
            <a:fld id="{0C16F13B-3659-4888-B784-82F22626CC5F}" type="slidenum">
              <a:rPr lang="en-US" sz="1400" b="1" smtClean="0">
                <a:solidFill>
                  <a:srgbClr val="0D324E"/>
                </a:solidFill>
                <a:latin typeface="Georgia" pitchFamily="18" charset="0"/>
                <a:cs typeface="Meta Offc Pro"/>
              </a:rPr>
              <a:pPr algn="l"/>
              <a:t>‹#›</a:t>
            </a:fld>
            <a:endParaRPr lang="en-US" sz="1400" b="1" dirty="0" smtClean="0">
              <a:solidFill>
                <a:srgbClr val="0D324E"/>
              </a:solidFill>
              <a:latin typeface="Georgia" pitchFamily="18" charset="0"/>
              <a:cs typeface="Meta Offc Pro"/>
            </a:endParaRPr>
          </a:p>
        </p:txBody>
      </p:sp>
      <p:sp>
        <p:nvSpPr>
          <p:cNvPr id="10" name="Text Placeholder 6"/>
          <p:cNvSpPr txBox="1">
            <a:spLocks/>
          </p:cNvSpPr>
          <p:nvPr userDrawn="1"/>
        </p:nvSpPr>
        <p:spPr>
          <a:xfrm>
            <a:off x="76200" y="6553200"/>
            <a:ext cx="7299960" cy="27432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100" b="1" dirty="0" smtClean="0">
                <a:solidFill>
                  <a:srgbClr val="DC7A27"/>
                </a:solidFill>
                <a:latin typeface="Arial" pitchFamily="34" charset="0"/>
                <a:cs typeface="Arial" pitchFamily="34" charset="0"/>
              </a:rPr>
              <a:t>Peterson-Kaiser Health System Tracker</a:t>
            </a: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92947"/>
          </a:solidFill>
          <a:latin typeface="Georgia" pitchFamily="18" charset="0"/>
          <a:ea typeface="+mj-ea"/>
          <a:cs typeface="Georgia" pitchFamily="18"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ghdx.healthdata.org/global-burden-disease-study-2013-gbd-2013-data-download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chart" Target="../charts/chart14.xml"/></Relationships>
</file>

<file path=ppt/slides/_rels/slide11.xml.rels><?xml version="1.0" encoding="UTF-8" standalone="yes"?>
<Relationships xmlns="http://schemas.openxmlformats.org/package/2006/relationships"><Relationship Id="rId3" Type="http://schemas.openxmlformats.org/officeDocument/2006/relationships/hyperlink" Target="http://ghdx.healthdata.org/global-burden-disease-study-2013-gbd-2013-data-download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chart" Target="../charts/chart16.xml"/><Relationship Id="rId4" Type="http://schemas.openxmlformats.org/officeDocument/2006/relationships/chart" Target="../charts/chart15.xml"/></Relationships>
</file>

<file path=ppt/slides/_rels/slide1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tobaccoatlas.org/topic/cigarette-use-globally/"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chart" Target="../charts/chart26.xml"/></Relationships>
</file>

<file path=ppt/slides/_rels/slide22.xml.rels><?xml version="1.0" encoding="UTF-8" standalone="yes"?>
<Relationships xmlns="http://schemas.openxmlformats.org/package/2006/relationships"><Relationship Id="rId3" Type="http://schemas.openxmlformats.org/officeDocument/2006/relationships/hyperlink" Target="http://ghdx.healthdata.org/global-burden-disease-study-2013-gbd-2013-data-downloads"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chart" Target="../charts/chart27.xml"/></Relationships>
</file>

<file path=ppt/slides/_rels/slide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ghdx.healthdata.org/global-burden-disease-study-2013-gbd-2013-data-download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12.xml"/></Relationships>
</file>

<file path=ppt/slides/_rels/slide9.xml.rels><?xml version="1.0" encoding="UTF-8" standalone="yes"?>
<Relationships xmlns="http://schemas.openxmlformats.org/package/2006/relationships"><Relationship Id="rId3" Type="http://schemas.openxmlformats.org/officeDocument/2006/relationships/hyperlink" Target="http://ghdx.healthdata.org/global-burden-disease-study-2013-gbd-2013-data-download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are recent trends in cancer spending and outcomes?</a:t>
            </a:r>
            <a:endParaRPr lang="en-US" dirty="0"/>
          </a:p>
        </p:txBody>
      </p:sp>
    </p:spTree>
    <p:extLst>
      <p:ext uri="{BB962C8B-B14F-4D97-AF65-F5344CB8AC3E}">
        <p14:creationId xmlns:p14="http://schemas.microsoft.com/office/powerpoint/2010/main" val="2589361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79408" cy="731520"/>
          </a:xfrm>
        </p:spPr>
        <p:txBody>
          <a:bodyPr/>
          <a:lstStyle/>
          <a:p>
            <a:r>
              <a:rPr lang="en-US" b="1" dirty="0" smtClean="0">
                <a:solidFill>
                  <a:srgbClr val="000000"/>
                </a:solidFill>
              </a:rPr>
              <a:t>Source</a:t>
            </a:r>
            <a:r>
              <a:rPr lang="en-US" dirty="0" smtClean="0">
                <a:solidFill>
                  <a:srgbClr val="000000"/>
                </a:solidFill>
              </a:rPr>
              <a:t>: Institute for Health Metrics and Evaluation. Global Burden of Disease Study Data Downloads, available here: </a:t>
            </a:r>
            <a:r>
              <a:rPr lang="en-US" dirty="0" smtClean="0">
                <a:solidFill>
                  <a:srgbClr val="000000"/>
                </a:solidFill>
                <a:hlinkClick r:id="rId3"/>
              </a:rPr>
              <a:t>http://ghdx.healthdata.org/global-burden-disease-study-2013-gbd-2013-data-downloads</a:t>
            </a:r>
            <a:r>
              <a:rPr lang="en-US" dirty="0" smtClean="0">
                <a:solidFill>
                  <a:srgbClr val="000000"/>
                </a:solidFill>
              </a:rPr>
              <a:t> (Accessed May 11, 2016)</a:t>
            </a:r>
            <a:endParaRPr lang="en-US" dirty="0">
              <a:solidFill>
                <a:srgbClr val="000000"/>
              </a:solidFill>
            </a:endParaRPr>
          </a:p>
        </p:txBody>
      </p:sp>
      <p:sp>
        <p:nvSpPr>
          <p:cNvPr id="4" name="Title 3"/>
          <p:cNvSpPr>
            <a:spLocks noGrp="1"/>
          </p:cNvSpPr>
          <p:nvPr>
            <p:ph type="title"/>
          </p:nvPr>
        </p:nvSpPr>
        <p:spPr/>
        <p:txBody>
          <a:bodyPr/>
          <a:lstStyle/>
          <a:p>
            <a:r>
              <a:rPr lang="en-US" b="0" dirty="0" smtClean="0"/>
              <a:t>U.S. disease burden has decreased in past two decades for circulatory, cancer, injuries, and neonatal disorders</a:t>
            </a:r>
            <a:endParaRPr lang="en-US" b="0"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368092714"/>
              </p:ext>
            </p:extLst>
          </p:nvPr>
        </p:nvGraphicFramePr>
        <p:xfrm>
          <a:off x="76200" y="1279525"/>
          <a:ext cx="8975725" cy="4740275"/>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0" y="1014984"/>
            <a:ext cx="6609502" cy="261610"/>
          </a:xfrm>
          <a:prstGeom prst="rect">
            <a:avLst/>
          </a:prstGeom>
          <a:noFill/>
        </p:spPr>
        <p:txBody>
          <a:bodyPr wrap="none" rtlCol="0">
            <a:spAutoFit/>
          </a:bodyPr>
          <a:lstStyle/>
          <a:p>
            <a:r>
              <a:rPr lang="en-US" sz="1100" b="1" dirty="0" smtClean="0">
                <a:solidFill>
                  <a:schemeClr val="accent4">
                    <a:lumMod val="75000"/>
                  </a:schemeClr>
                </a:solidFill>
              </a:rPr>
              <a:t>Age standardized disability adjusted life years (DALYs) rate per 100,000 population, both sexes, 1990 and 2013</a:t>
            </a:r>
            <a:endParaRPr lang="en-US" sz="1100" b="1" dirty="0">
              <a:solidFill>
                <a:schemeClr val="accent4">
                  <a:lumMod val="75000"/>
                </a:schemeClr>
              </a:solidFill>
            </a:endParaRPr>
          </a:p>
        </p:txBody>
      </p:sp>
    </p:spTree>
    <p:extLst>
      <p:ext uri="{BB962C8B-B14F-4D97-AF65-F5344CB8AC3E}">
        <p14:creationId xmlns:p14="http://schemas.microsoft.com/office/powerpoint/2010/main" val="454400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79408" cy="731520"/>
          </a:xfrm>
        </p:spPr>
        <p:txBody>
          <a:bodyPr/>
          <a:lstStyle/>
          <a:p>
            <a:r>
              <a:rPr lang="en-US" b="1" dirty="0" smtClean="0">
                <a:solidFill>
                  <a:srgbClr val="000000"/>
                </a:solidFill>
              </a:rPr>
              <a:t>Source</a:t>
            </a:r>
            <a:r>
              <a:rPr lang="en-US" dirty="0" smtClean="0">
                <a:solidFill>
                  <a:srgbClr val="000000"/>
                </a:solidFill>
              </a:rPr>
              <a:t>: Institute for Health Metrics and Evaluation. Global Burden of Disease Study Data Downloads, available here: </a:t>
            </a:r>
            <a:r>
              <a:rPr lang="en-US" dirty="0" smtClean="0">
                <a:solidFill>
                  <a:srgbClr val="000000"/>
                </a:solidFill>
                <a:hlinkClick r:id="rId3"/>
              </a:rPr>
              <a:t>http://ghdx.healthdata.org/global-burden-disease-study-2013-gbd-2013-data-downloads</a:t>
            </a:r>
            <a:r>
              <a:rPr lang="en-US" dirty="0" smtClean="0">
                <a:solidFill>
                  <a:srgbClr val="000000"/>
                </a:solidFill>
              </a:rPr>
              <a:t> (Accessed May 11, 2016)</a:t>
            </a:r>
            <a:endParaRPr lang="en-US" dirty="0">
              <a:solidFill>
                <a:srgbClr val="000000"/>
              </a:solidFill>
            </a:endParaRPr>
          </a:p>
        </p:txBody>
      </p:sp>
      <p:sp>
        <p:nvSpPr>
          <p:cNvPr id="4" name="Title 3"/>
          <p:cNvSpPr>
            <a:spLocks noGrp="1"/>
          </p:cNvSpPr>
          <p:nvPr>
            <p:ph type="title"/>
          </p:nvPr>
        </p:nvSpPr>
        <p:spPr/>
        <p:txBody>
          <a:bodyPr/>
          <a:lstStyle/>
          <a:p>
            <a:r>
              <a:rPr lang="en-US" b="0" dirty="0" smtClean="0"/>
              <a:t>Disease burden due to cancer is most caused by lung cancer; for both males and females</a:t>
            </a:r>
            <a:endParaRPr lang="en-US" b="0"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750741697"/>
              </p:ext>
            </p:extLst>
          </p:nvPr>
        </p:nvGraphicFramePr>
        <p:xfrm>
          <a:off x="76200" y="1600200"/>
          <a:ext cx="4267200" cy="4481513"/>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69937" y="1129886"/>
            <a:ext cx="4038600" cy="600164"/>
          </a:xfrm>
          <a:prstGeom prst="rect">
            <a:avLst/>
          </a:prstGeom>
          <a:noFill/>
        </p:spPr>
        <p:txBody>
          <a:bodyPr wrap="square" rtlCol="0">
            <a:spAutoFit/>
          </a:bodyPr>
          <a:lstStyle/>
          <a:p>
            <a:pPr algn="ctr"/>
            <a:r>
              <a:rPr lang="en-US" sz="1100" b="1" dirty="0" smtClean="0">
                <a:solidFill>
                  <a:schemeClr val="accent5"/>
                </a:solidFill>
              </a:rPr>
              <a:t>MALES</a:t>
            </a:r>
            <a:endParaRPr lang="en-US" sz="1100" b="1" dirty="0">
              <a:solidFill>
                <a:schemeClr val="accent5"/>
              </a:solidFill>
            </a:endParaRPr>
          </a:p>
          <a:p>
            <a:r>
              <a:rPr lang="en-US" sz="1100" b="1" dirty="0" smtClean="0">
                <a:solidFill>
                  <a:schemeClr val="accent4">
                    <a:lumMod val="75000"/>
                  </a:schemeClr>
                </a:solidFill>
              </a:rPr>
              <a:t>Age standardized disability adjusted life years (DALYs) rate per 100,000 population, males in the U.S., 2013</a:t>
            </a:r>
            <a:endParaRPr lang="en-US" sz="1100" b="1" dirty="0">
              <a:solidFill>
                <a:schemeClr val="accent4">
                  <a:lumMod val="75000"/>
                </a:schemeClr>
              </a:solidFill>
            </a:endParaRPr>
          </a:p>
        </p:txBody>
      </p:sp>
      <p:sp>
        <p:nvSpPr>
          <p:cNvPr id="10" name="TextBox 9"/>
          <p:cNvSpPr txBox="1"/>
          <p:nvPr/>
        </p:nvSpPr>
        <p:spPr>
          <a:xfrm>
            <a:off x="4572000" y="1152436"/>
            <a:ext cx="4038600" cy="600164"/>
          </a:xfrm>
          <a:prstGeom prst="rect">
            <a:avLst/>
          </a:prstGeom>
          <a:noFill/>
        </p:spPr>
        <p:txBody>
          <a:bodyPr wrap="square" rtlCol="0">
            <a:spAutoFit/>
          </a:bodyPr>
          <a:lstStyle/>
          <a:p>
            <a:pPr algn="ctr"/>
            <a:r>
              <a:rPr lang="en-US" sz="1100" b="1" dirty="0" smtClean="0">
                <a:solidFill>
                  <a:schemeClr val="accent5"/>
                </a:solidFill>
              </a:rPr>
              <a:t>FEMALES</a:t>
            </a:r>
            <a:endParaRPr lang="en-US" sz="1100" b="1" dirty="0">
              <a:solidFill>
                <a:schemeClr val="accent5"/>
              </a:solidFill>
            </a:endParaRPr>
          </a:p>
          <a:p>
            <a:r>
              <a:rPr lang="en-US" sz="1100" b="1" dirty="0" smtClean="0">
                <a:solidFill>
                  <a:schemeClr val="accent4">
                    <a:lumMod val="75000"/>
                  </a:schemeClr>
                </a:solidFill>
              </a:rPr>
              <a:t>Age standardized disability adjusted life years (DALYs) rate per 100,000 population, females in the U.S., 2013</a:t>
            </a:r>
            <a:endParaRPr lang="en-US" sz="1100" b="1" dirty="0">
              <a:solidFill>
                <a:schemeClr val="accent4">
                  <a:lumMod val="75000"/>
                </a:schemeClr>
              </a:solidFill>
            </a:endParaRPr>
          </a:p>
        </p:txBody>
      </p:sp>
      <p:graphicFrame>
        <p:nvGraphicFramePr>
          <p:cNvPr id="11" name="Content Placeholder 11"/>
          <p:cNvGraphicFramePr>
            <a:graphicFrameLocks/>
          </p:cNvGraphicFramePr>
          <p:nvPr>
            <p:extLst>
              <p:ext uri="{D42A27DB-BD31-4B8C-83A1-F6EECF244321}">
                <p14:modId xmlns:p14="http://schemas.microsoft.com/office/powerpoint/2010/main" val="2950766829"/>
              </p:ext>
            </p:extLst>
          </p:nvPr>
        </p:nvGraphicFramePr>
        <p:xfrm>
          <a:off x="4572000" y="1722861"/>
          <a:ext cx="4267200" cy="44815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296367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b="1" dirty="0">
                <a:solidFill>
                  <a:srgbClr val="000000"/>
                </a:solidFill>
              </a:rPr>
              <a:t>Source</a:t>
            </a:r>
            <a:r>
              <a:rPr lang="en-US" dirty="0">
                <a:solidFill>
                  <a:srgbClr val="000000"/>
                </a:solidFill>
              </a:rPr>
              <a:t>: Commission on Cancer, American College of Surgeons and American Cancer Society, National Cancer Data </a:t>
            </a:r>
            <a:r>
              <a:rPr lang="en-US" dirty="0" smtClean="0">
                <a:solidFill>
                  <a:srgbClr val="000000"/>
                </a:solidFill>
              </a:rPr>
              <a:t>Base</a:t>
            </a:r>
            <a:endParaRPr lang="en-US" dirty="0">
              <a:solidFill>
                <a:srgbClr val="000000"/>
              </a:solidFill>
            </a:endParaRPr>
          </a:p>
        </p:txBody>
      </p:sp>
      <p:sp>
        <p:nvSpPr>
          <p:cNvPr id="4" name="Title 3"/>
          <p:cNvSpPr>
            <a:spLocks noGrp="1"/>
          </p:cNvSpPr>
          <p:nvPr>
            <p:ph type="title"/>
          </p:nvPr>
        </p:nvSpPr>
        <p:spPr/>
        <p:txBody>
          <a:bodyPr/>
          <a:lstStyle/>
          <a:p>
            <a:r>
              <a:rPr lang="en-US" b="0" dirty="0"/>
              <a:t>More women are receiving biopsy at the time of mastectomy or lumpectomy</a:t>
            </a:r>
          </a:p>
        </p:txBody>
      </p:sp>
      <p:sp>
        <p:nvSpPr>
          <p:cNvPr id="7" name="TextBox 6"/>
          <p:cNvSpPr txBox="1"/>
          <p:nvPr/>
        </p:nvSpPr>
        <p:spPr>
          <a:xfrm>
            <a:off x="0" y="1016913"/>
            <a:ext cx="8229600" cy="430887"/>
          </a:xfrm>
          <a:prstGeom prst="rect">
            <a:avLst/>
          </a:prstGeom>
          <a:noFill/>
        </p:spPr>
        <p:txBody>
          <a:bodyPr wrap="square" rtlCol="0">
            <a:spAutoFit/>
          </a:bodyPr>
          <a:lstStyle/>
          <a:p>
            <a:r>
              <a:rPr lang="en-US" sz="1100" b="1" dirty="0" smtClean="0">
                <a:solidFill>
                  <a:schemeClr val="accent4">
                    <a:lumMod val="75000"/>
                  </a:schemeClr>
                </a:solidFill>
              </a:rPr>
              <a:t>Percentage of women </a:t>
            </a:r>
            <a:r>
              <a:rPr lang="en-US" sz="1100" b="1" dirty="0">
                <a:solidFill>
                  <a:schemeClr val="accent4">
                    <a:lumMod val="75000"/>
                  </a:schemeClr>
                </a:solidFill>
              </a:rPr>
              <a:t>with clinical Stage I-</a:t>
            </a:r>
            <a:r>
              <a:rPr lang="en-US" sz="1100" b="1" dirty="0" err="1">
                <a:solidFill>
                  <a:schemeClr val="accent4">
                    <a:lumMod val="75000"/>
                  </a:schemeClr>
                </a:solidFill>
              </a:rPr>
              <a:t>IIb</a:t>
            </a:r>
            <a:r>
              <a:rPr lang="en-US" sz="1100" b="1" dirty="0">
                <a:solidFill>
                  <a:schemeClr val="accent4">
                    <a:lumMod val="75000"/>
                  </a:schemeClr>
                </a:solidFill>
              </a:rPr>
              <a:t> breast cancer who received axillary node dissection or </a:t>
            </a:r>
            <a:r>
              <a:rPr lang="en-US" sz="1100" b="1" dirty="0" smtClean="0">
                <a:solidFill>
                  <a:schemeClr val="accent4">
                    <a:lumMod val="75000"/>
                  </a:schemeClr>
                </a:solidFill>
              </a:rPr>
              <a:t>sentinel lymph node biopsy </a:t>
            </a:r>
            <a:r>
              <a:rPr lang="en-US" sz="1100" b="1" dirty="0">
                <a:solidFill>
                  <a:schemeClr val="accent4">
                    <a:lumMod val="75000"/>
                  </a:schemeClr>
                </a:solidFill>
              </a:rPr>
              <a:t>(</a:t>
            </a:r>
            <a:r>
              <a:rPr lang="en-US" sz="1100" b="1" dirty="0" smtClean="0">
                <a:solidFill>
                  <a:schemeClr val="accent4">
                    <a:lumMod val="75000"/>
                  </a:schemeClr>
                </a:solidFill>
              </a:rPr>
              <a:t>SLNB) at </a:t>
            </a:r>
            <a:r>
              <a:rPr lang="en-US" sz="1100" b="1" dirty="0">
                <a:solidFill>
                  <a:schemeClr val="accent4">
                    <a:lumMod val="75000"/>
                  </a:schemeClr>
                </a:solidFill>
              </a:rPr>
              <a:t>the time of surgery (lumpectomy or mastectomy</a:t>
            </a:r>
            <a:r>
              <a:rPr lang="en-US" sz="1100" b="1" dirty="0" smtClean="0">
                <a:solidFill>
                  <a:schemeClr val="accent4">
                    <a:lumMod val="75000"/>
                  </a:schemeClr>
                </a:solidFill>
              </a:rPr>
              <a:t>), </a:t>
            </a:r>
            <a:r>
              <a:rPr lang="en-US" sz="1100" b="1" dirty="0">
                <a:solidFill>
                  <a:schemeClr val="accent4">
                    <a:lumMod val="75000"/>
                  </a:schemeClr>
                </a:solidFill>
              </a:rPr>
              <a:t>United States, 2004-2011</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081758482"/>
              </p:ext>
            </p:extLst>
          </p:nvPr>
        </p:nvGraphicFramePr>
        <p:xfrm>
          <a:off x="228600" y="1524000"/>
          <a:ext cx="7772400" cy="43891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9864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79408" cy="731520"/>
          </a:xfrm>
        </p:spPr>
        <p:txBody>
          <a:bodyPr/>
          <a:lstStyle/>
          <a:p>
            <a:r>
              <a:rPr lang="en-US" b="1" dirty="0">
                <a:solidFill>
                  <a:srgbClr val="000000"/>
                </a:solidFill>
              </a:rPr>
              <a:t>Source</a:t>
            </a:r>
            <a:r>
              <a:rPr lang="en-US" dirty="0">
                <a:solidFill>
                  <a:srgbClr val="000000"/>
                </a:solidFill>
              </a:rPr>
              <a:t>: </a:t>
            </a:r>
            <a:r>
              <a:rPr lang="en-US" dirty="0">
                <a:solidFill>
                  <a:srgbClr val="000000"/>
                </a:solidFill>
                <a:latin typeface="Georgia"/>
              </a:rPr>
              <a:t>Kaiser Family Foundation analysis of 2013 </a:t>
            </a:r>
            <a:r>
              <a:rPr lang="en-US" dirty="0">
                <a:solidFill>
                  <a:srgbClr val="000000"/>
                </a:solidFill>
              </a:rPr>
              <a:t>OECD </a:t>
            </a:r>
            <a:r>
              <a:rPr lang="en-US" dirty="0" smtClean="0">
                <a:solidFill>
                  <a:srgbClr val="000000"/>
                </a:solidFill>
              </a:rPr>
              <a:t>data:</a:t>
            </a:r>
            <a:r>
              <a:rPr lang="en-US" dirty="0">
                <a:solidFill>
                  <a:srgbClr val="000000"/>
                </a:solidFill>
              </a:rPr>
              <a:t> "OECD Health Data: Health status: Health status </a:t>
            </a:r>
            <a:r>
              <a:rPr lang="en-US" dirty="0" smtClean="0">
                <a:solidFill>
                  <a:srgbClr val="000000"/>
                </a:solidFill>
              </a:rPr>
              <a:t>indicators", </a:t>
            </a:r>
            <a:r>
              <a:rPr lang="en-US" dirty="0">
                <a:solidFill>
                  <a:srgbClr val="000000"/>
                </a:solidFill>
              </a:rPr>
              <a:t>OECD Health Statistics (database). </a:t>
            </a:r>
            <a:r>
              <a:rPr lang="en-US" dirty="0" err="1" smtClean="0">
                <a:solidFill>
                  <a:srgbClr val="000000"/>
                </a:solidFill>
              </a:rPr>
              <a:t>doi</a:t>
            </a:r>
            <a:r>
              <a:rPr lang="en-US" dirty="0">
                <a:solidFill>
                  <a:srgbClr val="000000"/>
                </a:solidFill>
              </a:rPr>
              <a:t>: 10.1787/data-00349-en (Accessed on</a:t>
            </a:r>
            <a:r>
              <a:rPr lang="en-US" dirty="0" smtClean="0">
                <a:solidFill>
                  <a:srgbClr val="000000"/>
                </a:solidFill>
              </a:rPr>
              <a:t> January 22, 2016)</a:t>
            </a:r>
            <a:r>
              <a:rPr lang="en-US" dirty="0">
                <a:solidFill>
                  <a:srgbClr val="000000"/>
                </a:solidFill>
              </a:rPr>
              <a:t>.  </a:t>
            </a:r>
            <a:r>
              <a:rPr lang="en-US" b="1" dirty="0">
                <a:solidFill>
                  <a:srgbClr val="000000"/>
                </a:solidFill>
              </a:rPr>
              <a:t>Notes</a:t>
            </a:r>
            <a:r>
              <a:rPr lang="en-US" dirty="0">
                <a:solidFill>
                  <a:srgbClr val="000000"/>
                </a:solidFill>
              </a:rPr>
              <a:t>: Break in series </a:t>
            </a:r>
            <a:r>
              <a:rPr lang="en-US" dirty="0" smtClean="0">
                <a:solidFill>
                  <a:srgbClr val="000000"/>
                </a:solidFill>
              </a:rPr>
              <a:t>in </a:t>
            </a:r>
            <a:r>
              <a:rPr lang="en-US" dirty="0">
                <a:solidFill>
                  <a:srgbClr val="000000"/>
                </a:solidFill>
              </a:rPr>
              <a:t>1999 for United </a:t>
            </a:r>
            <a:r>
              <a:rPr lang="en-US" dirty="0" smtClean="0">
                <a:solidFill>
                  <a:srgbClr val="000000"/>
                </a:solidFill>
              </a:rPr>
              <a:t>States.  Break </a:t>
            </a:r>
            <a:r>
              <a:rPr lang="en-US" dirty="0">
                <a:solidFill>
                  <a:srgbClr val="000000"/>
                </a:solidFill>
              </a:rPr>
              <a:t>in series </a:t>
            </a:r>
            <a:r>
              <a:rPr lang="en-US" dirty="0" smtClean="0">
                <a:solidFill>
                  <a:srgbClr val="000000"/>
                </a:solidFill>
              </a:rPr>
              <a:t>coincides </a:t>
            </a:r>
            <a:r>
              <a:rPr lang="en-US" dirty="0">
                <a:solidFill>
                  <a:srgbClr val="000000"/>
                </a:solidFill>
              </a:rPr>
              <a:t>with  changes in ICD coding. </a:t>
            </a:r>
          </a:p>
        </p:txBody>
      </p:sp>
      <p:sp>
        <p:nvSpPr>
          <p:cNvPr id="4" name="Title 3"/>
          <p:cNvSpPr>
            <a:spLocks noGrp="1"/>
          </p:cNvSpPr>
          <p:nvPr>
            <p:ph type="title"/>
          </p:nvPr>
        </p:nvSpPr>
        <p:spPr/>
        <p:txBody>
          <a:bodyPr/>
          <a:lstStyle/>
          <a:p>
            <a:r>
              <a:rPr lang="en-US" b="0" dirty="0" smtClean="0"/>
              <a:t>Recent decline in U.S. mortality rates largely reflects improvement for circulatory diseases </a:t>
            </a:r>
            <a:endParaRPr lang="en-US" b="0" dirty="0"/>
          </a:p>
        </p:txBody>
      </p:sp>
      <p:sp>
        <p:nvSpPr>
          <p:cNvPr id="7" name="TextBox 6"/>
          <p:cNvSpPr txBox="1"/>
          <p:nvPr/>
        </p:nvSpPr>
        <p:spPr>
          <a:xfrm>
            <a:off x="0" y="1014984"/>
            <a:ext cx="3648755" cy="261610"/>
          </a:xfrm>
          <a:prstGeom prst="rect">
            <a:avLst/>
          </a:prstGeom>
          <a:noFill/>
        </p:spPr>
        <p:txBody>
          <a:bodyPr wrap="none" rtlCol="0">
            <a:spAutoFit/>
          </a:bodyPr>
          <a:lstStyle/>
          <a:p>
            <a:pPr algn="ctr"/>
            <a:r>
              <a:rPr lang="en-US" sz="1100" b="1" dirty="0" smtClean="0">
                <a:solidFill>
                  <a:srgbClr val="D3D3D3">
                    <a:lumMod val="75000"/>
                  </a:srgbClr>
                </a:solidFill>
              </a:rPr>
              <a:t>Overall age-adjusted mortality rate per 100,000 population</a:t>
            </a:r>
            <a:endParaRPr lang="en-US" sz="1100" b="1" dirty="0">
              <a:solidFill>
                <a:srgbClr val="D3D3D3">
                  <a:lumMod val="75000"/>
                </a:srgbClr>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782844172"/>
              </p:ext>
            </p:extLst>
          </p:nvPr>
        </p:nvGraphicFramePr>
        <p:xfrm>
          <a:off x="76200" y="1279525"/>
          <a:ext cx="8975725" cy="448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9269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64699472"/>
              </p:ext>
            </p:extLst>
          </p:nvPr>
        </p:nvGraphicFramePr>
        <p:xfrm>
          <a:off x="-14785" y="1200864"/>
          <a:ext cx="8975725" cy="529201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b="1" dirty="0" smtClean="0">
                <a:solidFill>
                  <a:schemeClr val="accent6"/>
                </a:solidFill>
              </a:rPr>
              <a:t>Source: </a:t>
            </a:r>
            <a:r>
              <a:rPr lang="en-US" dirty="0" smtClean="0">
                <a:solidFill>
                  <a:schemeClr val="accent6"/>
                </a:solidFill>
              </a:rPr>
              <a:t>Bureau of Economic Analysis Health Care Satellite Account (Blended Account) and National Health Expenditure Data </a:t>
            </a:r>
            <a:r>
              <a:rPr lang="en-US" b="1" dirty="0" smtClean="0">
                <a:solidFill>
                  <a:schemeClr val="accent6"/>
                </a:solidFill>
              </a:rPr>
              <a:t>Note: </a:t>
            </a:r>
            <a:r>
              <a:rPr lang="en-US" dirty="0" smtClean="0">
                <a:solidFill>
                  <a:schemeClr val="accent6"/>
                </a:solidFill>
              </a:rPr>
              <a:t>Spending on dental services, nursing homes, and prescriptions that cannot be allocated to a specific disease not included above. Data last updated January 25, 2016.</a:t>
            </a:r>
            <a:endParaRPr lang="en-US" dirty="0">
              <a:solidFill>
                <a:schemeClr val="accent6"/>
              </a:solidFill>
            </a:endParaRPr>
          </a:p>
        </p:txBody>
      </p:sp>
      <p:sp>
        <p:nvSpPr>
          <p:cNvPr id="6" name="Title 3"/>
          <p:cNvSpPr>
            <a:spLocks noGrp="1"/>
          </p:cNvSpPr>
          <p:nvPr>
            <p:ph type="title"/>
          </p:nvPr>
        </p:nvSpPr>
        <p:spPr/>
        <p:txBody>
          <a:bodyPr/>
          <a:lstStyle/>
          <a:p>
            <a:r>
              <a:rPr lang="en-US" b="0" dirty="0" smtClean="0"/>
              <a:t>Cancer spending accounts for about </a:t>
            </a:r>
            <a:r>
              <a:rPr lang="en-US" b="0" dirty="0"/>
              <a:t>7</a:t>
            </a:r>
            <a:r>
              <a:rPr lang="en-US" b="0" dirty="0" smtClean="0"/>
              <a:t>% of disease based health expenditures</a:t>
            </a:r>
            <a:endParaRPr lang="en-US" b="0" dirty="0"/>
          </a:p>
        </p:txBody>
      </p:sp>
      <p:sp>
        <p:nvSpPr>
          <p:cNvPr id="7" name="TextBox 6"/>
          <p:cNvSpPr txBox="1"/>
          <p:nvPr/>
        </p:nvSpPr>
        <p:spPr>
          <a:xfrm>
            <a:off x="-14785" y="1070058"/>
            <a:ext cx="3714478" cy="261610"/>
          </a:xfrm>
          <a:prstGeom prst="rect">
            <a:avLst/>
          </a:prstGeom>
          <a:noFill/>
        </p:spPr>
        <p:txBody>
          <a:bodyPr wrap="none" rtlCol="0">
            <a:spAutoFit/>
          </a:bodyPr>
          <a:lstStyle/>
          <a:p>
            <a:r>
              <a:rPr lang="en-US" sz="1100" b="1" dirty="0" smtClean="0">
                <a:solidFill>
                  <a:srgbClr val="D3D3D3">
                    <a:lumMod val="75000"/>
                  </a:srgbClr>
                </a:solidFill>
              </a:rPr>
              <a:t>Total expenditures in US $ billions by disease category, 2012</a:t>
            </a:r>
          </a:p>
        </p:txBody>
      </p:sp>
    </p:spTree>
    <p:extLst>
      <p:ext uri="{BB962C8B-B14F-4D97-AF65-F5344CB8AC3E}">
        <p14:creationId xmlns:p14="http://schemas.microsoft.com/office/powerpoint/2010/main" val="1029322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861022592"/>
              </p:ext>
            </p:extLst>
          </p:nvPr>
        </p:nvGraphicFramePr>
        <p:xfrm>
          <a:off x="76200" y="1279525"/>
          <a:ext cx="8975725" cy="448151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pPr lvl="0"/>
            <a:r>
              <a:rPr lang="en-US" b="1" dirty="0">
                <a:solidFill>
                  <a:schemeClr val="accent6"/>
                </a:solidFill>
              </a:rPr>
              <a:t>Source</a:t>
            </a:r>
            <a:r>
              <a:rPr lang="en-US" dirty="0">
                <a:solidFill>
                  <a:schemeClr val="accent6"/>
                </a:solidFill>
              </a:rPr>
              <a:t>: </a:t>
            </a:r>
            <a:r>
              <a:rPr lang="en-US" dirty="0" smtClean="0">
                <a:solidFill>
                  <a:schemeClr val="accent6"/>
                </a:solidFill>
              </a:rPr>
              <a:t>Kaiser Family Foundation analysis of Bureau </a:t>
            </a:r>
            <a:r>
              <a:rPr lang="en-US" dirty="0">
                <a:solidFill>
                  <a:schemeClr val="accent6"/>
                </a:solidFill>
              </a:rPr>
              <a:t>of Economic Analysis Health Care Satellite Account (Blended Account)</a:t>
            </a:r>
          </a:p>
          <a:p>
            <a:r>
              <a:rPr lang="en-US" b="1" dirty="0">
                <a:solidFill>
                  <a:schemeClr val="accent6"/>
                </a:solidFill>
              </a:rPr>
              <a:t>Note</a:t>
            </a:r>
            <a:r>
              <a:rPr lang="en-US" dirty="0">
                <a:solidFill>
                  <a:schemeClr val="accent6"/>
                </a:solidFill>
              </a:rPr>
              <a:t>: Expenditures on nursing home and dental care are not included in health services spending by disease. Data last updated January 25, 2016</a:t>
            </a:r>
            <a:r>
              <a:rPr lang="en-US" dirty="0" smtClean="0">
                <a:solidFill>
                  <a:schemeClr val="accent6"/>
                </a:solidFill>
              </a:rPr>
              <a:t>.</a:t>
            </a:r>
            <a:endParaRPr lang="en-US" dirty="0">
              <a:solidFill>
                <a:schemeClr val="accent6"/>
              </a:solidFill>
            </a:endParaRPr>
          </a:p>
        </p:txBody>
      </p:sp>
      <p:sp>
        <p:nvSpPr>
          <p:cNvPr id="4" name="Title 3"/>
          <p:cNvSpPr>
            <a:spLocks noGrp="1"/>
          </p:cNvSpPr>
          <p:nvPr>
            <p:ph type="title"/>
          </p:nvPr>
        </p:nvSpPr>
        <p:spPr/>
        <p:txBody>
          <a:bodyPr/>
          <a:lstStyle/>
          <a:p>
            <a:r>
              <a:rPr lang="en-US" b="0" dirty="0" smtClean="0"/>
              <a:t>On a per capita basis, the U.S. spends about $394 per year to treat cancer, up from $219 in 2000</a:t>
            </a:r>
            <a:endParaRPr lang="en-US" b="0" dirty="0"/>
          </a:p>
        </p:txBody>
      </p:sp>
      <p:sp>
        <p:nvSpPr>
          <p:cNvPr id="6" name="TextBox 5"/>
          <p:cNvSpPr txBox="1"/>
          <p:nvPr/>
        </p:nvSpPr>
        <p:spPr>
          <a:xfrm>
            <a:off x="-14785" y="1070058"/>
            <a:ext cx="5740674" cy="261610"/>
          </a:xfrm>
          <a:prstGeom prst="rect">
            <a:avLst/>
          </a:prstGeom>
          <a:noFill/>
        </p:spPr>
        <p:txBody>
          <a:bodyPr wrap="none" rtlCol="0">
            <a:spAutoFit/>
          </a:bodyPr>
          <a:lstStyle/>
          <a:p>
            <a:r>
              <a:rPr lang="en-US" sz="1100" b="1" dirty="0" smtClean="0">
                <a:solidFill>
                  <a:srgbClr val="D3D3D3">
                    <a:lumMod val="75000"/>
                  </a:srgbClr>
                </a:solidFill>
              </a:rPr>
              <a:t>Per capita expenditures on the treatment of cancers and tumors (neoplasms), US $, 2000 - 2012</a:t>
            </a:r>
          </a:p>
        </p:txBody>
      </p:sp>
    </p:spTree>
    <p:extLst>
      <p:ext uri="{BB962C8B-B14F-4D97-AF65-F5344CB8AC3E}">
        <p14:creationId xmlns:p14="http://schemas.microsoft.com/office/powerpoint/2010/main" val="1635187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p:txBody>
          <a:bodyPr/>
          <a:lstStyle/>
          <a:p>
            <a:pPr lvl="0"/>
            <a:r>
              <a:rPr lang="en-US" b="1" dirty="0">
                <a:solidFill>
                  <a:schemeClr val="accent6"/>
                </a:solidFill>
              </a:rPr>
              <a:t>Source</a:t>
            </a:r>
            <a:r>
              <a:rPr lang="en-US" dirty="0">
                <a:solidFill>
                  <a:schemeClr val="accent6"/>
                </a:solidFill>
              </a:rPr>
              <a:t>: </a:t>
            </a:r>
            <a:r>
              <a:rPr lang="en-US" dirty="0" smtClean="0">
                <a:solidFill>
                  <a:schemeClr val="accent6"/>
                </a:solidFill>
              </a:rPr>
              <a:t>Kaiser Family Foundation analysis of Bureau of Economic Analysis Health Care Satellite Account (Blended Account)</a:t>
            </a:r>
          </a:p>
          <a:p>
            <a:r>
              <a:rPr lang="en-US" b="1" dirty="0">
                <a:solidFill>
                  <a:schemeClr val="accent6"/>
                </a:solidFill>
              </a:rPr>
              <a:t>Note</a:t>
            </a:r>
            <a:r>
              <a:rPr lang="en-US" dirty="0">
                <a:solidFill>
                  <a:schemeClr val="accent6"/>
                </a:solidFill>
              </a:rPr>
              <a:t>: Expenditures on nursing home and dental care are not included in health services spending by disease. </a:t>
            </a:r>
            <a:r>
              <a:rPr lang="en-US" dirty="0" smtClean="0">
                <a:solidFill>
                  <a:schemeClr val="accent6"/>
                </a:solidFill>
              </a:rPr>
              <a:t>Data last updated January 25, 2016.</a:t>
            </a:r>
            <a:endParaRPr lang="en-US" dirty="0">
              <a:solidFill>
                <a:schemeClr val="accent6"/>
              </a:solidFill>
            </a:endParaRPr>
          </a:p>
        </p:txBody>
      </p:sp>
      <p:sp>
        <p:nvSpPr>
          <p:cNvPr id="8" name="Title 7"/>
          <p:cNvSpPr>
            <a:spLocks noGrp="1"/>
          </p:cNvSpPr>
          <p:nvPr>
            <p:ph type="title"/>
          </p:nvPr>
        </p:nvSpPr>
        <p:spPr/>
        <p:txBody>
          <a:bodyPr/>
          <a:lstStyle/>
          <a:p>
            <a:r>
              <a:rPr lang="en-US" sz="2200" b="0" dirty="0" smtClean="0"/>
              <a:t>While Cancer is one of the top contributors to disease burden, it is not a leading driver of medical services spending growth from 2000-2012</a:t>
            </a:r>
            <a:endParaRPr lang="en-US" sz="2200" b="0" dirty="0"/>
          </a:p>
        </p:txBody>
      </p:sp>
      <p:sp>
        <p:nvSpPr>
          <p:cNvPr id="10" name="TextBox 9"/>
          <p:cNvSpPr txBox="1"/>
          <p:nvPr/>
        </p:nvSpPr>
        <p:spPr>
          <a:xfrm>
            <a:off x="0" y="1014984"/>
            <a:ext cx="4584796" cy="261610"/>
          </a:xfrm>
          <a:prstGeom prst="rect">
            <a:avLst/>
          </a:prstGeom>
          <a:noFill/>
        </p:spPr>
        <p:txBody>
          <a:bodyPr wrap="none" rtlCol="0">
            <a:spAutoFit/>
          </a:bodyPr>
          <a:lstStyle/>
          <a:p>
            <a:r>
              <a:rPr lang="en-US" sz="1100" b="1" dirty="0" smtClean="0">
                <a:solidFill>
                  <a:schemeClr val="accent4">
                    <a:lumMod val="75000"/>
                  </a:schemeClr>
                </a:solidFill>
              </a:rPr>
              <a:t>Contribution to medical services expenditure growth, by disease, 2000-2012</a:t>
            </a:r>
            <a:endParaRPr lang="en-US" sz="1100" b="1" dirty="0">
              <a:solidFill>
                <a:schemeClr val="accent4">
                  <a:lumMod val="75000"/>
                </a:schemeClr>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33245367"/>
              </p:ext>
            </p:extLst>
          </p:nvPr>
        </p:nvGraphicFramePr>
        <p:xfrm>
          <a:off x="76200" y="1279525"/>
          <a:ext cx="8975725" cy="49688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08735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91440" y="5974080"/>
            <a:ext cx="8979408" cy="731520"/>
          </a:xfrm>
        </p:spPr>
        <p:txBody>
          <a:bodyPr/>
          <a:lstStyle/>
          <a:p>
            <a:pPr lvl="0"/>
            <a:r>
              <a:rPr lang="en-US" b="1" dirty="0" smtClean="0">
                <a:solidFill>
                  <a:schemeClr val="accent6"/>
                </a:solidFill>
              </a:rPr>
              <a:t>Source</a:t>
            </a:r>
            <a:r>
              <a:rPr lang="en-US" dirty="0" smtClean="0">
                <a:solidFill>
                  <a:schemeClr val="accent6"/>
                </a:solidFill>
              </a:rPr>
              <a:t>: Kaiser Family Foundation analysis of Bureau of Economic Analysis Health Care Satellite Account (Blended Account)</a:t>
            </a:r>
          </a:p>
          <a:p>
            <a:r>
              <a:rPr lang="en-US" b="1" dirty="0" smtClean="0">
                <a:solidFill>
                  <a:schemeClr val="accent6"/>
                </a:solidFill>
              </a:rPr>
              <a:t>Note</a:t>
            </a:r>
            <a:r>
              <a:rPr lang="en-US" dirty="0" smtClean="0">
                <a:solidFill>
                  <a:schemeClr val="accent6"/>
                </a:solidFill>
              </a:rPr>
              <a:t>: Expenditures on nursing home and dental care are not included in health services spending by disease. Data last updated January 25, 2016.</a:t>
            </a:r>
          </a:p>
          <a:p>
            <a:endParaRPr lang="en-US" dirty="0"/>
          </a:p>
        </p:txBody>
      </p:sp>
      <p:sp>
        <p:nvSpPr>
          <p:cNvPr id="4" name="Title 3"/>
          <p:cNvSpPr>
            <a:spLocks noGrp="1"/>
          </p:cNvSpPr>
          <p:nvPr>
            <p:ph type="title"/>
          </p:nvPr>
        </p:nvSpPr>
        <p:spPr/>
        <p:txBody>
          <a:bodyPr/>
          <a:lstStyle/>
          <a:p>
            <a:r>
              <a:rPr lang="en-US" b="0" dirty="0" smtClean="0"/>
              <a:t>Average growth in per capita spending for cancer was slightly lower than the average for all disease categories</a:t>
            </a:r>
            <a:endParaRPr lang="en-US" dirty="0"/>
          </a:p>
        </p:txBody>
      </p:sp>
      <p:sp>
        <p:nvSpPr>
          <p:cNvPr id="8" name="TextBox 7"/>
          <p:cNvSpPr txBox="1"/>
          <p:nvPr/>
        </p:nvSpPr>
        <p:spPr>
          <a:xfrm>
            <a:off x="0" y="1014985"/>
            <a:ext cx="8915400" cy="600164"/>
          </a:xfrm>
          <a:prstGeom prst="rect">
            <a:avLst/>
          </a:prstGeom>
          <a:noFill/>
        </p:spPr>
        <p:txBody>
          <a:bodyPr wrap="square" rtlCol="0">
            <a:spAutoFit/>
          </a:bodyPr>
          <a:lstStyle/>
          <a:p>
            <a:r>
              <a:rPr lang="en-US" sz="1100" b="1" dirty="0" smtClean="0">
                <a:solidFill>
                  <a:schemeClr val="accent4">
                    <a:lumMod val="75000"/>
                  </a:schemeClr>
                </a:solidFill>
              </a:rPr>
              <a:t>Average annual growth in expenditures by disease category (per capita), price index by disease category (cost to treat each case), and real expenditures by disease category (number of treated cases), 2000 - 2012</a:t>
            </a:r>
          </a:p>
          <a:p>
            <a:endParaRPr lang="en-US" sz="1100" b="1" dirty="0">
              <a:solidFill>
                <a:schemeClr val="accent4">
                  <a:lumMod val="75000"/>
                </a:schemeClr>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502343173"/>
              </p:ext>
            </p:extLst>
          </p:nvPr>
        </p:nvGraphicFramePr>
        <p:xfrm>
          <a:off x="23327" y="1399705"/>
          <a:ext cx="8975725" cy="448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8275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76200" y="1279525"/>
          <a:ext cx="8975725" cy="448151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b="1" dirty="0"/>
              <a:t>Source: </a:t>
            </a:r>
            <a:r>
              <a:rPr lang="en-US" dirty="0"/>
              <a:t>Kaiser Family Foundation analysis of Medical Expenditure Panel Survey, Agency for Healthcare Research and Quality, U.S. Department of Health and Human </a:t>
            </a:r>
            <a:r>
              <a:rPr lang="en-US" dirty="0" smtClean="0"/>
              <a:t>Services </a:t>
            </a:r>
            <a:r>
              <a:rPr lang="en-US" b="1" dirty="0" smtClean="0"/>
              <a:t>Note:</a:t>
            </a:r>
            <a:r>
              <a:rPr lang="en-US" dirty="0"/>
              <a:t> </a:t>
            </a:r>
            <a:r>
              <a:rPr lang="en-US" dirty="0" smtClean="0"/>
              <a:t>For all diagnoses shown, with the exception of asthma, diagnosis status was asked only of respondents age 18 or older. All respondents were asked about their asthma diagnosis status.</a:t>
            </a:r>
            <a:endParaRPr lang="en-US" b="1" dirty="0"/>
          </a:p>
        </p:txBody>
      </p:sp>
      <p:sp>
        <p:nvSpPr>
          <p:cNvPr id="4" name="Title 3"/>
          <p:cNvSpPr>
            <a:spLocks noGrp="1"/>
          </p:cNvSpPr>
          <p:nvPr>
            <p:ph type="title"/>
          </p:nvPr>
        </p:nvSpPr>
        <p:spPr/>
        <p:txBody>
          <a:bodyPr/>
          <a:lstStyle/>
          <a:p>
            <a:r>
              <a:rPr lang="en-US" b="0" dirty="0" smtClean="0"/>
              <a:t>Diagnosis with a serious or chronic health condition is associated with higher spending</a:t>
            </a:r>
            <a:endParaRPr lang="en-US" sz="1100" b="0" dirty="0">
              <a:latin typeface="+mn-lt"/>
            </a:endParaRPr>
          </a:p>
        </p:txBody>
      </p:sp>
      <p:sp>
        <p:nvSpPr>
          <p:cNvPr id="5" name="TextBox 4"/>
          <p:cNvSpPr txBox="1"/>
          <p:nvPr/>
        </p:nvSpPr>
        <p:spPr>
          <a:xfrm>
            <a:off x="-14785" y="1070058"/>
            <a:ext cx="4583306" cy="261610"/>
          </a:xfrm>
          <a:prstGeom prst="rect">
            <a:avLst/>
          </a:prstGeom>
          <a:noFill/>
        </p:spPr>
        <p:txBody>
          <a:bodyPr wrap="none" rtlCol="0">
            <a:spAutoFit/>
          </a:bodyPr>
          <a:lstStyle/>
          <a:p>
            <a:r>
              <a:rPr lang="en-US" sz="1100" b="1" dirty="0" smtClean="0">
                <a:solidFill>
                  <a:schemeClr val="accent6">
                    <a:lumMod val="60000"/>
                    <a:lumOff val="40000"/>
                  </a:schemeClr>
                </a:solidFill>
              </a:rPr>
              <a:t>Per </a:t>
            </a:r>
            <a:r>
              <a:rPr lang="en-US" sz="1100" b="1" dirty="0">
                <a:solidFill>
                  <a:schemeClr val="accent6">
                    <a:lumMod val="60000"/>
                    <a:lumOff val="40000"/>
                  </a:schemeClr>
                </a:solidFill>
              </a:rPr>
              <a:t>capita health spending based on diagnosis status, in $U.S. Dollars, 2013</a:t>
            </a:r>
          </a:p>
        </p:txBody>
      </p:sp>
    </p:spTree>
    <p:extLst>
      <p:ext uri="{BB962C8B-B14F-4D97-AF65-F5344CB8AC3E}">
        <p14:creationId xmlns:p14="http://schemas.microsoft.com/office/powerpoint/2010/main" val="2770920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91440"/>
            <a:ext cx="8979408" cy="914400"/>
          </a:xfrm>
        </p:spPr>
        <p:txBody>
          <a:bodyPr>
            <a:noAutofit/>
          </a:bodyPr>
          <a:lstStyle/>
          <a:p>
            <a:r>
              <a:rPr lang="en-US" b="0" dirty="0" smtClean="0"/>
              <a:t>People with a diagnosis of a serious </a:t>
            </a:r>
            <a:r>
              <a:rPr lang="en-US" b="0" dirty="0"/>
              <a:t>or chronic health </a:t>
            </a:r>
            <a:r>
              <a:rPr lang="en-US" b="0" dirty="0" smtClean="0"/>
              <a:t>condition face higher average out-of-pocket costs </a:t>
            </a:r>
            <a:endParaRPr lang="en-US" b="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4061732"/>
              </p:ext>
            </p:extLst>
          </p:nvPr>
        </p:nvGraphicFramePr>
        <p:xfrm>
          <a:off x="73152" y="1280160"/>
          <a:ext cx="8979408" cy="438912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2"/>
          <p:cNvSpPr txBox="1">
            <a:spLocks/>
          </p:cNvSpPr>
          <p:nvPr/>
        </p:nvSpPr>
        <p:spPr>
          <a:xfrm>
            <a:off x="91440" y="5852160"/>
            <a:ext cx="8979408" cy="73152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00" b="1" dirty="0" smtClean="0">
              <a:solidFill>
                <a:srgbClr val="000000"/>
              </a:solidFill>
              <a:latin typeface="+mj-lt"/>
            </a:endParaRPr>
          </a:p>
          <a:p>
            <a:endParaRPr lang="en-US" sz="1000" b="1" dirty="0" smtClean="0">
              <a:solidFill>
                <a:srgbClr val="000000"/>
              </a:solidFill>
              <a:latin typeface="+mj-lt"/>
            </a:endParaRPr>
          </a:p>
          <a:p>
            <a:r>
              <a:rPr lang="en-US" sz="1000" b="1" dirty="0" smtClean="0">
                <a:solidFill>
                  <a:srgbClr val="000000"/>
                </a:solidFill>
                <a:latin typeface="+mj-lt"/>
              </a:rPr>
              <a:t>Source: </a:t>
            </a:r>
            <a:r>
              <a:rPr lang="en-US" sz="1000" dirty="0" smtClean="0">
                <a:solidFill>
                  <a:srgbClr val="000000"/>
                </a:solidFill>
                <a:latin typeface="+mj-lt"/>
              </a:rPr>
              <a:t>Kaiser Family Foundation analysis of Medical </a:t>
            </a:r>
            <a:r>
              <a:rPr lang="en-US" sz="1000" dirty="0">
                <a:solidFill>
                  <a:srgbClr val="000000"/>
                </a:solidFill>
                <a:latin typeface="+mj-lt"/>
              </a:rPr>
              <a:t>Expenditure Panel Survey, Agency for Healthcare Research and Quality, U.S. Department of Health and Human </a:t>
            </a:r>
            <a:r>
              <a:rPr lang="en-US" sz="1000" dirty="0" smtClean="0">
                <a:solidFill>
                  <a:srgbClr val="000000"/>
                </a:solidFill>
                <a:latin typeface="+mj-lt"/>
              </a:rPr>
              <a:t>Services</a:t>
            </a:r>
            <a:endParaRPr lang="en-US" sz="1000" dirty="0">
              <a:solidFill>
                <a:srgbClr val="000000"/>
              </a:solidFill>
              <a:latin typeface="+mj-lt"/>
            </a:endParaRPr>
          </a:p>
        </p:txBody>
      </p:sp>
      <p:sp>
        <p:nvSpPr>
          <p:cNvPr id="8" name="TextBox 7"/>
          <p:cNvSpPr txBox="1"/>
          <p:nvPr/>
        </p:nvSpPr>
        <p:spPr>
          <a:xfrm>
            <a:off x="0" y="1014984"/>
            <a:ext cx="5529078" cy="261610"/>
          </a:xfrm>
          <a:prstGeom prst="rect">
            <a:avLst/>
          </a:prstGeom>
          <a:noFill/>
        </p:spPr>
        <p:txBody>
          <a:bodyPr wrap="none" rtlCol="0">
            <a:spAutoFit/>
          </a:bodyPr>
          <a:lstStyle/>
          <a:p>
            <a:r>
              <a:rPr lang="en-US" sz="1100" b="1" dirty="0" smtClean="0">
                <a:solidFill>
                  <a:srgbClr val="8B8789"/>
                </a:solidFill>
              </a:rPr>
              <a:t>Average out-of-pocket spending  </a:t>
            </a:r>
            <a:r>
              <a:rPr lang="en-US" sz="1100" b="1" dirty="0">
                <a:solidFill>
                  <a:srgbClr val="8B8789"/>
                </a:solidFill>
              </a:rPr>
              <a:t>per </a:t>
            </a:r>
            <a:r>
              <a:rPr lang="en-US" sz="1100" b="1" dirty="0" smtClean="0">
                <a:solidFill>
                  <a:srgbClr val="8B8789"/>
                </a:solidFill>
              </a:rPr>
              <a:t>person based on diagnosis status, in U.S. Dollars, 2013</a:t>
            </a:r>
          </a:p>
        </p:txBody>
      </p:sp>
    </p:spTree>
    <p:extLst>
      <p:ext uri="{BB962C8B-B14F-4D97-AF65-F5344CB8AC3E}">
        <p14:creationId xmlns:p14="http://schemas.microsoft.com/office/powerpoint/2010/main" val="2194503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46720510"/>
              </p:ext>
            </p:extLst>
          </p:nvPr>
        </p:nvGraphicFramePr>
        <p:xfrm>
          <a:off x="76200" y="1279526"/>
          <a:ext cx="8975725" cy="44805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8"/>
          <p:cNvSpPr>
            <a:spLocks noGrp="1"/>
          </p:cNvSpPr>
          <p:nvPr>
            <p:ph type="body" sz="quarter" idx="11"/>
          </p:nvPr>
        </p:nvSpPr>
        <p:spPr/>
        <p:txBody>
          <a:bodyPr/>
          <a:lstStyle/>
          <a:p>
            <a:r>
              <a:rPr lang="en-US" b="1" dirty="0" smtClean="0"/>
              <a:t>Source</a:t>
            </a:r>
            <a:r>
              <a:rPr lang="en-US" b="1" dirty="0"/>
              <a:t>: </a:t>
            </a:r>
            <a:r>
              <a:rPr lang="en-US" dirty="0"/>
              <a:t>Kaiser Family Foundation analysis of 2013 OECD data: "OECD Health Data: Health status: Health status indicators", OECD Health Statistics (database). </a:t>
            </a:r>
            <a:r>
              <a:rPr lang="en-US" dirty="0" err="1"/>
              <a:t>doi</a:t>
            </a:r>
            <a:r>
              <a:rPr lang="en-US" dirty="0"/>
              <a:t>: 10.1787/data-00540-en (Accessed on January 22, 2016). </a:t>
            </a:r>
            <a:r>
              <a:rPr lang="en-US" dirty="0" smtClean="0"/>
              <a:t> </a:t>
            </a:r>
            <a:r>
              <a:rPr lang="en-US" b="1" dirty="0" smtClean="0"/>
              <a:t>Note</a:t>
            </a:r>
            <a:r>
              <a:rPr lang="en-US" b="1" dirty="0"/>
              <a:t>: </a:t>
            </a:r>
            <a:r>
              <a:rPr lang="en-US" dirty="0"/>
              <a:t>Comparable countries are defined as those with above median GDP and above median GDP per capita in at least </a:t>
            </a:r>
            <a:r>
              <a:rPr lang="en-US" dirty="0" smtClean="0"/>
              <a:t>one of </a:t>
            </a:r>
            <a:r>
              <a:rPr lang="en-US" dirty="0"/>
              <a:t>the past ten years.</a:t>
            </a:r>
            <a:endParaRPr lang="en-US" dirty="0">
              <a:solidFill>
                <a:srgbClr val="000000"/>
              </a:solidFill>
            </a:endParaRPr>
          </a:p>
        </p:txBody>
      </p:sp>
      <p:sp>
        <p:nvSpPr>
          <p:cNvPr id="8" name="Title 7"/>
          <p:cNvSpPr>
            <a:spLocks noGrp="1"/>
          </p:cNvSpPr>
          <p:nvPr>
            <p:ph type="title"/>
          </p:nvPr>
        </p:nvSpPr>
        <p:spPr/>
        <p:txBody>
          <a:bodyPr/>
          <a:lstStyle/>
          <a:p>
            <a:r>
              <a:rPr lang="en-US" sz="2700" b="0" dirty="0" smtClean="0"/>
              <a:t>Unlike the other leading causes of death, cancer mortality rates are lower in the U.S. than in comparable countries</a:t>
            </a:r>
            <a:endParaRPr lang="en-US" sz="2700" b="0" dirty="0"/>
          </a:p>
        </p:txBody>
      </p:sp>
      <p:sp>
        <p:nvSpPr>
          <p:cNvPr id="6" name="TextBox 5"/>
          <p:cNvSpPr txBox="1"/>
          <p:nvPr/>
        </p:nvSpPr>
        <p:spPr>
          <a:xfrm>
            <a:off x="0" y="1018401"/>
            <a:ext cx="4767652" cy="261610"/>
          </a:xfrm>
          <a:prstGeom prst="rect">
            <a:avLst/>
          </a:prstGeom>
          <a:noFill/>
        </p:spPr>
        <p:txBody>
          <a:bodyPr wrap="none" rtlCol="0">
            <a:spAutoFit/>
          </a:bodyPr>
          <a:lstStyle/>
          <a:p>
            <a:pPr algn="ctr"/>
            <a:r>
              <a:rPr lang="en-US" sz="1100" b="1" dirty="0" smtClean="0">
                <a:solidFill>
                  <a:schemeClr val="accent4">
                    <a:lumMod val="75000"/>
                  </a:schemeClr>
                </a:solidFill>
              </a:rPr>
              <a:t>Age-adjusted major causes of mortality </a:t>
            </a:r>
            <a:r>
              <a:rPr lang="en-US" sz="1100" b="1" dirty="0">
                <a:solidFill>
                  <a:schemeClr val="accent4">
                    <a:lumMod val="75000"/>
                  </a:schemeClr>
                </a:solidFill>
              </a:rPr>
              <a:t>per 100,000 </a:t>
            </a:r>
            <a:r>
              <a:rPr lang="en-US" sz="1100" b="1" dirty="0" smtClean="0">
                <a:solidFill>
                  <a:schemeClr val="accent4">
                    <a:lumMod val="75000"/>
                  </a:schemeClr>
                </a:solidFill>
              </a:rPr>
              <a:t>population, in years, 2010</a:t>
            </a:r>
            <a:endParaRPr lang="en-US" sz="1100" b="1" dirty="0">
              <a:solidFill>
                <a:schemeClr val="accent4">
                  <a:lumMod val="75000"/>
                </a:schemeClr>
              </a:solidFill>
            </a:endParaRPr>
          </a:p>
        </p:txBody>
      </p:sp>
    </p:spTree>
    <p:extLst>
      <p:ext uri="{BB962C8B-B14F-4D97-AF65-F5344CB8AC3E}">
        <p14:creationId xmlns:p14="http://schemas.microsoft.com/office/powerpoint/2010/main" val="891166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61120" cy="731520"/>
          </a:xfrm>
        </p:spPr>
        <p:txBody>
          <a:bodyPr/>
          <a:lstStyle/>
          <a:p>
            <a:r>
              <a:rPr lang="en-US" b="1" dirty="0">
                <a:solidFill>
                  <a:srgbClr val="000000"/>
                </a:solidFill>
              </a:rPr>
              <a:t>Source</a:t>
            </a:r>
            <a:r>
              <a:rPr lang="en-US" dirty="0">
                <a:solidFill>
                  <a:srgbClr val="000000"/>
                </a:solidFill>
              </a:rPr>
              <a:t>: Express Scripts  </a:t>
            </a:r>
            <a:r>
              <a:rPr lang="en-US" dirty="0" smtClean="0">
                <a:solidFill>
                  <a:srgbClr val="000000"/>
                </a:solidFill>
              </a:rPr>
              <a:t>2014 Drug </a:t>
            </a:r>
            <a:r>
              <a:rPr lang="en-US" dirty="0">
                <a:solidFill>
                  <a:srgbClr val="000000"/>
                </a:solidFill>
              </a:rPr>
              <a:t>Trend Report</a:t>
            </a:r>
          </a:p>
        </p:txBody>
      </p:sp>
      <p:sp>
        <p:nvSpPr>
          <p:cNvPr id="4" name="Title 3"/>
          <p:cNvSpPr>
            <a:spLocks noGrp="1"/>
          </p:cNvSpPr>
          <p:nvPr>
            <p:ph type="title"/>
          </p:nvPr>
        </p:nvSpPr>
        <p:spPr/>
        <p:txBody>
          <a:bodyPr/>
          <a:lstStyle/>
          <a:p>
            <a:r>
              <a:rPr lang="en-US" b="0" dirty="0" smtClean="0">
                <a:solidFill>
                  <a:prstClr val="black"/>
                </a:solidFill>
              </a:rPr>
              <a:t>Cancer medications were among the top 3 conditions for specialty drug spending in 2014</a:t>
            </a:r>
            <a:endParaRPr lang="en-US" b="0" dirty="0"/>
          </a:p>
        </p:txBody>
      </p:sp>
      <p:sp>
        <p:nvSpPr>
          <p:cNvPr id="8" name="TextBox 7"/>
          <p:cNvSpPr txBox="1"/>
          <p:nvPr/>
        </p:nvSpPr>
        <p:spPr>
          <a:xfrm>
            <a:off x="0" y="1014984"/>
            <a:ext cx="5392823" cy="261610"/>
          </a:xfrm>
          <a:prstGeom prst="rect">
            <a:avLst/>
          </a:prstGeom>
          <a:noFill/>
        </p:spPr>
        <p:txBody>
          <a:bodyPr wrap="none" rtlCol="0">
            <a:spAutoFit/>
          </a:bodyPr>
          <a:lstStyle/>
          <a:p>
            <a:r>
              <a:rPr lang="en-US" sz="1100" b="1" dirty="0">
                <a:solidFill>
                  <a:schemeClr val="accent6">
                    <a:lumMod val="60000"/>
                    <a:lumOff val="40000"/>
                  </a:schemeClr>
                </a:solidFill>
                <a:latin typeface="Calibri" pitchFamily="34" charset="0"/>
                <a:cs typeface="Meta Offc Pro"/>
              </a:rPr>
              <a:t>Express Scripts per-member-per-year </a:t>
            </a:r>
            <a:r>
              <a:rPr lang="en-US" sz="1100" b="1" dirty="0" smtClean="0">
                <a:solidFill>
                  <a:schemeClr val="accent6">
                    <a:lumMod val="60000"/>
                    <a:lumOff val="40000"/>
                  </a:schemeClr>
                </a:solidFill>
                <a:latin typeface="Calibri" pitchFamily="34" charset="0"/>
                <a:cs typeface="Meta Offc Pro"/>
              </a:rPr>
              <a:t>spending</a:t>
            </a:r>
            <a:r>
              <a:rPr lang="en-US" sz="1100" b="1" dirty="0">
                <a:solidFill>
                  <a:schemeClr val="accent6">
                    <a:lumMod val="60000"/>
                    <a:lumOff val="40000"/>
                  </a:schemeClr>
                </a:solidFill>
                <a:latin typeface="Calibri" pitchFamily="34" charset="0"/>
                <a:cs typeface="Meta Offc Pro"/>
              </a:rPr>
              <a:t>,</a:t>
            </a:r>
            <a:r>
              <a:rPr lang="en-US" sz="1100" b="1" dirty="0" smtClean="0">
                <a:solidFill>
                  <a:schemeClr val="accent6">
                    <a:lumMod val="60000"/>
                    <a:lumOff val="40000"/>
                  </a:schemeClr>
                </a:solidFill>
                <a:latin typeface="Calibri" pitchFamily="34" charset="0"/>
                <a:cs typeface="Meta Offc Pro"/>
              </a:rPr>
              <a:t> top 10 specialty </a:t>
            </a:r>
            <a:r>
              <a:rPr lang="en-US" sz="1100" b="1" dirty="0">
                <a:solidFill>
                  <a:schemeClr val="accent6">
                    <a:lumMod val="60000"/>
                    <a:lumOff val="40000"/>
                  </a:schemeClr>
                </a:solidFill>
                <a:latin typeface="Calibri" pitchFamily="34" charset="0"/>
                <a:cs typeface="Meta Offc Pro"/>
              </a:rPr>
              <a:t>therapy </a:t>
            </a:r>
            <a:r>
              <a:rPr lang="en-US" sz="1100" b="1" dirty="0" smtClean="0">
                <a:solidFill>
                  <a:schemeClr val="accent6">
                    <a:lumMod val="60000"/>
                    <a:lumOff val="40000"/>
                  </a:schemeClr>
                </a:solidFill>
                <a:latin typeface="Calibri" pitchFamily="34" charset="0"/>
                <a:cs typeface="Meta Offc Pro"/>
              </a:rPr>
              <a:t>class drugs, </a:t>
            </a:r>
            <a:r>
              <a:rPr lang="en-US" sz="1100" b="1" dirty="0">
                <a:solidFill>
                  <a:schemeClr val="accent6">
                    <a:lumMod val="60000"/>
                    <a:lumOff val="40000"/>
                  </a:schemeClr>
                </a:solidFill>
                <a:latin typeface="Calibri" pitchFamily="34" charset="0"/>
                <a:cs typeface="Meta Offc Pro"/>
              </a:rPr>
              <a:t>2014</a:t>
            </a:r>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2315003490"/>
              </p:ext>
            </p:extLst>
          </p:nvPr>
        </p:nvGraphicFramePr>
        <p:xfrm>
          <a:off x="20320" y="1524000"/>
          <a:ext cx="8975725" cy="448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123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61120" cy="731520"/>
          </a:xfrm>
        </p:spPr>
        <p:txBody>
          <a:bodyPr/>
          <a:lstStyle/>
          <a:p>
            <a:r>
              <a:rPr lang="en-US" b="1" dirty="0" smtClean="0">
                <a:solidFill>
                  <a:srgbClr val="000000"/>
                </a:solidFill>
              </a:rPr>
              <a:t>Source</a:t>
            </a:r>
            <a:r>
              <a:rPr lang="en-US" dirty="0" smtClean="0">
                <a:solidFill>
                  <a:srgbClr val="000000"/>
                </a:solidFill>
              </a:rPr>
              <a:t>: World Lung Foundation and The American Cancer Society. The Tobacco Atlas. </a:t>
            </a:r>
            <a:r>
              <a:rPr lang="en-US" dirty="0">
                <a:solidFill>
                  <a:srgbClr val="000000"/>
                </a:solidFill>
              </a:rPr>
              <a:t>Available at: </a:t>
            </a:r>
            <a:r>
              <a:rPr lang="en-US" dirty="0">
                <a:solidFill>
                  <a:srgbClr val="000000"/>
                </a:solidFill>
                <a:hlinkClick r:id="rId3"/>
              </a:rPr>
              <a:t>http://www.tobaccoatlas.org/topic/cigarette-use-globally</a:t>
            </a:r>
            <a:r>
              <a:rPr lang="en-US" dirty="0" smtClean="0">
                <a:solidFill>
                  <a:srgbClr val="000000"/>
                </a:solidFill>
                <a:hlinkClick r:id="rId3"/>
              </a:rPr>
              <a:t>/</a:t>
            </a:r>
            <a:r>
              <a:rPr lang="en-US" dirty="0" smtClean="0">
                <a:solidFill>
                  <a:srgbClr val="000000"/>
                </a:solidFill>
              </a:rPr>
              <a:t> (Accessed on January 5, 2016).</a:t>
            </a:r>
            <a:endParaRPr lang="en-US" b="1" dirty="0">
              <a:solidFill>
                <a:srgbClr val="000000"/>
              </a:solidFill>
            </a:endParaRPr>
          </a:p>
        </p:txBody>
      </p:sp>
      <p:sp>
        <p:nvSpPr>
          <p:cNvPr id="4" name="Title 3"/>
          <p:cNvSpPr>
            <a:spLocks noGrp="1"/>
          </p:cNvSpPr>
          <p:nvPr>
            <p:ph type="title"/>
          </p:nvPr>
        </p:nvSpPr>
        <p:spPr/>
        <p:txBody>
          <a:bodyPr/>
          <a:lstStyle/>
          <a:p>
            <a:r>
              <a:rPr lang="en-US" b="0" dirty="0" smtClean="0"/>
              <a:t>Per capita cigarette consumption is lower in the United States than in comparably wealthy countries</a:t>
            </a:r>
            <a:endParaRPr lang="en-US" b="0" dirty="0"/>
          </a:p>
        </p:txBody>
      </p:sp>
      <p:sp>
        <p:nvSpPr>
          <p:cNvPr id="8" name="TextBox 7"/>
          <p:cNvSpPr txBox="1"/>
          <p:nvPr/>
        </p:nvSpPr>
        <p:spPr>
          <a:xfrm>
            <a:off x="0" y="1014984"/>
            <a:ext cx="3930884" cy="261610"/>
          </a:xfrm>
          <a:prstGeom prst="rect">
            <a:avLst/>
          </a:prstGeom>
          <a:noFill/>
        </p:spPr>
        <p:txBody>
          <a:bodyPr wrap="none" rtlCol="0">
            <a:spAutoFit/>
          </a:bodyPr>
          <a:lstStyle/>
          <a:p>
            <a:r>
              <a:rPr lang="en-US" sz="1100" b="1" dirty="0" smtClean="0">
                <a:solidFill>
                  <a:schemeClr val="accent6">
                    <a:lumMod val="60000"/>
                    <a:lumOff val="40000"/>
                  </a:schemeClr>
                </a:solidFill>
                <a:latin typeface="Calibri" pitchFamily="34" charset="0"/>
                <a:cs typeface="Meta Offc Pro"/>
              </a:rPr>
              <a:t>Number of cigarettes smoked per capita per year, age 15+, 2014</a:t>
            </a:r>
          </a:p>
        </p:txBody>
      </p:sp>
      <p:graphicFrame>
        <p:nvGraphicFramePr>
          <p:cNvPr id="6" name="Content Placeholder 11"/>
          <p:cNvGraphicFramePr>
            <a:graphicFrameLocks/>
          </p:cNvGraphicFramePr>
          <p:nvPr>
            <p:extLst>
              <p:ext uri="{D42A27DB-BD31-4B8C-83A1-F6EECF244321}">
                <p14:modId xmlns:p14="http://schemas.microsoft.com/office/powerpoint/2010/main" val="2009618585"/>
              </p:ext>
            </p:extLst>
          </p:nvPr>
        </p:nvGraphicFramePr>
        <p:xfrm>
          <a:off x="228600" y="1431925"/>
          <a:ext cx="8975725" cy="44815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526814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b="1" dirty="0">
                <a:solidFill>
                  <a:srgbClr val="000000"/>
                </a:solidFill>
              </a:rPr>
              <a:t>Source</a:t>
            </a:r>
            <a:r>
              <a:rPr lang="en-US" dirty="0">
                <a:solidFill>
                  <a:srgbClr val="000000"/>
                </a:solidFill>
              </a:rPr>
              <a:t>: </a:t>
            </a:r>
            <a:r>
              <a:rPr lang="en-US" dirty="0" smtClean="0">
                <a:solidFill>
                  <a:srgbClr val="000000"/>
                </a:solidFill>
              </a:rPr>
              <a:t>Kaiser Family Foundation analysis of data from the University </a:t>
            </a:r>
            <a:r>
              <a:rPr lang="en-US" dirty="0">
                <a:solidFill>
                  <a:srgbClr val="000000"/>
                </a:solidFill>
              </a:rPr>
              <a:t>of Washington Institute for Health Metrics and Evaluation. Available at: </a:t>
            </a:r>
            <a:r>
              <a:rPr lang="en-US" dirty="0">
                <a:solidFill>
                  <a:srgbClr val="000000"/>
                </a:solidFill>
                <a:hlinkClick r:id="rId3"/>
              </a:rPr>
              <a:t>http://ghdx.healthdata.org/global-burden-disease-study-2013-gbd-2013-data-downloads</a:t>
            </a:r>
            <a:r>
              <a:rPr lang="en-US" dirty="0">
                <a:solidFill>
                  <a:srgbClr val="000000"/>
                </a:solidFill>
              </a:rPr>
              <a:t> (Accessed on November 23, 2015).</a:t>
            </a:r>
          </a:p>
        </p:txBody>
      </p:sp>
      <p:sp>
        <p:nvSpPr>
          <p:cNvPr id="4" name="Title 3"/>
          <p:cNvSpPr>
            <a:spLocks noGrp="1"/>
          </p:cNvSpPr>
          <p:nvPr>
            <p:ph type="title"/>
          </p:nvPr>
        </p:nvSpPr>
        <p:spPr/>
        <p:txBody>
          <a:bodyPr/>
          <a:lstStyle/>
          <a:p>
            <a:r>
              <a:rPr lang="en-US" b="0" dirty="0" smtClean="0"/>
              <a:t>The U.S. has higher than average disease burden from lung cancer</a:t>
            </a:r>
            <a:endParaRPr lang="en-US" b="0" dirty="0"/>
          </a:p>
        </p:txBody>
      </p:sp>
      <p:sp>
        <p:nvSpPr>
          <p:cNvPr id="6" name="TextBox 5"/>
          <p:cNvSpPr txBox="1"/>
          <p:nvPr/>
        </p:nvSpPr>
        <p:spPr>
          <a:xfrm>
            <a:off x="-1" y="1022411"/>
            <a:ext cx="7532831" cy="261610"/>
          </a:xfrm>
          <a:prstGeom prst="rect">
            <a:avLst/>
          </a:prstGeom>
          <a:noFill/>
        </p:spPr>
        <p:txBody>
          <a:bodyPr wrap="none" rtlCol="0">
            <a:spAutoFit/>
          </a:bodyPr>
          <a:lstStyle/>
          <a:p>
            <a:r>
              <a:rPr lang="en-US" sz="1100" b="1" dirty="0" smtClean="0">
                <a:solidFill>
                  <a:schemeClr val="accent6">
                    <a:lumMod val="60000"/>
                    <a:lumOff val="40000"/>
                  </a:schemeClr>
                </a:solidFill>
              </a:rPr>
              <a:t>Lung, tracheal, and bronchus cancer age-standardized </a:t>
            </a:r>
            <a:r>
              <a:rPr lang="en-US" sz="1100" b="1" dirty="0">
                <a:solidFill>
                  <a:schemeClr val="accent6">
                    <a:lumMod val="60000"/>
                    <a:lumOff val="40000"/>
                  </a:schemeClr>
                </a:solidFill>
              </a:rPr>
              <a:t>d</a:t>
            </a:r>
            <a:r>
              <a:rPr lang="en-US" sz="1100" b="1" dirty="0" smtClean="0">
                <a:solidFill>
                  <a:schemeClr val="accent6">
                    <a:lumMod val="60000"/>
                    <a:lumOff val="40000"/>
                  </a:schemeClr>
                </a:solidFill>
              </a:rPr>
              <a:t>isability </a:t>
            </a:r>
            <a:r>
              <a:rPr lang="en-US" sz="1100" b="1" dirty="0">
                <a:solidFill>
                  <a:schemeClr val="accent6">
                    <a:lumMod val="60000"/>
                    <a:lumOff val="40000"/>
                  </a:schemeClr>
                </a:solidFill>
              </a:rPr>
              <a:t>adjusted life years (DALY) rate per 100,000 population</a:t>
            </a:r>
            <a:r>
              <a:rPr lang="en-US" sz="1100" b="1" dirty="0" smtClean="0">
                <a:solidFill>
                  <a:schemeClr val="accent6">
                    <a:lumMod val="60000"/>
                    <a:lumOff val="40000"/>
                  </a:schemeClr>
                </a:solidFill>
              </a:rPr>
              <a:t>, 2013 </a:t>
            </a:r>
            <a:endParaRPr lang="en-US" sz="1100" b="1" dirty="0">
              <a:solidFill>
                <a:schemeClr val="accent6">
                  <a:lumMod val="60000"/>
                  <a:lumOff val="40000"/>
                </a:schemeClr>
              </a:solidFill>
            </a:endParaRPr>
          </a:p>
        </p:txBody>
      </p:sp>
      <p:graphicFrame>
        <p:nvGraphicFramePr>
          <p:cNvPr id="8" name="Content Placeholder 11"/>
          <p:cNvGraphicFramePr>
            <a:graphicFrameLocks noGrp="1"/>
          </p:cNvGraphicFramePr>
          <p:nvPr>
            <p:ph idx="1"/>
            <p:extLst>
              <p:ext uri="{D42A27DB-BD31-4B8C-83A1-F6EECF244321}">
                <p14:modId xmlns:p14="http://schemas.microsoft.com/office/powerpoint/2010/main" val="1202404853"/>
              </p:ext>
            </p:extLst>
          </p:nvPr>
        </p:nvGraphicFramePr>
        <p:xfrm>
          <a:off x="76200" y="1279525"/>
          <a:ext cx="8975725" cy="44815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63090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56776893"/>
              </p:ext>
            </p:extLst>
          </p:nvPr>
        </p:nvGraphicFramePr>
        <p:xfrm>
          <a:off x="76200" y="1279525"/>
          <a:ext cx="8975725" cy="448056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b="1" dirty="0">
                <a:solidFill>
                  <a:srgbClr val="000000"/>
                </a:solidFill>
              </a:rPr>
              <a:t>Source</a:t>
            </a:r>
            <a:r>
              <a:rPr lang="en-US" dirty="0">
                <a:solidFill>
                  <a:srgbClr val="000000"/>
                </a:solidFill>
              </a:rPr>
              <a:t>: </a:t>
            </a:r>
            <a:r>
              <a:rPr lang="en-US" dirty="0" smtClean="0"/>
              <a:t>Kaiser </a:t>
            </a:r>
            <a:r>
              <a:rPr lang="en-US" dirty="0"/>
              <a:t>Family Foundation analysis of 2013 OECD data: "OECD Health Data: Health status: Health status indicators", OECD Health Statistics (database). </a:t>
            </a:r>
            <a:r>
              <a:rPr lang="en-US" dirty="0" err="1"/>
              <a:t>doi</a:t>
            </a:r>
            <a:r>
              <a:rPr lang="en-US" dirty="0"/>
              <a:t>: 10.1787/data-00540-en (Accessed on January 22, 2016). </a:t>
            </a:r>
            <a:r>
              <a:rPr lang="en-US" dirty="0" smtClean="0"/>
              <a:t> </a:t>
            </a:r>
            <a:r>
              <a:rPr lang="en-US" b="1" dirty="0" smtClean="0"/>
              <a:t>Note</a:t>
            </a:r>
            <a:r>
              <a:rPr lang="en-US" b="1" dirty="0"/>
              <a:t>: </a:t>
            </a:r>
            <a:r>
              <a:rPr lang="en-US" dirty="0"/>
              <a:t>Comparable countries are defined as those with above median GDP and above median GDP per capita in at least </a:t>
            </a:r>
            <a:r>
              <a:rPr lang="en-US" dirty="0" smtClean="0"/>
              <a:t>one </a:t>
            </a:r>
            <a:r>
              <a:rPr lang="en-US" dirty="0"/>
              <a:t>of the past ten years.</a:t>
            </a:r>
            <a:endParaRPr lang="en-US" dirty="0">
              <a:solidFill>
                <a:srgbClr val="000000"/>
              </a:solidFill>
            </a:endParaRPr>
          </a:p>
        </p:txBody>
      </p:sp>
      <p:sp>
        <p:nvSpPr>
          <p:cNvPr id="4" name="Title 3"/>
          <p:cNvSpPr>
            <a:spLocks noGrp="1"/>
          </p:cNvSpPr>
          <p:nvPr>
            <p:ph type="title"/>
          </p:nvPr>
        </p:nvSpPr>
        <p:spPr>
          <a:xfrm>
            <a:off x="91440" y="152400"/>
            <a:ext cx="8961120" cy="914400"/>
          </a:xfrm>
        </p:spPr>
        <p:txBody>
          <a:bodyPr/>
          <a:lstStyle/>
          <a:p>
            <a:r>
              <a:rPr lang="en-US" b="0" dirty="0" smtClean="0"/>
              <a:t>Compared to similar countries, the U.S. has a relatively low mortality rate for cancers</a:t>
            </a:r>
            <a:endParaRPr lang="en-US" b="0" dirty="0"/>
          </a:p>
        </p:txBody>
      </p:sp>
      <p:sp>
        <p:nvSpPr>
          <p:cNvPr id="6" name="TextBox 5"/>
          <p:cNvSpPr txBox="1"/>
          <p:nvPr/>
        </p:nvSpPr>
        <p:spPr>
          <a:xfrm>
            <a:off x="0" y="1014984"/>
            <a:ext cx="5626892" cy="261610"/>
          </a:xfrm>
          <a:prstGeom prst="rect">
            <a:avLst/>
          </a:prstGeom>
          <a:noFill/>
        </p:spPr>
        <p:txBody>
          <a:bodyPr wrap="square" rtlCol="0">
            <a:spAutoFit/>
          </a:bodyPr>
          <a:lstStyle/>
          <a:p>
            <a:r>
              <a:rPr lang="en-US" sz="1100" b="1" dirty="0" smtClean="0">
                <a:solidFill>
                  <a:schemeClr val="accent4">
                    <a:lumMod val="75000"/>
                  </a:schemeClr>
                </a:solidFill>
              </a:rPr>
              <a:t>Age-adjusted neoplasm mortality rate </a:t>
            </a:r>
            <a:r>
              <a:rPr lang="en-US" sz="1100" b="1" dirty="0">
                <a:solidFill>
                  <a:schemeClr val="accent4">
                    <a:lumMod val="75000"/>
                  </a:schemeClr>
                </a:solidFill>
              </a:rPr>
              <a:t>per 100,000 </a:t>
            </a:r>
            <a:r>
              <a:rPr lang="en-US" sz="1100" b="1" dirty="0" smtClean="0">
                <a:solidFill>
                  <a:schemeClr val="accent4">
                    <a:lumMod val="75000"/>
                  </a:schemeClr>
                </a:solidFill>
              </a:rPr>
              <a:t>population, in years, 2010</a:t>
            </a:r>
            <a:endParaRPr lang="en-US" sz="1100" b="1" dirty="0">
              <a:solidFill>
                <a:schemeClr val="accent4">
                  <a:lumMod val="75000"/>
                </a:schemeClr>
              </a:solidFill>
            </a:endParaRPr>
          </a:p>
        </p:txBody>
      </p:sp>
    </p:spTree>
    <p:extLst>
      <p:ext uri="{BB962C8B-B14F-4D97-AF65-F5344CB8AC3E}">
        <p14:creationId xmlns:p14="http://schemas.microsoft.com/office/powerpoint/2010/main" val="2215190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b="1" dirty="0">
                <a:solidFill>
                  <a:srgbClr val="000000"/>
                </a:solidFill>
              </a:rPr>
              <a:t>Source</a:t>
            </a:r>
            <a:r>
              <a:rPr lang="en-US" dirty="0">
                <a:solidFill>
                  <a:srgbClr val="000000"/>
                </a:solidFill>
              </a:rPr>
              <a:t>: Kaiser Family Foundation analysis of 2013 OECD data: "OECD Health Data: Health status: Health status indicators", OECD Health Statistics (database). </a:t>
            </a:r>
            <a:r>
              <a:rPr lang="en-US" dirty="0" err="1">
                <a:solidFill>
                  <a:srgbClr val="000000"/>
                </a:solidFill>
              </a:rPr>
              <a:t>doi</a:t>
            </a:r>
            <a:r>
              <a:rPr lang="en-US" dirty="0">
                <a:solidFill>
                  <a:srgbClr val="000000"/>
                </a:solidFill>
              </a:rPr>
              <a:t>: 10.1787/data-00540-en (Accessed on January 22, 2016).</a:t>
            </a:r>
            <a:r>
              <a:rPr lang="en-US" dirty="0"/>
              <a:t> </a:t>
            </a:r>
            <a:r>
              <a:rPr lang="en-US" dirty="0" smtClean="0">
                <a:solidFill>
                  <a:srgbClr val="000000"/>
                </a:solidFill>
              </a:rPr>
              <a:t> </a:t>
            </a:r>
            <a:r>
              <a:rPr lang="en-US" b="1" dirty="0">
                <a:solidFill>
                  <a:srgbClr val="000000"/>
                </a:solidFill>
              </a:rPr>
              <a:t>Notes</a:t>
            </a:r>
            <a:r>
              <a:rPr lang="en-US" dirty="0">
                <a:solidFill>
                  <a:srgbClr val="000000"/>
                </a:solidFill>
              </a:rPr>
              <a:t>: Comparable countries are defined as those with above median GDP and above median GDP per capita in at least </a:t>
            </a:r>
            <a:r>
              <a:rPr lang="en-US" dirty="0" smtClean="0">
                <a:solidFill>
                  <a:srgbClr val="000000"/>
                </a:solidFill>
              </a:rPr>
              <a:t>one </a:t>
            </a:r>
            <a:r>
              <a:rPr lang="en-US" dirty="0">
                <a:solidFill>
                  <a:srgbClr val="000000"/>
                </a:solidFill>
              </a:rPr>
              <a:t>of the past ten </a:t>
            </a:r>
            <a:r>
              <a:rPr lang="en-US" dirty="0" smtClean="0">
                <a:solidFill>
                  <a:srgbClr val="000000"/>
                </a:solidFill>
              </a:rPr>
              <a:t>years. Break </a:t>
            </a:r>
            <a:r>
              <a:rPr lang="en-US" dirty="0">
                <a:solidFill>
                  <a:srgbClr val="000000"/>
                </a:solidFill>
              </a:rPr>
              <a:t>in series in 1987 and 1997 for Switzerland;  in 1995 for Switzerland; in 1996 for Netherlands; in 1998 for Australia, Belgium, and Germany; in 1999 for United States;  in 2000 for Canada and France; and in 2001 in the United Kingdom.  All breaks in series coincide with  changes in ICD coding. </a:t>
            </a:r>
          </a:p>
        </p:txBody>
      </p:sp>
      <p:sp>
        <p:nvSpPr>
          <p:cNvPr id="4" name="Title 3"/>
          <p:cNvSpPr>
            <a:spLocks noGrp="1"/>
          </p:cNvSpPr>
          <p:nvPr>
            <p:ph type="title"/>
          </p:nvPr>
        </p:nvSpPr>
        <p:spPr/>
        <p:txBody>
          <a:bodyPr/>
          <a:lstStyle/>
          <a:p>
            <a:r>
              <a:rPr lang="en-US" b="0" dirty="0"/>
              <a:t>The </a:t>
            </a:r>
            <a:r>
              <a:rPr lang="en-US" b="0" dirty="0" smtClean="0"/>
              <a:t>mortality rate for cancers has been falling in the U.S. and across comparable countries</a:t>
            </a:r>
            <a:endParaRPr lang="en-US" b="0" dirty="0"/>
          </a:p>
        </p:txBody>
      </p:sp>
      <p:sp>
        <p:nvSpPr>
          <p:cNvPr id="7" name="TextBox 6"/>
          <p:cNvSpPr txBox="1"/>
          <p:nvPr/>
        </p:nvSpPr>
        <p:spPr>
          <a:xfrm>
            <a:off x="0" y="1014984"/>
            <a:ext cx="3869970" cy="261610"/>
          </a:xfrm>
          <a:prstGeom prst="rect">
            <a:avLst/>
          </a:prstGeom>
          <a:noFill/>
        </p:spPr>
        <p:txBody>
          <a:bodyPr wrap="none" rtlCol="0">
            <a:spAutoFit/>
          </a:bodyPr>
          <a:lstStyle/>
          <a:p>
            <a:pPr algn="ctr"/>
            <a:r>
              <a:rPr lang="en-US" sz="1100" b="1" dirty="0" smtClean="0">
                <a:solidFill>
                  <a:schemeClr val="accent4">
                    <a:lumMod val="75000"/>
                  </a:schemeClr>
                </a:solidFill>
              </a:rPr>
              <a:t>Age-adjusted neoplasms mortality rate </a:t>
            </a:r>
            <a:r>
              <a:rPr lang="en-US" sz="1100" b="1" dirty="0">
                <a:solidFill>
                  <a:schemeClr val="accent4">
                    <a:lumMod val="75000"/>
                  </a:schemeClr>
                </a:solidFill>
              </a:rPr>
              <a:t>per 100,000 </a:t>
            </a:r>
            <a:r>
              <a:rPr lang="en-US" sz="1100" b="1" dirty="0" smtClean="0">
                <a:solidFill>
                  <a:schemeClr val="accent4">
                    <a:lumMod val="75000"/>
                  </a:schemeClr>
                </a:solidFill>
              </a:rPr>
              <a:t>population</a:t>
            </a:r>
            <a:endParaRPr lang="en-US" sz="1100" b="1" dirty="0">
              <a:solidFill>
                <a:schemeClr val="accent4">
                  <a:lumMod val="75000"/>
                </a:schemeClr>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283215315"/>
              </p:ext>
            </p:extLst>
          </p:nvPr>
        </p:nvGraphicFramePr>
        <p:xfrm>
          <a:off x="76200" y="1279525"/>
          <a:ext cx="7772400" cy="43891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7828344" y="2205335"/>
            <a:ext cx="1315656" cy="49244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300" dirty="0" smtClean="0">
                <a:solidFill>
                  <a:srgbClr val="000000"/>
                </a:solidFill>
                <a:latin typeface="Calibri" pitchFamily="34" charset="0"/>
                <a:cs typeface="Meta Offc Pro"/>
              </a:rPr>
              <a:t>Comparable country average</a:t>
            </a:r>
          </a:p>
        </p:txBody>
      </p:sp>
      <p:sp>
        <p:nvSpPr>
          <p:cNvPr id="8" name="TextBox 1"/>
          <p:cNvSpPr txBox="1"/>
          <p:nvPr/>
        </p:nvSpPr>
        <p:spPr>
          <a:xfrm>
            <a:off x="7828344" y="2697778"/>
            <a:ext cx="1096006" cy="292388"/>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300" dirty="0" smtClean="0">
                <a:solidFill>
                  <a:srgbClr val="000000"/>
                </a:solidFill>
                <a:latin typeface="Calibri" pitchFamily="34" charset="0"/>
                <a:cs typeface="Meta Offc Pro"/>
              </a:rPr>
              <a:t>United States</a:t>
            </a:r>
          </a:p>
        </p:txBody>
      </p:sp>
    </p:spTree>
    <p:extLst>
      <p:ext uri="{BB962C8B-B14F-4D97-AF65-F5344CB8AC3E}">
        <p14:creationId xmlns:p14="http://schemas.microsoft.com/office/powerpoint/2010/main" val="1831612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21512520"/>
              </p:ext>
            </p:extLst>
          </p:nvPr>
        </p:nvGraphicFramePr>
        <p:xfrm>
          <a:off x="76200" y="1279526"/>
          <a:ext cx="8975725" cy="44805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8"/>
          <p:cNvSpPr>
            <a:spLocks noGrp="1"/>
          </p:cNvSpPr>
          <p:nvPr>
            <p:ph type="body" sz="quarter" idx="11"/>
          </p:nvPr>
        </p:nvSpPr>
        <p:spPr/>
        <p:txBody>
          <a:bodyPr/>
          <a:lstStyle/>
          <a:p>
            <a:r>
              <a:rPr lang="en-US" b="1" dirty="0" smtClean="0">
                <a:solidFill>
                  <a:srgbClr val="000000"/>
                </a:solidFill>
              </a:rPr>
              <a:t>Source: </a:t>
            </a:r>
            <a:r>
              <a:rPr lang="en-US" dirty="0">
                <a:solidFill>
                  <a:srgbClr val="000000"/>
                </a:solidFill>
              </a:rPr>
              <a:t>Kaiser Family Foundation analysis of 2013 OECD data: "OECD Health Data: Health status: Health status indicators", OECD Health Statistics (database). </a:t>
            </a:r>
            <a:r>
              <a:rPr lang="en-US" dirty="0" err="1">
                <a:solidFill>
                  <a:srgbClr val="000000"/>
                </a:solidFill>
              </a:rPr>
              <a:t>doi</a:t>
            </a:r>
            <a:r>
              <a:rPr lang="en-US" dirty="0">
                <a:solidFill>
                  <a:srgbClr val="000000"/>
                </a:solidFill>
              </a:rPr>
              <a:t>: 10.1787/data-00540-en (Accessed on January 22, 2016).</a:t>
            </a:r>
            <a:r>
              <a:rPr lang="en-US" dirty="0"/>
              <a:t> </a:t>
            </a:r>
            <a:r>
              <a:rPr lang="en-US" dirty="0" smtClean="0"/>
              <a:t> </a:t>
            </a:r>
            <a:r>
              <a:rPr lang="en-US" b="1" dirty="0" smtClean="0">
                <a:solidFill>
                  <a:srgbClr val="000000"/>
                </a:solidFill>
              </a:rPr>
              <a:t>Notes:</a:t>
            </a:r>
            <a:r>
              <a:rPr lang="en-US" dirty="0" smtClean="0">
                <a:solidFill>
                  <a:srgbClr val="000000"/>
                </a:solidFill>
              </a:rPr>
              <a:t> </a:t>
            </a:r>
            <a:r>
              <a:rPr lang="en-US" dirty="0">
                <a:solidFill>
                  <a:srgbClr val="000000"/>
                </a:solidFill>
              </a:rPr>
              <a:t>Comparable countries are defined as those with above median GDP and above median GDP per capita in at least </a:t>
            </a:r>
            <a:r>
              <a:rPr lang="en-US" dirty="0" smtClean="0">
                <a:solidFill>
                  <a:srgbClr val="000000"/>
                </a:solidFill>
              </a:rPr>
              <a:t>one </a:t>
            </a:r>
            <a:r>
              <a:rPr lang="en-US" dirty="0">
                <a:solidFill>
                  <a:srgbClr val="000000"/>
                </a:solidFill>
              </a:rPr>
              <a:t>of the past ten </a:t>
            </a:r>
            <a:r>
              <a:rPr lang="en-US" dirty="0" smtClean="0">
                <a:solidFill>
                  <a:srgbClr val="000000"/>
                </a:solidFill>
              </a:rPr>
              <a:t>years. Data for breast and cervical cancers are for females.</a:t>
            </a:r>
            <a:endParaRPr lang="en-US" b="1" dirty="0">
              <a:solidFill>
                <a:srgbClr val="000000"/>
              </a:solidFill>
            </a:endParaRPr>
          </a:p>
        </p:txBody>
      </p:sp>
      <p:sp>
        <p:nvSpPr>
          <p:cNvPr id="8" name="Title 7"/>
          <p:cNvSpPr>
            <a:spLocks noGrp="1"/>
          </p:cNvSpPr>
          <p:nvPr>
            <p:ph type="title"/>
          </p:nvPr>
        </p:nvSpPr>
        <p:spPr/>
        <p:txBody>
          <a:bodyPr/>
          <a:lstStyle/>
          <a:p>
            <a:r>
              <a:rPr lang="en-US" b="0" dirty="0" smtClean="0"/>
              <a:t>Mortality rates </a:t>
            </a:r>
            <a:r>
              <a:rPr lang="en-US" b="0" dirty="0"/>
              <a:t>for </a:t>
            </a:r>
            <a:r>
              <a:rPr lang="en-US" b="0" dirty="0" smtClean="0"/>
              <a:t>breast and colorectal cancer </a:t>
            </a:r>
            <a:r>
              <a:rPr lang="en-US" b="0" dirty="0"/>
              <a:t>in the U.S.</a:t>
            </a:r>
            <a:r>
              <a:rPr lang="en-US" b="0" dirty="0" smtClean="0"/>
              <a:t> are lower than in comparable </a:t>
            </a:r>
            <a:r>
              <a:rPr lang="en-US" b="0" dirty="0"/>
              <a:t>countries</a:t>
            </a:r>
          </a:p>
        </p:txBody>
      </p:sp>
      <p:sp>
        <p:nvSpPr>
          <p:cNvPr id="6" name="TextBox 5"/>
          <p:cNvSpPr txBox="1"/>
          <p:nvPr/>
        </p:nvSpPr>
        <p:spPr>
          <a:xfrm>
            <a:off x="-35234" y="1018401"/>
            <a:ext cx="6893234" cy="261610"/>
          </a:xfrm>
          <a:prstGeom prst="rect">
            <a:avLst/>
          </a:prstGeom>
          <a:noFill/>
        </p:spPr>
        <p:txBody>
          <a:bodyPr wrap="none" rtlCol="0">
            <a:spAutoFit/>
          </a:bodyPr>
          <a:lstStyle/>
          <a:p>
            <a:pPr algn="ctr"/>
            <a:r>
              <a:rPr lang="en-US" sz="1100" b="1" dirty="0" smtClean="0">
                <a:solidFill>
                  <a:schemeClr val="accent4">
                    <a:lumMod val="75000"/>
                  </a:schemeClr>
                </a:solidFill>
              </a:rPr>
              <a:t>Age-standardized mortality rate per 100,000 population for breast, colorectal, and cervical cancer, in years, (2010)</a:t>
            </a:r>
            <a:endParaRPr lang="en-US" sz="1100" b="1" dirty="0">
              <a:solidFill>
                <a:schemeClr val="accent4">
                  <a:lumMod val="75000"/>
                </a:schemeClr>
              </a:solidFill>
            </a:endParaRPr>
          </a:p>
        </p:txBody>
      </p:sp>
    </p:spTree>
    <p:extLst>
      <p:ext uri="{BB962C8B-B14F-4D97-AF65-F5344CB8AC3E}">
        <p14:creationId xmlns:p14="http://schemas.microsoft.com/office/powerpoint/2010/main" val="3225585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76192144"/>
              </p:ext>
            </p:extLst>
          </p:nvPr>
        </p:nvGraphicFramePr>
        <p:xfrm>
          <a:off x="76200" y="1279526"/>
          <a:ext cx="8975725" cy="44805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8"/>
          <p:cNvSpPr>
            <a:spLocks noGrp="1"/>
          </p:cNvSpPr>
          <p:nvPr>
            <p:ph type="body" sz="quarter" idx="11"/>
          </p:nvPr>
        </p:nvSpPr>
        <p:spPr/>
        <p:txBody>
          <a:bodyPr/>
          <a:lstStyle/>
          <a:p>
            <a:r>
              <a:rPr lang="en-US" b="1" dirty="0">
                <a:solidFill>
                  <a:srgbClr val="000000"/>
                </a:solidFill>
              </a:rPr>
              <a:t>Source</a:t>
            </a:r>
            <a:r>
              <a:rPr lang="en-US" dirty="0">
                <a:solidFill>
                  <a:srgbClr val="000000"/>
                </a:solidFill>
              </a:rPr>
              <a:t>: </a:t>
            </a:r>
            <a:r>
              <a:rPr lang="en-US" dirty="0" smtClean="0">
                <a:solidFill>
                  <a:srgbClr val="000000"/>
                </a:solidFill>
              </a:rPr>
              <a:t>Surveillance, Epidemiology, and End Results Program (</a:t>
            </a:r>
            <a:r>
              <a:rPr lang="en-US" dirty="0">
                <a:solidFill>
                  <a:srgbClr val="000000"/>
                </a:solidFill>
              </a:rPr>
              <a:t>SEER)</a:t>
            </a:r>
            <a:r>
              <a:rPr lang="en-US" dirty="0" smtClean="0">
                <a:solidFill>
                  <a:srgbClr val="000000"/>
                </a:solidFill>
              </a:rPr>
              <a:t> http://seer.cancer.gov/csr/1975_2012/browse_csr.php?sectionSEL=5&amp;pageSEL=sect_05_table.08.html </a:t>
            </a:r>
            <a:r>
              <a:rPr lang="en-US" dirty="0">
                <a:solidFill>
                  <a:srgbClr val="000000"/>
                </a:solidFill>
              </a:rPr>
              <a:t>(Accessed </a:t>
            </a:r>
            <a:r>
              <a:rPr lang="en-US" dirty="0" smtClean="0">
                <a:solidFill>
                  <a:srgbClr val="000000"/>
                </a:solidFill>
              </a:rPr>
              <a:t>on January 23, 2016).  </a:t>
            </a:r>
            <a:r>
              <a:rPr lang="en-US" b="1" dirty="0" smtClean="0">
                <a:solidFill>
                  <a:srgbClr val="000000"/>
                </a:solidFill>
              </a:rPr>
              <a:t>Notes:</a:t>
            </a:r>
            <a:r>
              <a:rPr lang="en-US" dirty="0" smtClean="0">
                <a:solidFill>
                  <a:srgbClr val="000000"/>
                </a:solidFill>
              </a:rPr>
              <a:t> </a:t>
            </a:r>
            <a:r>
              <a:rPr lang="en-US" dirty="0"/>
              <a:t>SEER 9 areas (San Francisco, Connecticut, Detroit, Hawaii, Iowa, New Mexico, Seattle, Utah, Atlanta). Based on follow-up of patients into </a:t>
            </a:r>
            <a:r>
              <a:rPr lang="en-US" dirty="0" smtClean="0"/>
              <a:t>2012.</a:t>
            </a:r>
            <a:endParaRPr lang="en-US" b="1" dirty="0">
              <a:solidFill>
                <a:srgbClr val="000000"/>
              </a:solidFill>
            </a:endParaRPr>
          </a:p>
        </p:txBody>
      </p:sp>
      <p:sp>
        <p:nvSpPr>
          <p:cNvPr id="8" name="Title 7"/>
          <p:cNvSpPr>
            <a:spLocks noGrp="1"/>
          </p:cNvSpPr>
          <p:nvPr>
            <p:ph type="title"/>
          </p:nvPr>
        </p:nvSpPr>
        <p:spPr/>
        <p:txBody>
          <a:bodyPr/>
          <a:lstStyle/>
          <a:p>
            <a:r>
              <a:rPr lang="en-US" b="0" dirty="0" smtClean="0"/>
              <a:t>Five-year survival for breast and colorectal cancers are increasing</a:t>
            </a:r>
            <a:endParaRPr lang="en-US" b="0" dirty="0"/>
          </a:p>
        </p:txBody>
      </p:sp>
      <p:sp>
        <p:nvSpPr>
          <p:cNvPr id="6" name="TextBox 5"/>
          <p:cNvSpPr txBox="1"/>
          <p:nvPr/>
        </p:nvSpPr>
        <p:spPr>
          <a:xfrm>
            <a:off x="115319" y="1018401"/>
            <a:ext cx="8263763" cy="261610"/>
          </a:xfrm>
          <a:prstGeom prst="rect">
            <a:avLst/>
          </a:prstGeom>
          <a:noFill/>
        </p:spPr>
        <p:txBody>
          <a:bodyPr wrap="none" rtlCol="0">
            <a:spAutoFit/>
          </a:bodyPr>
          <a:lstStyle/>
          <a:p>
            <a:pPr algn="ctr"/>
            <a:r>
              <a:rPr lang="en-US" sz="1100" b="1" dirty="0" smtClean="0">
                <a:solidFill>
                  <a:schemeClr val="accent4">
                    <a:lumMod val="75000"/>
                  </a:schemeClr>
                </a:solidFill>
              </a:rPr>
              <a:t>Percentage of age-adjusted five-year relative survival for breast, colorectal, and cervical cancer, all ages, in years 1990-1992 and 2005-2011</a:t>
            </a:r>
            <a:endParaRPr lang="en-US" sz="1100" b="1" dirty="0">
              <a:solidFill>
                <a:schemeClr val="accent4">
                  <a:lumMod val="75000"/>
                </a:schemeClr>
              </a:solidFill>
            </a:endParaRPr>
          </a:p>
        </p:txBody>
      </p:sp>
    </p:spTree>
    <p:extLst>
      <p:ext uri="{BB962C8B-B14F-4D97-AF65-F5344CB8AC3E}">
        <p14:creationId xmlns:p14="http://schemas.microsoft.com/office/powerpoint/2010/main" val="160791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256177544"/>
              </p:ext>
            </p:extLst>
          </p:nvPr>
        </p:nvGraphicFramePr>
        <p:xfrm>
          <a:off x="76200" y="1279526"/>
          <a:ext cx="8975725" cy="44805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8"/>
          <p:cNvSpPr>
            <a:spLocks noGrp="1"/>
          </p:cNvSpPr>
          <p:nvPr>
            <p:ph type="body" sz="quarter" idx="11"/>
          </p:nvPr>
        </p:nvSpPr>
        <p:spPr/>
        <p:txBody>
          <a:bodyPr/>
          <a:lstStyle/>
          <a:p>
            <a:r>
              <a:rPr lang="en-US" b="1" dirty="0">
                <a:solidFill>
                  <a:srgbClr val="000000"/>
                </a:solidFill>
              </a:rPr>
              <a:t>Source</a:t>
            </a:r>
            <a:r>
              <a:rPr lang="en-US" dirty="0">
                <a:solidFill>
                  <a:srgbClr val="000000"/>
                </a:solidFill>
              </a:rPr>
              <a:t>: </a:t>
            </a:r>
            <a:r>
              <a:rPr lang="en-US" dirty="0" smtClean="0">
                <a:solidFill>
                  <a:srgbClr val="000000"/>
                </a:solidFill>
              </a:rPr>
              <a:t>Kaiser </a:t>
            </a:r>
            <a:r>
              <a:rPr lang="en-US" dirty="0">
                <a:solidFill>
                  <a:srgbClr val="000000"/>
                </a:solidFill>
              </a:rPr>
              <a:t>Family Foundation analysis of 2013 OECD data: "OECD Health Data: Health status: Health status indicators", OECD Health Statistics (database). </a:t>
            </a:r>
            <a:r>
              <a:rPr lang="en-US" dirty="0" err="1">
                <a:solidFill>
                  <a:srgbClr val="000000"/>
                </a:solidFill>
              </a:rPr>
              <a:t>doi</a:t>
            </a:r>
            <a:r>
              <a:rPr lang="en-US" dirty="0">
                <a:solidFill>
                  <a:srgbClr val="000000"/>
                </a:solidFill>
              </a:rPr>
              <a:t>: 10.1787/data-00592-en (Accessed on January 22, 2016). </a:t>
            </a:r>
            <a:r>
              <a:rPr lang="en-US" dirty="0" smtClean="0">
                <a:solidFill>
                  <a:srgbClr val="000000"/>
                </a:solidFill>
              </a:rPr>
              <a:t> </a:t>
            </a:r>
            <a:r>
              <a:rPr lang="en-US" b="1" dirty="0">
                <a:solidFill>
                  <a:srgbClr val="000000"/>
                </a:solidFill>
              </a:rPr>
              <a:t>Notes: </a:t>
            </a:r>
            <a:r>
              <a:rPr lang="en-US" dirty="0">
                <a:solidFill>
                  <a:srgbClr val="000000"/>
                </a:solidFill>
              </a:rPr>
              <a:t>Comparable countries are defined as those with above median GDP and above median GDP per capita in at least </a:t>
            </a:r>
            <a:r>
              <a:rPr lang="en-US" dirty="0" smtClean="0">
                <a:solidFill>
                  <a:srgbClr val="000000"/>
                </a:solidFill>
              </a:rPr>
              <a:t>one </a:t>
            </a:r>
            <a:r>
              <a:rPr lang="en-US" dirty="0">
                <a:solidFill>
                  <a:srgbClr val="000000"/>
                </a:solidFill>
              </a:rPr>
              <a:t>of the past ten </a:t>
            </a:r>
            <a:r>
              <a:rPr lang="en-US" dirty="0" smtClean="0">
                <a:solidFill>
                  <a:srgbClr val="000000"/>
                </a:solidFill>
              </a:rPr>
              <a:t>years.</a:t>
            </a:r>
            <a:r>
              <a:rPr lang="en-US" dirty="0" smtClean="0"/>
              <a:t> </a:t>
            </a:r>
            <a:r>
              <a:rPr lang="en-US" dirty="0" smtClean="0">
                <a:solidFill>
                  <a:srgbClr val="000000"/>
                </a:solidFill>
              </a:rPr>
              <a:t>Data </a:t>
            </a:r>
            <a:r>
              <a:rPr lang="en-US" dirty="0">
                <a:solidFill>
                  <a:srgbClr val="000000"/>
                </a:solidFill>
              </a:rPr>
              <a:t>for breast and cervical cancers are for females.</a:t>
            </a:r>
            <a:endParaRPr lang="en-US" b="1" dirty="0">
              <a:solidFill>
                <a:srgbClr val="000000"/>
              </a:solidFill>
            </a:endParaRPr>
          </a:p>
        </p:txBody>
      </p:sp>
      <p:sp>
        <p:nvSpPr>
          <p:cNvPr id="8" name="Title 7"/>
          <p:cNvSpPr>
            <a:spLocks noGrp="1"/>
          </p:cNvSpPr>
          <p:nvPr>
            <p:ph type="title"/>
          </p:nvPr>
        </p:nvSpPr>
        <p:spPr/>
        <p:txBody>
          <a:bodyPr/>
          <a:lstStyle/>
          <a:p>
            <a:r>
              <a:rPr lang="en-US" b="0" dirty="0"/>
              <a:t>Five-year survival rates for certain cancers are slightly higher in the U.S. than in comparable countries</a:t>
            </a:r>
          </a:p>
        </p:txBody>
      </p:sp>
      <p:sp>
        <p:nvSpPr>
          <p:cNvPr id="6" name="TextBox 5"/>
          <p:cNvSpPr txBox="1"/>
          <p:nvPr/>
        </p:nvSpPr>
        <p:spPr>
          <a:xfrm>
            <a:off x="54363" y="1018401"/>
            <a:ext cx="7641837" cy="261610"/>
          </a:xfrm>
          <a:prstGeom prst="rect">
            <a:avLst/>
          </a:prstGeom>
          <a:noFill/>
        </p:spPr>
        <p:txBody>
          <a:bodyPr wrap="none" rtlCol="0">
            <a:spAutoFit/>
          </a:bodyPr>
          <a:lstStyle/>
          <a:p>
            <a:pPr algn="ctr"/>
            <a:r>
              <a:rPr lang="en-US" sz="1100" b="1" dirty="0" smtClean="0">
                <a:solidFill>
                  <a:schemeClr val="accent4">
                    <a:lumMod val="75000"/>
                  </a:schemeClr>
                </a:solidFill>
              </a:rPr>
              <a:t>Percentage of age-adjusted five-year relative survival for breast, colorectal, and cervical cancer, ages 15-99, in years 2006-2011</a:t>
            </a:r>
            <a:endParaRPr lang="en-US" sz="1100" b="1" dirty="0">
              <a:solidFill>
                <a:schemeClr val="accent4">
                  <a:lumMod val="75000"/>
                </a:schemeClr>
              </a:solidFill>
            </a:endParaRPr>
          </a:p>
        </p:txBody>
      </p:sp>
    </p:spTree>
    <p:extLst>
      <p:ext uri="{BB962C8B-B14F-4D97-AF65-F5344CB8AC3E}">
        <p14:creationId xmlns:p14="http://schemas.microsoft.com/office/powerpoint/2010/main" val="3662778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79408" cy="731520"/>
          </a:xfrm>
        </p:spPr>
        <p:txBody>
          <a:bodyPr/>
          <a:lstStyle/>
          <a:p>
            <a:r>
              <a:rPr lang="en-US" b="1" dirty="0">
                <a:solidFill>
                  <a:srgbClr val="000000"/>
                </a:solidFill>
              </a:rPr>
              <a:t>Source</a:t>
            </a:r>
            <a:r>
              <a:rPr lang="en-US" dirty="0">
                <a:solidFill>
                  <a:srgbClr val="000000"/>
                </a:solidFill>
              </a:rPr>
              <a:t>: Institute for Health Metrics and Evaluation. Global Burden of Disease </a:t>
            </a:r>
            <a:r>
              <a:rPr lang="en-US" dirty="0" smtClean="0">
                <a:solidFill>
                  <a:srgbClr val="000000"/>
                </a:solidFill>
              </a:rPr>
              <a:t>Study </a:t>
            </a:r>
            <a:r>
              <a:rPr lang="en-US" dirty="0">
                <a:solidFill>
                  <a:srgbClr val="000000"/>
                </a:solidFill>
              </a:rPr>
              <a:t>Data </a:t>
            </a:r>
            <a:r>
              <a:rPr lang="en-US" dirty="0" smtClean="0">
                <a:solidFill>
                  <a:srgbClr val="000000"/>
                </a:solidFill>
              </a:rPr>
              <a:t>Downloads, available here: </a:t>
            </a:r>
            <a:r>
              <a:rPr lang="en-US" dirty="0" smtClean="0">
                <a:solidFill>
                  <a:srgbClr val="000000"/>
                </a:solidFill>
                <a:hlinkClick r:id="rId3"/>
              </a:rPr>
              <a:t>http://ghdx.healthdata.org/global-burden-disease-study-2013-gbd-2013-data-downloads</a:t>
            </a:r>
            <a:r>
              <a:rPr lang="en-US" dirty="0" smtClean="0">
                <a:solidFill>
                  <a:srgbClr val="000000"/>
                </a:solidFill>
              </a:rPr>
              <a:t> (Accessed May 11, 2016)</a:t>
            </a:r>
            <a:endParaRPr lang="en-US" dirty="0">
              <a:solidFill>
                <a:srgbClr val="000000"/>
              </a:solidFill>
            </a:endParaRPr>
          </a:p>
        </p:txBody>
      </p:sp>
      <p:sp>
        <p:nvSpPr>
          <p:cNvPr id="4" name="Title 3"/>
          <p:cNvSpPr>
            <a:spLocks noGrp="1"/>
          </p:cNvSpPr>
          <p:nvPr>
            <p:ph type="title"/>
          </p:nvPr>
        </p:nvSpPr>
        <p:spPr/>
        <p:txBody>
          <a:bodyPr/>
          <a:lstStyle/>
          <a:p>
            <a:r>
              <a:rPr lang="en-US" b="0" dirty="0" smtClean="0"/>
              <a:t>Cancer and circulatory diseases are the leading causes of premature death in the U.S.</a:t>
            </a:r>
            <a:endParaRPr lang="en-US" b="0" dirty="0"/>
          </a:p>
        </p:txBody>
      </p:sp>
      <p:sp>
        <p:nvSpPr>
          <p:cNvPr id="7" name="TextBox 6"/>
          <p:cNvSpPr txBox="1"/>
          <p:nvPr/>
        </p:nvSpPr>
        <p:spPr>
          <a:xfrm>
            <a:off x="0" y="1014984"/>
            <a:ext cx="5195653" cy="261610"/>
          </a:xfrm>
          <a:prstGeom prst="rect">
            <a:avLst/>
          </a:prstGeom>
          <a:noFill/>
        </p:spPr>
        <p:txBody>
          <a:bodyPr wrap="none" rtlCol="0">
            <a:spAutoFit/>
          </a:bodyPr>
          <a:lstStyle/>
          <a:p>
            <a:r>
              <a:rPr lang="en-US" sz="1100" b="1" dirty="0" smtClean="0">
                <a:solidFill>
                  <a:schemeClr val="accent4">
                    <a:lumMod val="75000"/>
                  </a:schemeClr>
                </a:solidFill>
              </a:rPr>
              <a:t>Age standardized years of life lost (YLL) rate per 100,000 population, both sexes, 2013</a:t>
            </a:r>
            <a:endParaRPr lang="en-US" sz="1100" b="1" dirty="0">
              <a:solidFill>
                <a:schemeClr val="accent4">
                  <a:lumMod val="75000"/>
                </a:schemeClr>
              </a:solidFill>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4177480143"/>
              </p:ext>
            </p:extLst>
          </p:nvPr>
        </p:nvGraphicFramePr>
        <p:xfrm>
          <a:off x="76200" y="1279525"/>
          <a:ext cx="8975725" cy="44815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5964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79408" cy="731520"/>
          </a:xfrm>
        </p:spPr>
        <p:txBody>
          <a:bodyPr/>
          <a:lstStyle/>
          <a:p>
            <a:r>
              <a:rPr lang="en-US" b="1" dirty="0" smtClean="0">
                <a:solidFill>
                  <a:srgbClr val="000000"/>
                </a:solidFill>
              </a:rPr>
              <a:t>Source</a:t>
            </a:r>
            <a:r>
              <a:rPr lang="en-US" dirty="0" smtClean="0">
                <a:solidFill>
                  <a:srgbClr val="000000"/>
                </a:solidFill>
              </a:rPr>
              <a:t>: Institute for Health Metrics and Evaluation. Global Burden of Disease Study Data Downloads, available here: </a:t>
            </a:r>
            <a:r>
              <a:rPr lang="en-US" dirty="0" smtClean="0">
                <a:solidFill>
                  <a:srgbClr val="000000"/>
                </a:solidFill>
                <a:hlinkClick r:id="rId3"/>
              </a:rPr>
              <a:t>http://ghdx.healthdata.org/global-burden-disease-study-2013-gbd-2013-data-downloads</a:t>
            </a:r>
            <a:r>
              <a:rPr lang="en-US" dirty="0" smtClean="0">
                <a:solidFill>
                  <a:srgbClr val="000000"/>
                </a:solidFill>
              </a:rPr>
              <a:t> (Accessed May 11, 2016)</a:t>
            </a:r>
            <a:endParaRPr lang="en-US" dirty="0">
              <a:solidFill>
                <a:srgbClr val="000000"/>
              </a:solidFill>
            </a:endParaRPr>
          </a:p>
        </p:txBody>
      </p:sp>
      <p:sp>
        <p:nvSpPr>
          <p:cNvPr id="4" name="Title 3"/>
          <p:cNvSpPr>
            <a:spLocks noGrp="1"/>
          </p:cNvSpPr>
          <p:nvPr>
            <p:ph type="title"/>
          </p:nvPr>
        </p:nvSpPr>
        <p:spPr/>
        <p:txBody>
          <a:bodyPr/>
          <a:lstStyle/>
          <a:p>
            <a:r>
              <a:rPr lang="en-US" b="0" dirty="0" smtClean="0"/>
              <a:t>Cancer is among the top three leading causes of disease burden in the U.S.</a:t>
            </a:r>
            <a:endParaRPr lang="en-US" b="0" dirty="0"/>
          </a:p>
        </p:txBody>
      </p:sp>
      <p:sp>
        <p:nvSpPr>
          <p:cNvPr id="7" name="TextBox 6"/>
          <p:cNvSpPr txBox="1"/>
          <p:nvPr/>
        </p:nvSpPr>
        <p:spPr>
          <a:xfrm>
            <a:off x="0" y="1014984"/>
            <a:ext cx="6069290" cy="261610"/>
          </a:xfrm>
          <a:prstGeom prst="rect">
            <a:avLst/>
          </a:prstGeom>
          <a:noFill/>
        </p:spPr>
        <p:txBody>
          <a:bodyPr wrap="none" rtlCol="0">
            <a:spAutoFit/>
          </a:bodyPr>
          <a:lstStyle/>
          <a:p>
            <a:r>
              <a:rPr lang="en-US" sz="1100" b="1" dirty="0" smtClean="0">
                <a:solidFill>
                  <a:schemeClr val="accent4">
                    <a:lumMod val="75000"/>
                  </a:schemeClr>
                </a:solidFill>
              </a:rPr>
              <a:t>Age standardized disability adjusted life years (DALYs) rate per 100,000 population, both sexes, 2013</a:t>
            </a:r>
            <a:endParaRPr lang="en-US" sz="1100" b="1" dirty="0">
              <a:solidFill>
                <a:schemeClr val="accent4">
                  <a:lumMod val="75000"/>
                </a:schemeClr>
              </a:solidFill>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545894860"/>
              </p:ext>
            </p:extLst>
          </p:nvPr>
        </p:nvGraphicFramePr>
        <p:xfrm>
          <a:off x="76200" y="1279525"/>
          <a:ext cx="8975725" cy="44815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95228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29678</TotalTime>
  <Words>1384</Words>
  <Application>Microsoft Office PowerPoint</Application>
  <PresentationFormat>On-screen Show (4:3)</PresentationFormat>
  <Paragraphs>102</Paragraphs>
  <Slides>22</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Georgia</vt:lpstr>
      <vt:lpstr>Meta Offc Pro</vt:lpstr>
      <vt:lpstr>Tahoma</vt:lpstr>
      <vt:lpstr>Blank</vt:lpstr>
      <vt:lpstr>Default with exhibit #</vt:lpstr>
      <vt:lpstr>What are recent trends in cancer spending and outcomes?</vt:lpstr>
      <vt:lpstr>Unlike the other leading causes of death, cancer mortality rates are lower in the U.S. than in comparable countries</vt:lpstr>
      <vt:lpstr>Compared to similar countries, the U.S. has a relatively low mortality rate for cancers</vt:lpstr>
      <vt:lpstr>The mortality rate for cancers has been falling in the U.S. and across comparable countries</vt:lpstr>
      <vt:lpstr>Mortality rates for breast and colorectal cancer in the U.S. are lower than in comparable countries</vt:lpstr>
      <vt:lpstr>Five-year survival for breast and colorectal cancers are increasing</vt:lpstr>
      <vt:lpstr>Five-year survival rates for certain cancers are slightly higher in the U.S. than in comparable countries</vt:lpstr>
      <vt:lpstr>Cancer and circulatory diseases are the leading causes of premature death in the U.S.</vt:lpstr>
      <vt:lpstr>Cancer is among the top three leading causes of disease burden in the U.S.</vt:lpstr>
      <vt:lpstr>U.S. disease burden has decreased in past two decades for circulatory, cancer, injuries, and neonatal disorders</vt:lpstr>
      <vt:lpstr>Disease burden due to cancer is most caused by lung cancer; for both males and females</vt:lpstr>
      <vt:lpstr>More women are receiving biopsy at the time of mastectomy or lumpectomy</vt:lpstr>
      <vt:lpstr>Recent decline in U.S. mortality rates largely reflects improvement for circulatory diseases </vt:lpstr>
      <vt:lpstr>Cancer spending accounts for about 7% of disease based health expenditures</vt:lpstr>
      <vt:lpstr>On a per capita basis, the U.S. spends about $394 per year to treat cancer, up from $219 in 2000</vt:lpstr>
      <vt:lpstr>While Cancer is one of the top contributors to disease burden, it is not a leading driver of medical services spending growth from 2000-2012</vt:lpstr>
      <vt:lpstr>Average growth in per capita spending for cancer was slightly lower than the average for all disease categories</vt:lpstr>
      <vt:lpstr>Diagnosis with a serious or chronic health condition is associated with higher spending</vt:lpstr>
      <vt:lpstr>People with a diagnosis of a serious or chronic health condition face higher average out-of-pocket costs </vt:lpstr>
      <vt:lpstr>Cancer medications were among the top 3 conditions for specialty drug spending in 2014</vt:lpstr>
      <vt:lpstr>Per capita cigarette consumption is lower in the United States than in comparably wealthy countries</vt:lpstr>
      <vt:lpstr>The U.S. has higher than average disease burden from lung cancer</vt:lpstr>
    </vt:vector>
  </TitlesOfParts>
  <Company>Kaiser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Rabah Kamal</dc:creator>
  <cp:lastModifiedBy>Rabah Kamal</cp:lastModifiedBy>
  <cp:revision>385</cp:revision>
  <dcterms:created xsi:type="dcterms:W3CDTF">2016-01-29T03:13:02Z</dcterms:created>
  <dcterms:modified xsi:type="dcterms:W3CDTF">2016-08-25T23:19:42Z</dcterms:modified>
</cp:coreProperties>
</file>