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3.xml" ContentType="application/vnd.openxmlformats-officedocument.presentationml.notesSlide+xml"/>
  <Override PartName="/ppt/charts/chart1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8" r:id="rId2"/>
  </p:sldMasterIdLst>
  <p:notesMasterIdLst>
    <p:notesMasterId r:id="rId16"/>
  </p:notesMasterIdLst>
  <p:sldIdLst>
    <p:sldId id="489" r:id="rId3"/>
    <p:sldId id="476" r:id="rId4"/>
    <p:sldId id="478" r:id="rId5"/>
    <p:sldId id="477" r:id="rId6"/>
    <p:sldId id="479" r:id="rId7"/>
    <p:sldId id="480" r:id="rId8"/>
    <p:sldId id="481" r:id="rId9"/>
    <p:sldId id="488" r:id="rId10"/>
    <p:sldId id="484" r:id="rId11"/>
    <p:sldId id="483" r:id="rId12"/>
    <p:sldId id="487" r:id="rId13"/>
    <p:sldId id="485" r:id="rId14"/>
    <p:sldId id="48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3D3D3"/>
    <a:srgbClr val="3C3A3B"/>
    <a:srgbClr val="0D324E"/>
    <a:srgbClr val="8B8789"/>
    <a:srgbClr val="092947"/>
    <a:srgbClr val="112235"/>
    <a:srgbClr val="DC7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82862" autoAdjust="0"/>
  </p:normalViewPr>
  <p:slideViewPr>
    <p:cSldViewPr>
      <p:cViewPr varScale="1">
        <p:scale>
          <a:sx n="96" d="100"/>
          <a:sy n="96" d="100"/>
        </p:scale>
        <p:origin x="20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25" d="100"/>
          <a:sy n="125" d="100"/>
        </p:scale>
        <p:origin x="-762" y="-72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solidFill>
                <a:srgbClr val="E6E0CD"/>
              </a:solidFill>
            </a:ln>
          </c:spPr>
          <c:marker>
            <c:symbol val="none"/>
          </c:marker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xVal>
          <c:y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>
              <a:solidFill>
                <a:srgbClr val="E6E0CD"/>
              </a:solidFill>
            </a:ln>
          </c:spPr>
          <c:marker>
            <c:symbol val="none"/>
          </c:marker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xVal>
          <c:y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7865432"/>
        <c:axId val="357865040"/>
      </c:scatterChart>
      <c:valAx>
        <c:axId val="357865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rgbClr val="D3D3D3"/>
            </a:solidFill>
          </a:ln>
        </c:spPr>
        <c:txPr>
          <a:bodyPr/>
          <a:lstStyle/>
          <a:p>
            <a:pPr>
              <a:defRPr sz="1200">
                <a:solidFill>
                  <a:schemeClr val="accent6"/>
                </a:solidFill>
              </a:defRPr>
            </a:pPr>
            <a:endParaRPr lang="en-US"/>
          </a:p>
        </c:txPr>
        <c:crossAx val="357865040"/>
        <c:crosses val="autoZero"/>
        <c:crossBetween val="midCat"/>
      </c:valAx>
      <c:valAx>
        <c:axId val="357865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rgbClr val="D3D3D3"/>
            </a:solidFill>
          </a:ln>
        </c:spPr>
        <c:txPr>
          <a:bodyPr/>
          <a:lstStyle/>
          <a:p>
            <a:pPr>
              <a:defRPr sz="1200">
                <a:solidFill>
                  <a:schemeClr val="accent6"/>
                </a:solidFill>
              </a:defRPr>
            </a:pPr>
            <a:endParaRPr lang="en-US"/>
          </a:p>
        </c:txPr>
        <c:crossAx val="357865432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Spending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D8B0E0D-E345-48EC-ADFC-DFAC33C971C8}" type="VALUE">
                      <a:rPr lang="en-US" smtClean="0">
                        <a:solidFill>
                          <a:srgbClr val="000000"/>
                        </a:solidFill>
                      </a:rPr>
                      <a:pPr>
                        <a:defRPr sz="1197" b="0" i="0" u="none" strike="noStrike" kern="1200" baseline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 of group</a:t>
                    </a:r>
                  </a:p>
                  <a:p>
                    <a:pPr>
                      <a:defRPr sz="1197" b="0" i="0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spending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Top 1% of spenders in this group</c:v>
                </c:pt>
                <c:pt idx="1">
                  <c:v>Top 5%</c:v>
                </c:pt>
                <c:pt idx="2">
                  <c:v>Top 10%</c:v>
                </c:pt>
                <c:pt idx="3">
                  <c:v>Top 15%</c:v>
                </c:pt>
                <c:pt idx="4">
                  <c:v>Top 20%</c:v>
                </c:pt>
                <c:pt idx="6">
                  <c:v>Top 50%</c:v>
                </c:pt>
                <c:pt idx="7">
                  <c:v>Lower 50%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0.13978808200000001</c:v>
                </c:pt>
                <c:pt idx="1">
                  <c:v>0.36398059500000002</c:v>
                </c:pt>
                <c:pt idx="2">
                  <c:v>0.51767205900000002</c:v>
                </c:pt>
                <c:pt idx="3">
                  <c:v>0.62614713499999997</c:v>
                </c:pt>
                <c:pt idx="4">
                  <c:v>0.70882978799999996</c:v>
                </c:pt>
                <c:pt idx="6">
                  <c:v>0.94485796499999997</c:v>
                </c:pt>
                <c:pt idx="7">
                  <c:v>5.5142034899999998E-2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3976168"/>
        <c:axId val="483977344"/>
      </c:barChart>
      <c:catAx>
        <c:axId val="483976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977344"/>
        <c:crosses val="autoZero"/>
        <c:auto val="1"/>
        <c:lblAlgn val="ctr"/>
        <c:lblOffset val="100"/>
        <c:noMultiLvlLbl val="0"/>
      </c:catAx>
      <c:valAx>
        <c:axId val="48397734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976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Spending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AB9D81B-513B-46FD-A94C-7A2536F0DFE7}" type="VALUE">
                      <a:rPr lang="en-US" smtClean="0">
                        <a:solidFill>
                          <a:srgbClr val="000000"/>
                        </a:solidFill>
                      </a:rPr>
                      <a:pPr>
                        <a:defRPr sz="1197" b="0" i="0" u="none" strike="noStrike" kern="1200" baseline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 of group</a:t>
                    </a:r>
                  </a:p>
                  <a:p>
                    <a:pPr>
                      <a:defRPr sz="1197" b="0" i="0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spending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Top 1% of spenders in this group</c:v>
                </c:pt>
                <c:pt idx="1">
                  <c:v>Top 5%</c:v>
                </c:pt>
                <c:pt idx="2">
                  <c:v>Top 10%</c:v>
                </c:pt>
                <c:pt idx="3">
                  <c:v>Top 15%</c:v>
                </c:pt>
                <c:pt idx="4">
                  <c:v>Top 20%</c:v>
                </c:pt>
                <c:pt idx="6">
                  <c:v>Top 50%</c:v>
                </c:pt>
                <c:pt idx="7">
                  <c:v>Lower 50%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0.11543532099999999</c:v>
                </c:pt>
                <c:pt idx="1">
                  <c:v>0.318058436</c:v>
                </c:pt>
                <c:pt idx="2">
                  <c:v>0.47068226699999999</c:v>
                </c:pt>
                <c:pt idx="3">
                  <c:v>0.57797653400000004</c:v>
                </c:pt>
                <c:pt idx="4">
                  <c:v>0.65757061400000005</c:v>
                </c:pt>
                <c:pt idx="6">
                  <c:v>0.90735249699999998</c:v>
                </c:pt>
                <c:pt idx="7">
                  <c:v>9.2647503199999995E-2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3972640"/>
        <c:axId val="483980088"/>
      </c:barChart>
      <c:catAx>
        <c:axId val="48397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980088"/>
        <c:crosses val="autoZero"/>
        <c:auto val="1"/>
        <c:lblAlgn val="ctr"/>
        <c:lblOffset val="100"/>
        <c:noMultiLvlLbl val="0"/>
      </c:catAx>
      <c:valAx>
        <c:axId val="48398008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97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65 and over</c:v>
                </c:pt>
              </c:strCache>
            </c:strRef>
          </c:tx>
          <c:spPr>
            <a:solidFill>
              <a:schemeClr val="accent4">
                <a:lumMod val="90000"/>
              </a:schemeClr>
            </a:solidFill>
            <a:ln>
              <a:solidFill>
                <a:schemeClr val="accent4"/>
              </a:solidFill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fld id="{E73EB322-482E-45F7-A473-DE436F460309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 (by 15%)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Share of Population</c:v>
                </c:pt>
                <c:pt idx="1">
                  <c:v>Share of Spending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0.14716437800000001</c:v>
                </c:pt>
                <c:pt idx="1">
                  <c:v>0.29316110400000001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55 to 64</c:v>
                </c:pt>
              </c:strCache>
            </c:strRef>
          </c:tx>
          <c:spPr>
            <a:solidFill>
              <a:schemeClr val="tx1">
                <a:lumMod val="25000"/>
                <a:lumOff val="75000"/>
              </a:schemeClr>
            </a:solidFill>
            <a:ln>
              <a:solidFill>
                <a:schemeClr val="tx1">
                  <a:lumMod val="25000"/>
                  <a:lumOff val="75000"/>
                </a:schemeClr>
              </a:solidFill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fld id="{2940B332-3D5F-4269-9740-00A715692B5B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 (by 13%)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Share of Population</c:v>
                </c:pt>
                <c:pt idx="1">
                  <c:v>Share of Spending</c:v>
                </c:pt>
              </c:strCache>
            </c:strRef>
          </c:cat>
          <c:val>
            <c:numRef>
              <c:f>Sheet1!$B$3:$C$3</c:f>
              <c:numCache>
                <c:formatCode>0%</c:formatCode>
                <c:ptCount val="2"/>
                <c:pt idx="0">
                  <c:v>0.12709954200000001</c:v>
                </c:pt>
                <c:pt idx="1">
                  <c:v>0.19133781899999999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45 to 54</c:v>
                </c:pt>
              </c:strCache>
            </c:strRef>
          </c:tx>
          <c:spPr>
            <a:solidFill>
              <a:schemeClr val="bg1">
                <a:lumMod val="75000"/>
                <a:lumOff val="25000"/>
              </a:schemeClr>
            </a:solidFill>
            <a:ln>
              <a:solidFill>
                <a:schemeClr val="bg1">
                  <a:lumMod val="75000"/>
                  <a:lumOff val="25000"/>
                </a:schemeClr>
              </a:solidFill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fld id="{16B4BD18-A197-4450-AE0E-574659B1B780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 ( by 14%)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Share of Population</c:v>
                </c:pt>
                <c:pt idx="1">
                  <c:v>Share of Spending</c:v>
                </c:pt>
              </c:strCache>
            </c:strRef>
          </c:cat>
          <c:val>
            <c:numRef>
              <c:f>Sheet1!$B$4:$C$4</c:f>
              <c:numCache>
                <c:formatCode>0%</c:formatCode>
                <c:ptCount val="2"/>
                <c:pt idx="0">
                  <c:v>0.13631941</c:v>
                </c:pt>
                <c:pt idx="1">
                  <c:v>0.15548457900000001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35 to 44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fld id="{AAF13953-33ED-484F-A9E9-02DEE94BA54F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 (by 13%)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Share of Population</c:v>
                </c:pt>
                <c:pt idx="1">
                  <c:v>Share of Spending</c:v>
                </c:pt>
              </c:strCache>
            </c:strRef>
          </c:cat>
          <c:val>
            <c:numRef>
              <c:f>Sheet1!$B$5:$C$5</c:f>
              <c:numCache>
                <c:formatCode>0%</c:formatCode>
                <c:ptCount val="2"/>
                <c:pt idx="0">
                  <c:v>0.125512976</c:v>
                </c:pt>
                <c:pt idx="1">
                  <c:v>0.103040191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19 to 34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fld id="{86E01AFC-BD87-450C-B122-D83F7499B479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 (by 22%)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Share of Population</c:v>
                </c:pt>
                <c:pt idx="1">
                  <c:v>Share of Spending</c:v>
                </c:pt>
              </c:strCache>
            </c:strRef>
          </c:cat>
          <c:val>
            <c:numRef>
              <c:f>Sheet1!$B$6:$C$6</c:f>
              <c:numCache>
                <c:formatCode>0%</c:formatCode>
                <c:ptCount val="2"/>
                <c:pt idx="0">
                  <c:v>0.21628233099999999</c:v>
                </c:pt>
                <c:pt idx="1">
                  <c:v>0.13438915200000001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Under 19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FD2E16-C4E6-44C6-AB55-6FDBBBD626E3}" type="VALUE">
                      <a:rPr lang="en-US" smtClean="0"/>
                      <a:pPr>
                        <a:defRPr sz="1197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dirty="0" smtClean="0"/>
                      <a:t> of</a:t>
                    </a:r>
                    <a:r>
                      <a:rPr lang="en-US" baseline="0" dirty="0" smtClean="0"/>
                      <a:t> spending (by 25% of population)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Share of Population</c:v>
                </c:pt>
                <c:pt idx="1">
                  <c:v>Share of Spending</c:v>
                </c:pt>
              </c:strCache>
            </c:strRef>
          </c:cat>
          <c:val>
            <c:numRef>
              <c:f>Sheet1!$B$7:$C$7</c:f>
              <c:numCache>
                <c:formatCode>0%</c:formatCode>
                <c:ptCount val="2"/>
                <c:pt idx="0">
                  <c:v>0.24762136200000001</c:v>
                </c:pt>
                <c:pt idx="1">
                  <c:v>0.122587155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9525" cap="flat" cmpd="sng" algn="ctr">
              <a:solidFill>
                <a:srgbClr val="000000"/>
              </a:solidFill>
              <a:round/>
            </a:ln>
            <a:effectLst/>
          </c:spPr>
        </c:serLines>
        <c:axId val="483978128"/>
        <c:axId val="483978912"/>
      </c:barChart>
      <c:catAx>
        <c:axId val="48397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978912"/>
        <c:crosses val="autoZero"/>
        <c:auto val="1"/>
        <c:lblAlgn val="ctr"/>
        <c:lblOffset val="100"/>
        <c:noMultiLvlLbl val="0"/>
      </c:catAx>
      <c:valAx>
        <c:axId val="48397891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97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5.1880075125712883E-17"/>
                  <c:y val="1.77672138851319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Under 19</c:v>
                </c:pt>
                <c:pt idx="1">
                  <c:v>19 to 34*</c:v>
                </c:pt>
                <c:pt idx="2">
                  <c:v>35 to 44*</c:v>
                </c:pt>
                <c:pt idx="3">
                  <c:v>45 to 54*</c:v>
                </c:pt>
                <c:pt idx="4">
                  <c:v>55 to 64</c:v>
                </c:pt>
                <c:pt idx="5">
                  <c:v>65 and over</c:v>
                </c:pt>
              </c:strCache>
            </c:strRef>
          </c:cat>
          <c:val>
            <c:numRef>
              <c:f>Sheet1!$B$2:$B$7</c:f>
              <c:numCache>
                <c:formatCode>_("$"* #,##0_);_("$"* \(#,##0\);_("$"* "-"??_);_(@_)</c:formatCode>
                <c:ptCount val="6"/>
                <c:pt idx="0">
                  <c:v>1947.1957</c:v>
                </c:pt>
                <c:pt idx="1">
                  <c:v>1371.16931</c:v>
                </c:pt>
                <c:pt idx="2">
                  <c:v>2747.0241999999998</c:v>
                </c:pt>
                <c:pt idx="3">
                  <c:v>4033.4946599999998</c:v>
                </c:pt>
                <c:pt idx="4">
                  <c:v>7018.6278700000003</c:v>
                </c:pt>
                <c:pt idx="5">
                  <c:v>9907.6906799999997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Under 19</c:v>
                </c:pt>
                <c:pt idx="1">
                  <c:v>19 to 34*</c:v>
                </c:pt>
                <c:pt idx="2">
                  <c:v>35 to 44*</c:v>
                </c:pt>
                <c:pt idx="3">
                  <c:v>45 to 54*</c:v>
                </c:pt>
                <c:pt idx="4">
                  <c:v>55 to 64</c:v>
                </c:pt>
                <c:pt idx="5">
                  <c:v>65 and over</c:v>
                </c:pt>
              </c:strCache>
            </c:strRef>
          </c:cat>
          <c:val>
            <c:numRef>
              <c:f>Sheet1!$C$2:$C$7</c:f>
              <c:numCache>
                <c:formatCode>_("$"* #,##0_);_("$"* \(#,##0\);_("$"* "-"??_);_(@_)</c:formatCode>
                <c:ptCount val="6"/>
                <c:pt idx="0">
                  <c:v>2080.5993100000001</c:v>
                </c:pt>
                <c:pt idx="1">
                  <c:v>3475.30645</c:v>
                </c:pt>
                <c:pt idx="2">
                  <c:v>4036.7515400000002</c:v>
                </c:pt>
                <c:pt idx="3">
                  <c:v>5624.6934799999999</c:v>
                </c:pt>
                <c:pt idx="4">
                  <c:v>7150.8556900000003</c:v>
                </c:pt>
                <c:pt idx="5">
                  <c:v>9499.6262299999999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4973752"/>
        <c:axId val="484972184"/>
      </c:barChart>
      <c:catAx>
        <c:axId val="484973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72184"/>
        <c:crosses val="autoZero"/>
        <c:auto val="1"/>
        <c:lblAlgn val="ctr"/>
        <c:lblOffset val="100"/>
        <c:noMultiLvlLbl val="0"/>
      </c:catAx>
      <c:valAx>
        <c:axId val="484972184"/>
        <c:scaling>
          <c:orientation val="minMax"/>
          <c:max val="10500"/>
          <c:min val="0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73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Ever been diagnosed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0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Stroke</c:v>
                </c:pt>
                <c:pt idx="1">
                  <c:v>Emphysema</c:v>
                </c:pt>
                <c:pt idx="2">
                  <c:v>Diabetes</c:v>
                </c:pt>
                <c:pt idx="3">
                  <c:v>Heart Disease</c:v>
                </c:pt>
                <c:pt idx="4">
                  <c:v>Cancer</c:v>
                </c:pt>
                <c:pt idx="5">
                  <c:v>Arthritis</c:v>
                </c:pt>
                <c:pt idx="6">
                  <c:v>High Blood Pressure</c:v>
                </c:pt>
                <c:pt idx="7">
                  <c:v>High Cholesterol</c:v>
                </c:pt>
                <c:pt idx="8">
                  <c:v>Asthma</c:v>
                </c:pt>
              </c:strCache>
            </c:strRef>
          </c:cat>
          <c:val>
            <c:numRef>
              <c:f>Sheet1!$B$2:$B$10</c:f>
              <c:numCache>
                <c:formatCode>_("$"* #,##0_);_("$"* \(#,##0\);_("$"* "-"??_);_(@_)</c:formatCode>
                <c:ptCount val="9"/>
                <c:pt idx="0">
                  <c:v>14868.10831</c:v>
                </c:pt>
                <c:pt idx="1">
                  <c:v>13946.77038</c:v>
                </c:pt>
                <c:pt idx="2">
                  <c:v>12913.371150000001</c:v>
                </c:pt>
                <c:pt idx="3">
                  <c:v>12165.6358</c:v>
                </c:pt>
                <c:pt idx="4">
                  <c:v>11516.0859</c:v>
                </c:pt>
                <c:pt idx="5">
                  <c:v>10252.58791</c:v>
                </c:pt>
                <c:pt idx="6">
                  <c:v>8742.2159499999998</c:v>
                </c:pt>
                <c:pt idx="7">
                  <c:v>8284.6923800000004</c:v>
                </c:pt>
                <c:pt idx="8">
                  <c:v>6732.7763699999996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Never diagnosed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Stroke</c:v>
                </c:pt>
                <c:pt idx="1">
                  <c:v>Emphysema</c:v>
                </c:pt>
                <c:pt idx="2">
                  <c:v>Diabetes</c:v>
                </c:pt>
                <c:pt idx="3">
                  <c:v>Heart Disease</c:v>
                </c:pt>
                <c:pt idx="4">
                  <c:v>Cancer</c:v>
                </c:pt>
                <c:pt idx="5">
                  <c:v>Arthritis</c:v>
                </c:pt>
                <c:pt idx="6">
                  <c:v>High Blood Pressure</c:v>
                </c:pt>
                <c:pt idx="7">
                  <c:v>High Cholesterol</c:v>
                </c:pt>
                <c:pt idx="8">
                  <c:v>Asthma</c:v>
                </c:pt>
              </c:strCache>
            </c:strRef>
          </c:cat>
          <c:val>
            <c:numRef>
              <c:f>Sheet1!$C$2:$C$10</c:f>
              <c:numCache>
                <c:formatCode>_("$"* #,##0_);_("$"* \(#,##0\);_("$"* "-"??_);_(@_)</c:formatCode>
                <c:ptCount val="9"/>
                <c:pt idx="0">
                  <c:v>4772.8801800000001</c:v>
                </c:pt>
                <c:pt idx="1">
                  <c:v>4976.1933799999997</c:v>
                </c:pt>
                <c:pt idx="2">
                  <c:v>4348.5105599999997</c:v>
                </c:pt>
                <c:pt idx="3">
                  <c:v>3934.6889000000001</c:v>
                </c:pt>
                <c:pt idx="4">
                  <c:v>4410.54954</c:v>
                </c:pt>
                <c:pt idx="5">
                  <c:v>3366.0956700000002</c:v>
                </c:pt>
                <c:pt idx="6">
                  <c:v>3317.0536000000002</c:v>
                </c:pt>
                <c:pt idx="7">
                  <c:v>3740.3630499999999</c:v>
                </c:pt>
                <c:pt idx="8">
                  <c:v>4171.3652099999999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4974536"/>
        <c:axId val="484973360"/>
      </c:barChart>
      <c:catAx>
        <c:axId val="484974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73360"/>
        <c:crosses val="autoZero"/>
        <c:auto val="1"/>
        <c:lblAlgn val="ctr"/>
        <c:lblOffset val="100"/>
        <c:noMultiLvlLbl val="0"/>
      </c:catAx>
      <c:valAx>
        <c:axId val="484973360"/>
        <c:scaling>
          <c:orientation val="minMax"/>
          <c:min val="0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74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095902209811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Under 19</c:v>
                </c:pt>
                <c:pt idx="1">
                  <c:v>19 to 34</c:v>
                </c:pt>
                <c:pt idx="2">
                  <c:v>35 to 44</c:v>
                </c:pt>
                <c:pt idx="3">
                  <c:v>45 to 54</c:v>
                </c:pt>
                <c:pt idx="4">
                  <c:v>55 to 64</c:v>
                </c:pt>
                <c:pt idx="5">
                  <c:v>65 and over</c:v>
                </c:pt>
              </c:strCache>
            </c:strRef>
          </c:cat>
          <c:val>
            <c:numRef>
              <c:f>Sheet1!$E$2:$E$7</c:f>
              <c:numCache>
                <c:formatCode>_("$"* #,##0_);_("$"* \(#,##0\);_("$"* "-"??_);_(@_)</c:formatCode>
                <c:ptCount val="6"/>
                <c:pt idx="0">
                  <c:v>1221.6966399999999</c:v>
                </c:pt>
                <c:pt idx="1">
                  <c:v>1635.92446</c:v>
                </c:pt>
                <c:pt idx="2">
                  <c:v>1964.3291899999999</c:v>
                </c:pt>
                <c:pt idx="3">
                  <c:v>2953.6745700000001</c:v>
                </c:pt>
                <c:pt idx="4">
                  <c:v>4221.9826999999996</c:v>
                </c:pt>
                <c:pt idx="5">
                  <c:v>6160.4333200000001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149274849663955E-3"/>
                  <c:y val="1.12377226173391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Under 19</c:v>
                </c:pt>
                <c:pt idx="1">
                  <c:v>19 to 34</c:v>
                </c:pt>
                <c:pt idx="2">
                  <c:v>35 to 44</c:v>
                </c:pt>
                <c:pt idx="3">
                  <c:v>45 to 54</c:v>
                </c:pt>
                <c:pt idx="4">
                  <c:v>55 to 64</c:v>
                </c:pt>
                <c:pt idx="5">
                  <c:v>65 and over</c:v>
                </c:pt>
              </c:strCache>
            </c:strRef>
          </c:cat>
          <c:val>
            <c:numRef>
              <c:f>Sheet1!$B$2:$B$7</c:f>
              <c:numCache>
                <c:formatCode>_("$"* #,##0_);_("$"* \(#,##0\);_("$"* "-"??_);_(@_)</c:formatCode>
                <c:ptCount val="6"/>
                <c:pt idx="0">
                  <c:v>1225.1425099999999</c:v>
                </c:pt>
                <c:pt idx="1">
                  <c:v>1527.50875</c:v>
                </c:pt>
                <c:pt idx="2">
                  <c:v>2124.8895699999998</c:v>
                </c:pt>
                <c:pt idx="3">
                  <c:v>4176.8876</c:v>
                </c:pt>
                <c:pt idx="4">
                  <c:v>5831.8857200000002</c:v>
                </c:pt>
                <c:pt idx="5">
                  <c:v>7593.7805500000004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Under 19</c:v>
                </c:pt>
                <c:pt idx="1">
                  <c:v>19 to 34</c:v>
                </c:pt>
                <c:pt idx="2">
                  <c:v>35 to 44</c:v>
                </c:pt>
                <c:pt idx="3">
                  <c:v>45 to 54</c:v>
                </c:pt>
                <c:pt idx="4">
                  <c:v>55 to 64</c:v>
                </c:pt>
                <c:pt idx="5">
                  <c:v>65 and over</c:v>
                </c:pt>
              </c:strCache>
            </c:strRef>
          </c:cat>
          <c:val>
            <c:numRef>
              <c:f>Sheet1!$D$2:$D$7</c:f>
              <c:numCache>
                <c:formatCode>_("$"* #,##0_);_("$"* \(#,##0\);_("$"* "-"??_);_(@_)</c:formatCode>
                <c:ptCount val="6"/>
                <c:pt idx="0">
                  <c:v>1747.1827000000001</c:v>
                </c:pt>
                <c:pt idx="1">
                  <c:v>2209.3908900000001</c:v>
                </c:pt>
                <c:pt idx="2">
                  <c:v>3670.18622</c:v>
                </c:pt>
                <c:pt idx="3">
                  <c:v>5131.8919699999997</c:v>
                </c:pt>
                <c:pt idx="4">
                  <c:v>7085.8910800000003</c:v>
                </c:pt>
                <c:pt idx="5">
                  <c:v>9801.7695700000004</c:v>
                </c:pt>
              </c:numCache>
            </c:numRef>
          </c:val>
        </c:ser>
        <c:ser>
          <c:idx val="3"/>
          <c:order val="3"/>
          <c:tx>
            <c:strRef>
              <c:f>Sheet1!$C$1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4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Under 19</c:v>
                </c:pt>
                <c:pt idx="1">
                  <c:v>19 to 34</c:v>
                </c:pt>
                <c:pt idx="2">
                  <c:v>35 to 44</c:v>
                </c:pt>
                <c:pt idx="3">
                  <c:v>45 to 54</c:v>
                </c:pt>
                <c:pt idx="4">
                  <c:v>55 to 64</c:v>
                </c:pt>
                <c:pt idx="5">
                  <c:v>65 and over</c:v>
                </c:pt>
              </c:strCache>
            </c:strRef>
          </c:cat>
          <c:val>
            <c:numRef>
              <c:f>Sheet1!$C$2:$C$7</c:f>
              <c:numCache>
                <c:formatCode>_("$"* #,##0_);_("$"* \(#,##0\);_("$"* "-"??_);_(@_)</c:formatCode>
                <c:ptCount val="6"/>
                <c:pt idx="0">
                  <c:v>2527.73398</c:v>
                </c:pt>
                <c:pt idx="1">
                  <c:v>2857.2427299999999</c:v>
                </c:pt>
                <c:pt idx="2">
                  <c:v>3858.7626</c:v>
                </c:pt>
                <c:pt idx="3">
                  <c:v>5057.5378499999997</c:v>
                </c:pt>
                <c:pt idx="4">
                  <c:v>7371.2379700000001</c:v>
                </c:pt>
                <c:pt idx="5">
                  <c:v>9949.0965300000007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4975320"/>
        <c:axId val="484974928"/>
      </c:barChart>
      <c:catAx>
        <c:axId val="484975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74928"/>
        <c:crosses val="autoZero"/>
        <c:auto val="1"/>
        <c:lblAlgn val="ctr"/>
        <c:lblOffset val="100"/>
        <c:noMultiLvlLbl val="0"/>
      </c:catAx>
      <c:valAx>
        <c:axId val="484974928"/>
        <c:scaling>
          <c:orientation val="minMax"/>
          <c:max val="10000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75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Had insurance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Under 19*</c:v>
                </c:pt>
                <c:pt idx="1">
                  <c:v>19 to 34*</c:v>
                </c:pt>
                <c:pt idx="2">
                  <c:v>35 to 44*</c:v>
                </c:pt>
                <c:pt idx="3">
                  <c:v>45 to 54*</c:v>
                </c:pt>
                <c:pt idx="4">
                  <c:v>55 to 64*</c:v>
                </c:pt>
              </c:strCache>
            </c:strRef>
          </c:cat>
          <c:val>
            <c:numRef>
              <c:f>Sheet1!$B$2:$B$6</c:f>
              <c:numCache>
                <c:formatCode>_("$"* #,##0_);_("$"* \(#,##0\);_("$"* "-"??_);_(@_)</c:formatCode>
                <c:ptCount val="5"/>
                <c:pt idx="0">
                  <c:v>2078.679232</c:v>
                </c:pt>
                <c:pt idx="1">
                  <c:v>2975.5406419999999</c:v>
                </c:pt>
                <c:pt idx="2">
                  <c:v>3925.495406</c:v>
                </c:pt>
                <c:pt idx="3">
                  <c:v>5402.994565</c:v>
                </c:pt>
                <c:pt idx="4">
                  <c:v>7755.7047499999999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Uninsured all 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149274849663955E-3"/>
                  <c:y val="1.64964376986074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149274849663955E-3"/>
                  <c:y val="1.26220765174618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Under 19*</c:v>
                </c:pt>
                <c:pt idx="1">
                  <c:v>19 to 34*</c:v>
                </c:pt>
                <c:pt idx="2">
                  <c:v>35 to 44*</c:v>
                </c:pt>
                <c:pt idx="3">
                  <c:v>45 to 54*</c:v>
                </c:pt>
                <c:pt idx="4">
                  <c:v>55 to 64*</c:v>
                </c:pt>
              </c:strCache>
            </c:strRef>
          </c:cat>
          <c:val>
            <c:numRef>
              <c:f>Sheet1!$C$2:$C$6</c:f>
              <c:numCache>
                <c:formatCode>_("$"* #,##0_);_("$"* \(#,##0\);_("$"* "-"??_);_(@_)</c:formatCode>
                <c:ptCount val="5"/>
                <c:pt idx="0">
                  <c:v>779.85370699999999</c:v>
                </c:pt>
                <c:pt idx="1">
                  <c:v>573.34400200000005</c:v>
                </c:pt>
                <c:pt idx="2">
                  <c:v>1239.395053</c:v>
                </c:pt>
                <c:pt idx="3">
                  <c:v>2274.404012</c:v>
                </c:pt>
                <c:pt idx="4">
                  <c:v>2722.1685219999999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4976104"/>
        <c:axId val="484976496"/>
      </c:barChart>
      <c:catAx>
        <c:axId val="484976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76496"/>
        <c:crosses val="autoZero"/>
        <c:auto val="1"/>
        <c:lblAlgn val="ctr"/>
        <c:lblOffset val="100"/>
        <c:noMultiLvlLbl val="0"/>
      </c:catAx>
      <c:valAx>
        <c:axId val="484976496"/>
        <c:scaling>
          <c:orientation val="minMax"/>
          <c:max val="8000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76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Spending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$0 </c:v>
                </c:pt>
                <c:pt idx="1">
                  <c:v>&gt;$0 to $200</c:v>
                </c:pt>
                <c:pt idx="2">
                  <c:v>&gt;$200 to $500</c:v>
                </c:pt>
                <c:pt idx="3">
                  <c:v>&gt;$500 to &gt;$1000</c:v>
                </c:pt>
                <c:pt idx="4">
                  <c:v>&gt;$1000 to $2500</c:v>
                </c:pt>
                <c:pt idx="5">
                  <c:v>&gt;$2500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0.26884230479999999</c:v>
                </c:pt>
                <c:pt idx="1">
                  <c:v>0.28996632430000002</c:v>
                </c:pt>
                <c:pt idx="2">
                  <c:v>0.16391075150000001</c:v>
                </c:pt>
                <c:pt idx="3">
                  <c:v>0.1177239368</c:v>
                </c:pt>
                <c:pt idx="4">
                  <c:v>0.1062912912</c:v>
                </c:pt>
                <c:pt idx="5">
                  <c:v>5.3265391400000001E-2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4976888"/>
        <c:axId val="484970224"/>
      </c:barChart>
      <c:catAx>
        <c:axId val="484976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70224"/>
        <c:crosses val="autoZero"/>
        <c:auto val="1"/>
        <c:lblAlgn val="ctr"/>
        <c:lblOffset val="100"/>
        <c:noMultiLvlLbl val="0"/>
      </c:catAx>
      <c:valAx>
        <c:axId val="48497022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76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E6E0CD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E6E0CD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57867392"/>
        <c:axId val="357869744"/>
      </c:barChart>
      <c:catAx>
        <c:axId val="3578673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solidFill>
              <a:srgbClr val="D3D3D3"/>
            </a:solidFill>
          </a:ln>
        </c:spPr>
        <c:txPr>
          <a:bodyPr/>
          <a:lstStyle/>
          <a:p>
            <a:pPr>
              <a:defRPr sz="1200">
                <a:solidFill>
                  <a:schemeClr val="accent6"/>
                </a:solidFill>
              </a:defRPr>
            </a:pPr>
            <a:endParaRPr lang="en-US"/>
          </a:p>
        </c:txPr>
        <c:crossAx val="357869744"/>
        <c:crosses val="autoZero"/>
        <c:auto val="1"/>
        <c:lblAlgn val="ctr"/>
        <c:lblOffset val="100"/>
        <c:noMultiLvlLbl val="0"/>
      </c:catAx>
      <c:valAx>
        <c:axId val="35786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rgbClr val="D3D3D3"/>
            </a:solidFill>
          </a:ln>
        </c:spPr>
        <c:txPr>
          <a:bodyPr/>
          <a:lstStyle/>
          <a:p>
            <a:pPr>
              <a:defRPr sz="1200">
                <a:solidFill>
                  <a:schemeClr val="accent6"/>
                </a:solidFill>
              </a:defRPr>
            </a:pPr>
            <a:endParaRPr lang="en-US"/>
          </a:p>
        </c:txPr>
        <c:crossAx val="35786739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1000</c:v>
                </c:pt>
                <c:pt idx="1">
                  <c:v>9000</c:v>
                </c:pt>
                <c:pt idx="2">
                  <c:v>7000</c:v>
                </c:pt>
                <c:pt idx="3">
                  <c:v>6000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E6E0CD"/>
            </a:solidFill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1000</c:v>
                </c:pt>
                <c:pt idx="1">
                  <c:v>5000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E6E0CD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57866608"/>
        <c:axId val="357867000"/>
      </c:barChart>
      <c:catAx>
        <c:axId val="357866608"/>
        <c:scaling>
          <c:orientation val="minMax"/>
        </c:scaling>
        <c:delete val="0"/>
        <c:axPos val="b"/>
        <c:numFmt formatCode="[&gt;=1000]0,\ &quot;K&quot;;General" sourceLinked="0"/>
        <c:majorTickMark val="none"/>
        <c:minorTickMark val="none"/>
        <c:tickLblPos val="nextTo"/>
        <c:spPr>
          <a:noFill/>
          <a:ln>
            <a:solidFill>
              <a:srgbClr val="D3D3D3"/>
            </a:solidFill>
          </a:ln>
        </c:spPr>
        <c:txPr>
          <a:bodyPr/>
          <a:lstStyle/>
          <a:p>
            <a:pPr>
              <a:defRPr sz="1200">
                <a:solidFill>
                  <a:schemeClr val="accent6"/>
                </a:solidFill>
              </a:defRPr>
            </a:pPr>
            <a:endParaRPr lang="en-US"/>
          </a:p>
        </c:txPr>
        <c:crossAx val="357867000"/>
        <c:crosses val="autoZero"/>
        <c:auto val="1"/>
        <c:lblAlgn val="ctr"/>
        <c:lblOffset val="100"/>
        <c:noMultiLvlLbl val="0"/>
      </c:catAx>
      <c:valAx>
        <c:axId val="357867000"/>
        <c:scaling>
          <c:orientation val="minMax"/>
        </c:scaling>
        <c:delete val="0"/>
        <c:axPos val="l"/>
        <c:numFmt formatCode="0,\ &quot;K&quot;" sourceLinked="0"/>
        <c:majorTickMark val="none"/>
        <c:minorTickMark val="none"/>
        <c:tickLblPos val="nextTo"/>
        <c:spPr>
          <a:noFill/>
          <a:ln w="9525">
            <a:solidFill>
              <a:srgbClr val="D3D3D3"/>
            </a:solidFill>
          </a:ln>
        </c:spPr>
        <c:txPr>
          <a:bodyPr/>
          <a:lstStyle/>
          <a:p>
            <a:pPr>
              <a:defRPr sz="1200">
                <a:solidFill>
                  <a:schemeClr val="accent6"/>
                </a:solidFill>
              </a:defRPr>
            </a:pPr>
            <a:endParaRPr lang="en-US"/>
          </a:p>
        </c:txPr>
        <c:crossAx val="35786660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xVal>
          <c:y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xVal>
          <c:y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7868176"/>
        <c:axId val="357869352"/>
      </c:scatterChart>
      <c:valAx>
        <c:axId val="35786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rgbClr val="D3D3D3"/>
            </a:solidFill>
          </a:ln>
        </c:spPr>
        <c:txPr>
          <a:bodyPr/>
          <a:lstStyle/>
          <a:p>
            <a:pPr>
              <a:defRPr sz="1200">
                <a:solidFill>
                  <a:schemeClr val="accent6"/>
                </a:solidFill>
              </a:defRPr>
            </a:pPr>
            <a:endParaRPr lang="en-US"/>
          </a:p>
        </c:txPr>
        <c:crossAx val="357869352"/>
        <c:crosses val="autoZero"/>
        <c:crossBetween val="midCat"/>
      </c:valAx>
      <c:valAx>
        <c:axId val="357869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rgbClr val="D3D3D3"/>
            </a:solidFill>
          </a:ln>
        </c:spPr>
        <c:txPr>
          <a:bodyPr/>
          <a:lstStyle/>
          <a:p>
            <a:pPr>
              <a:defRPr sz="1200">
                <a:solidFill>
                  <a:schemeClr val="accent6"/>
                </a:solidFill>
              </a:defRPr>
            </a:pPr>
            <a:endParaRPr lang="en-US"/>
          </a:p>
        </c:txPr>
        <c:crossAx val="357868176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noFill/>
            </a:ln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Spending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9E2D3C8-FE58-45B2-B176-3F243E21D96E}" type="VALUE">
                      <a:rPr lang="en-US" smtClean="0">
                        <a:solidFill>
                          <a:srgbClr val="000000"/>
                        </a:solidFill>
                      </a:rPr>
                      <a:pPr>
                        <a:defRPr sz="1197" b="0" i="0" u="none" strike="noStrike" kern="1200" baseline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mtClean="0">
                        <a:solidFill>
                          <a:srgbClr val="000000"/>
                        </a:solidFill>
                      </a:rPr>
                      <a:t> of total health spending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Top 1% of health spenders</c:v>
                </c:pt>
                <c:pt idx="1">
                  <c:v>Top 5%</c:v>
                </c:pt>
                <c:pt idx="2">
                  <c:v>Top 10%</c:v>
                </c:pt>
                <c:pt idx="3">
                  <c:v>Top 15%</c:v>
                </c:pt>
                <c:pt idx="4">
                  <c:v>Top 20%</c:v>
                </c:pt>
                <c:pt idx="6">
                  <c:v>Top 50%</c:v>
                </c:pt>
                <c:pt idx="7">
                  <c:v>Lower 50%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0.21482342900000001</c:v>
                </c:pt>
                <c:pt idx="1">
                  <c:v>0.487190605</c:v>
                </c:pt>
                <c:pt idx="2">
                  <c:v>0.64927829100000001</c:v>
                </c:pt>
                <c:pt idx="3">
                  <c:v>0.74849416400000002</c:v>
                </c:pt>
                <c:pt idx="4">
                  <c:v>0.81540312500000001</c:v>
                </c:pt>
                <c:pt idx="6">
                  <c:v>0.97145934</c:v>
                </c:pt>
                <c:pt idx="7">
                  <c:v>2.8540660200000002E-2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3973816"/>
        <c:axId val="483974208"/>
      </c:barChart>
      <c:catAx>
        <c:axId val="48397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974208"/>
        <c:crosses val="autoZero"/>
        <c:auto val="1"/>
        <c:lblAlgn val="ctr"/>
        <c:lblOffset val="100"/>
        <c:noMultiLvlLbl val="0"/>
      </c:catAx>
      <c:valAx>
        <c:axId val="483974208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973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Spending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52FD77F-AE00-46BA-9672-081F342EFE8B}" type="VALUE">
                      <a:rPr lang="en-US" smtClean="0">
                        <a:solidFill>
                          <a:srgbClr val="000000"/>
                        </a:solidFill>
                      </a:rPr>
                      <a:pPr>
                        <a:defRPr sz="1197" b="0" i="0" u="none" strike="noStrike" kern="1200" baseline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 of OOP</a:t>
                    </a:r>
                  </a:p>
                  <a:p>
                    <a:pPr>
                      <a:defRPr sz="1197" b="0" i="0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spending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Top 1% of OOP spenders</c:v>
                </c:pt>
                <c:pt idx="1">
                  <c:v>Top 5%</c:v>
                </c:pt>
                <c:pt idx="2">
                  <c:v>Top 10%</c:v>
                </c:pt>
                <c:pt idx="3">
                  <c:v>Top 15%</c:v>
                </c:pt>
                <c:pt idx="4">
                  <c:v>Top 20%</c:v>
                </c:pt>
                <c:pt idx="6">
                  <c:v>Top 50%</c:v>
                </c:pt>
                <c:pt idx="7">
                  <c:v>Lower 50%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0.20033742399999999</c:v>
                </c:pt>
                <c:pt idx="1">
                  <c:v>0.45049314699999998</c:v>
                </c:pt>
                <c:pt idx="2">
                  <c:v>0.61375707599999996</c:v>
                </c:pt>
                <c:pt idx="3">
                  <c:v>0.71970927100000004</c:v>
                </c:pt>
                <c:pt idx="4">
                  <c:v>0.79440991699999997</c:v>
                </c:pt>
                <c:pt idx="6">
                  <c:v>0.97872544399999994</c:v>
                </c:pt>
                <c:pt idx="7">
                  <c:v>2.1274556399999998E-2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3974600"/>
        <c:axId val="483974992"/>
      </c:barChart>
      <c:catAx>
        <c:axId val="483974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974992"/>
        <c:crosses val="autoZero"/>
        <c:auto val="1"/>
        <c:lblAlgn val="ctr"/>
        <c:lblOffset val="100"/>
        <c:noMultiLvlLbl val="0"/>
      </c:catAx>
      <c:valAx>
        <c:axId val="483974992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974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Spending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2.8298549699327909E-3"/>
                  <c:y val="1.41693218339431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EA201C9-85FD-484B-A5DA-3FC6BED3C16E}" type="VALUE">
                      <a:rPr lang="en-US" smtClean="0">
                        <a:solidFill>
                          <a:srgbClr val="000000"/>
                        </a:solidFill>
                      </a:rPr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t>[VALUE]</a:t>
                    </a:fld>
                    <a:r>
                      <a:rPr lang="en-US" smtClean="0">
                        <a:solidFill>
                          <a:srgbClr val="000000"/>
                        </a:solidFill>
                      </a:rPr>
                      <a:t> of total</a:t>
                    </a:r>
                    <a:r>
                      <a:rPr lang="en-US" baseline="0" smtClean="0">
                        <a:solidFill>
                          <a:srgbClr val="000000"/>
                        </a:solidFill>
                      </a:rPr>
                      <a:t> health spending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819243013795542"/>
                      <c:h val="0.116811889199027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Top 1% of health spender</c:v>
                </c:pt>
                <c:pt idx="1">
                  <c:v>Top 5%</c:v>
                </c:pt>
                <c:pt idx="2">
                  <c:v>Top 10%</c:v>
                </c:pt>
                <c:pt idx="3">
                  <c:v>Top 15%</c:v>
                </c:pt>
                <c:pt idx="4">
                  <c:v>Top 20%</c:v>
                </c:pt>
                <c:pt idx="6">
                  <c:v>Top 50%</c:v>
                </c:pt>
                <c:pt idx="7">
                  <c:v>Lower 50%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0.14075132300000001</c:v>
                </c:pt>
                <c:pt idx="1">
                  <c:v>0.35467975099999999</c:v>
                </c:pt>
                <c:pt idx="2">
                  <c:v>0.50867966899999995</c:v>
                </c:pt>
                <c:pt idx="3">
                  <c:v>0.61451925200000002</c:v>
                </c:pt>
                <c:pt idx="4">
                  <c:v>0.69592152299999999</c:v>
                </c:pt>
                <c:pt idx="6">
                  <c:v>0.9343458</c:v>
                </c:pt>
                <c:pt idx="7">
                  <c:v>6.5654199600000004E-2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3979696"/>
        <c:axId val="483976560"/>
      </c:barChart>
      <c:catAx>
        <c:axId val="48397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976560"/>
        <c:crosses val="autoZero"/>
        <c:auto val="1"/>
        <c:lblAlgn val="ctr"/>
        <c:lblOffset val="100"/>
        <c:noMultiLvlLbl val="0"/>
      </c:catAx>
      <c:valAx>
        <c:axId val="48397656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979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Percetage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9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9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9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Excellent</c:v>
                </c:pt>
                <c:pt idx="1">
                  <c:v>Very Good</c:v>
                </c:pt>
                <c:pt idx="2">
                  <c:v>Good</c:v>
                </c:pt>
                <c:pt idx="3">
                  <c:v>Fair</c:v>
                </c:pt>
                <c:pt idx="4">
                  <c:v>Poor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0.32356975560000001</c:v>
                </c:pt>
                <c:pt idx="1">
                  <c:v>0.32632106059999999</c:v>
                </c:pt>
                <c:pt idx="2">
                  <c:v>0.24280394699999999</c:v>
                </c:pt>
                <c:pt idx="3">
                  <c:v>8.0899430199999997E-2</c:v>
                </c:pt>
                <c:pt idx="4">
                  <c:v>2.6405806600000001E-2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3973032"/>
        <c:axId val="483975776"/>
      </c:barChart>
      <c:catAx>
        <c:axId val="483973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975776"/>
        <c:crosses val="autoZero"/>
        <c:auto val="1"/>
        <c:lblAlgn val="ctr"/>
        <c:lblOffset val="100"/>
        <c:noMultiLvlLbl val="0"/>
      </c:catAx>
      <c:valAx>
        <c:axId val="48397577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973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0.12734</cdr:x>
      <cdr:y>0.90419</cdr:y>
    </cdr:from>
    <cdr:to>
      <cdr:x>0.15281</cdr:x>
      <cdr:y>0.97287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1143000" y="4052137"/>
          <a:ext cx="228611" cy="3077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latin typeface="Calibri" pitchFamily="34" charset="0"/>
              <a:cs typeface="Meta Offc Pro"/>
            </a:rPr>
            <a:t>*</a:t>
          </a:r>
        </a:p>
      </cdr:txBody>
    </cdr:sp>
  </cdr:relSizeAnchor>
  <cdr:relSizeAnchor xmlns:cdr="http://schemas.openxmlformats.org/drawingml/2006/chartDrawing">
    <cdr:from>
      <cdr:x>0.28016</cdr:x>
      <cdr:y>0.90715</cdr:y>
    </cdr:from>
    <cdr:to>
      <cdr:x>0.30562</cdr:x>
      <cdr:y>0.97583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2514600" y="4065389"/>
          <a:ext cx="228522" cy="3077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latin typeface="Calibri" pitchFamily="34" charset="0"/>
              <a:cs typeface="Meta Offc Pro"/>
            </a:rPr>
            <a:t>*</a:t>
          </a:r>
        </a:p>
      </cdr:txBody>
    </cdr:sp>
  </cdr:relSizeAnchor>
  <cdr:relSizeAnchor xmlns:cdr="http://schemas.openxmlformats.org/drawingml/2006/chartDrawing">
    <cdr:from>
      <cdr:x>0.43297</cdr:x>
      <cdr:y>0.90419</cdr:y>
    </cdr:from>
    <cdr:to>
      <cdr:x>0.45844</cdr:x>
      <cdr:y>0.97287</cdr:y>
    </cdr:to>
    <cdr:sp macro="" textlink="">
      <cdr:nvSpPr>
        <cdr:cNvPr id="4" name="TextBox 7"/>
        <cdr:cNvSpPr txBox="1"/>
      </cdr:nvSpPr>
      <cdr:spPr>
        <a:xfrm xmlns:a="http://schemas.openxmlformats.org/drawingml/2006/main">
          <a:off x="3886200" y="4052137"/>
          <a:ext cx="228611" cy="3077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latin typeface="Calibri" pitchFamily="34" charset="0"/>
              <a:cs typeface="Meta Offc Pro"/>
            </a:rPr>
            <a:t>*</a:t>
          </a:r>
        </a:p>
      </cdr:txBody>
    </cdr:sp>
  </cdr:relSizeAnchor>
  <cdr:relSizeAnchor xmlns:cdr="http://schemas.openxmlformats.org/drawingml/2006/chartDrawing">
    <cdr:from>
      <cdr:x>0.88291</cdr:x>
      <cdr:y>0.90471</cdr:y>
    </cdr:from>
    <cdr:to>
      <cdr:x>0.90838</cdr:x>
      <cdr:y>0.97339</cdr:y>
    </cdr:to>
    <cdr:sp macro="" textlink="">
      <cdr:nvSpPr>
        <cdr:cNvPr id="5" name="TextBox 7"/>
        <cdr:cNvSpPr txBox="1"/>
      </cdr:nvSpPr>
      <cdr:spPr>
        <a:xfrm xmlns:a="http://schemas.openxmlformats.org/drawingml/2006/main">
          <a:off x="7924800" y="4054475"/>
          <a:ext cx="22860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latin typeface="Calibri" pitchFamily="34" charset="0"/>
              <a:cs typeface="Meta Offc Pro"/>
            </a:rPr>
            <a:t>*</a:t>
          </a:r>
        </a:p>
      </cdr:txBody>
    </cdr:sp>
  </cdr:relSizeAnchor>
  <cdr:relSizeAnchor xmlns:cdr="http://schemas.openxmlformats.org/drawingml/2006/chartDrawing">
    <cdr:from>
      <cdr:x>0.18571</cdr:x>
      <cdr:y>0.90715</cdr:y>
    </cdr:from>
    <cdr:to>
      <cdr:x>0.21118</cdr:x>
      <cdr:y>0.97583</cdr:y>
    </cdr:to>
    <cdr:sp macro="" textlink="">
      <cdr:nvSpPr>
        <cdr:cNvPr id="6" name="TextBox 7"/>
        <cdr:cNvSpPr txBox="1"/>
      </cdr:nvSpPr>
      <cdr:spPr>
        <a:xfrm xmlns:a="http://schemas.openxmlformats.org/drawingml/2006/main">
          <a:off x="1666868" y="4065389"/>
          <a:ext cx="228612" cy="3077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latin typeface="Calibri" pitchFamily="34" charset="0"/>
              <a:cs typeface="Meta Offc Pro"/>
            </a:rPr>
            <a:t>*</a:t>
          </a:r>
        </a:p>
      </cdr:txBody>
    </cdr:sp>
  </cdr:relSizeAnchor>
  <cdr:relSizeAnchor xmlns:cdr="http://schemas.openxmlformats.org/drawingml/2006/chartDrawing">
    <cdr:from>
      <cdr:x>0.33958</cdr:x>
      <cdr:y>0.90715</cdr:y>
    </cdr:from>
    <cdr:to>
      <cdr:x>0.36505</cdr:x>
      <cdr:y>0.97583</cdr:y>
    </cdr:to>
    <cdr:sp macro="" textlink="">
      <cdr:nvSpPr>
        <cdr:cNvPr id="7" name="TextBox 7"/>
        <cdr:cNvSpPr txBox="1"/>
      </cdr:nvSpPr>
      <cdr:spPr>
        <a:xfrm xmlns:a="http://schemas.openxmlformats.org/drawingml/2006/main">
          <a:off x="3048000" y="4065389"/>
          <a:ext cx="228611" cy="3077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latin typeface="Calibri" pitchFamily="34" charset="0"/>
              <a:cs typeface="Meta Offc Pro"/>
            </a:rPr>
            <a:t>*</a:t>
          </a:r>
        </a:p>
      </cdr:txBody>
    </cdr:sp>
  </cdr:relSizeAnchor>
  <cdr:relSizeAnchor xmlns:cdr="http://schemas.openxmlformats.org/drawingml/2006/chartDrawing">
    <cdr:from>
      <cdr:x>0.48917</cdr:x>
      <cdr:y>0.90471</cdr:y>
    </cdr:from>
    <cdr:to>
      <cdr:x>0.51464</cdr:x>
      <cdr:y>0.97339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390644" y="4054475"/>
          <a:ext cx="22860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latin typeface="Calibri" pitchFamily="34" charset="0"/>
              <a:cs typeface="Meta Offc Pro"/>
            </a:rPr>
            <a:t>*</a:t>
          </a:r>
        </a:p>
      </cdr:txBody>
    </cdr:sp>
  </cdr:relSizeAnchor>
  <cdr:relSizeAnchor xmlns:cdr="http://schemas.openxmlformats.org/drawingml/2006/chartDrawing">
    <cdr:from>
      <cdr:x>0.78953</cdr:x>
      <cdr:y>0.90471</cdr:y>
    </cdr:from>
    <cdr:to>
      <cdr:x>0.815</cdr:x>
      <cdr:y>0.97339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086600" y="4054475"/>
          <a:ext cx="22860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latin typeface="Calibri" pitchFamily="34" charset="0"/>
              <a:cs typeface="Meta Offc Pro"/>
            </a:rPr>
            <a:t>*</a:t>
          </a:r>
        </a:p>
      </cdr:txBody>
    </cdr:sp>
  </cdr:relSizeAnchor>
  <cdr:relSizeAnchor xmlns:cdr="http://schemas.openxmlformats.org/drawingml/2006/chartDrawing">
    <cdr:from>
      <cdr:x>0.94234</cdr:x>
      <cdr:y>0.90471</cdr:y>
    </cdr:from>
    <cdr:to>
      <cdr:x>0.96781</cdr:x>
      <cdr:y>0.97339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8458200" y="4054475"/>
          <a:ext cx="22860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latin typeface="Calibri" pitchFamily="34" charset="0"/>
              <a:cs typeface="Meta Offc Pro"/>
            </a:rPr>
            <a:t>*</a:t>
          </a:r>
        </a:p>
      </cdr:txBody>
    </cdr:sp>
  </cdr:relSizeAnchor>
  <cdr:relSizeAnchor xmlns:cdr="http://schemas.openxmlformats.org/drawingml/2006/chartDrawing">
    <cdr:from>
      <cdr:x>0.10187</cdr:x>
      <cdr:y>0.90197</cdr:y>
    </cdr:from>
    <cdr:to>
      <cdr:x>0.12734</cdr:x>
      <cdr:y>0.97065</cdr:y>
    </cdr:to>
    <cdr:sp macro="" textlink="">
      <cdr:nvSpPr>
        <cdr:cNvPr id="11" name="TextBox 7"/>
        <cdr:cNvSpPr txBox="1"/>
      </cdr:nvSpPr>
      <cdr:spPr>
        <a:xfrm xmlns:a="http://schemas.openxmlformats.org/drawingml/2006/main">
          <a:off x="914400" y="4042198"/>
          <a:ext cx="228612" cy="3077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latin typeface="Calibri" pitchFamily="34" charset="0"/>
              <a:cs typeface="Meta Offc Pro"/>
            </a:rPr>
            <a:t>*</a:t>
          </a:r>
        </a:p>
      </cdr:txBody>
    </cdr:sp>
  </cdr:relSizeAnchor>
  <cdr:relSizeAnchor xmlns:cdr="http://schemas.openxmlformats.org/drawingml/2006/chartDrawing">
    <cdr:from>
      <cdr:x>0.25469</cdr:x>
      <cdr:y>0.90641</cdr:y>
    </cdr:from>
    <cdr:to>
      <cdr:x>0.28016</cdr:x>
      <cdr:y>0.97509</cdr:y>
    </cdr:to>
    <cdr:sp macro="" textlink="">
      <cdr:nvSpPr>
        <cdr:cNvPr id="12" name="TextBox 7"/>
        <cdr:cNvSpPr txBox="1"/>
      </cdr:nvSpPr>
      <cdr:spPr>
        <a:xfrm xmlns:a="http://schemas.openxmlformats.org/drawingml/2006/main">
          <a:off x="2286000" y="4062076"/>
          <a:ext cx="228612" cy="3077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latin typeface="Calibri" pitchFamily="34" charset="0"/>
              <a:cs typeface="Meta Offc Pro"/>
            </a:rPr>
            <a:t>*</a:t>
          </a:r>
        </a:p>
      </cdr:txBody>
    </cdr:sp>
  </cdr:relSizeAnchor>
  <cdr:relSizeAnchor xmlns:cdr="http://schemas.openxmlformats.org/drawingml/2006/chartDrawing">
    <cdr:from>
      <cdr:x>0.4075</cdr:x>
      <cdr:y>0.90471</cdr:y>
    </cdr:from>
    <cdr:to>
      <cdr:x>0.43297</cdr:x>
      <cdr:y>0.97339</cdr:y>
    </cdr:to>
    <cdr:sp macro="" textlink="">
      <cdr:nvSpPr>
        <cdr:cNvPr id="13" name="TextBox 7"/>
        <cdr:cNvSpPr txBox="1"/>
      </cdr:nvSpPr>
      <cdr:spPr>
        <a:xfrm xmlns:a="http://schemas.openxmlformats.org/drawingml/2006/main">
          <a:off x="3657608" y="4054470"/>
          <a:ext cx="228612" cy="3077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latin typeface="Calibri" pitchFamily="34" charset="0"/>
              <a:cs typeface="Meta Offc Pro"/>
            </a:rPr>
            <a:t>*</a:t>
          </a:r>
        </a:p>
      </cdr:txBody>
    </cdr:sp>
  </cdr:relSizeAnchor>
  <cdr:relSizeAnchor xmlns:cdr="http://schemas.openxmlformats.org/drawingml/2006/chartDrawing">
    <cdr:from>
      <cdr:x>0.55182</cdr:x>
      <cdr:y>0.90715</cdr:y>
    </cdr:from>
    <cdr:to>
      <cdr:x>0.57729</cdr:x>
      <cdr:y>0.97583</cdr:y>
    </cdr:to>
    <cdr:sp macro="" textlink="">
      <cdr:nvSpPr>
        <cdr:cNvPr id="14" name="TextBox 7"/>
        <cdr:cNvSpPr txBox="1"/>
      </cdr:nvSpPr>
      <cdr:spPr>
        <a:xfrm xmlns:a="http://schemas.openxmlformats.org/drawingml/2006/main">
          <a:off x="4953000" y="4065389"/>
          <a:ext cx="228612" cy="3077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latin typeface="Calibri" pitchFamily="34" charset="0"/>
              <a:cs typeface="Meta Offc Pro"/>
            </a:rPr>
            <a:t>*</a:t>
          </a:r>
        </a:p>
      </cdr:txBody>
    </cdr:sp>
  </cdr:relSizeAnchor>
  <cdr:relSizeAnchor xmlns:cdr="http://schemas.openxmlformats.org/drawingml/2006/chartDrawing">
    <cdr:from>
      <cdr:x>0.70463</cdr:x>
      <cdr:y>0.90471</cdr:y>
    </cdr:from>
    <cdr:to>
      <cdr:x>0.7301</cdr:x>
      <cdr:y>0.97339</cdr:y>
    </cdr:to>
    <cdr:sp macro="" textlink="">
      <cdr:nvSpPr>
        <cdr:cNvPr id="15" name="TextBox 7"/>
        <cdr:cNvSpPr txBox="1"/>
      </cdr:nvSpPr>
      <cdr:spPr>
        <a:xfrm xmlns:a="http://schemas.openxmlformats.org/drawingml/2006/main">
          <a:off x="6324600" y="4054475"/>
          <a:ext cx="22860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latin typeface="Calibri" pitchFamily="34" charset="0"/>
              <a:cs typeface="Meta Offc Pro"/>
            </a:rPr>
            <a:t>*</a:t>
          </a:r>
        </a:p>
      </cdr:txBody>
    </cdr:sp>
  </cdr:relSizeAnchor>
  <cdr:relSizeAnchor xmlns:cdr="http://schemas.openxmlformats.org/drawingml/2006/chartDrawing">
    <cdr:from>
      <cdr:x>0.85745</cdr:x>
      <cdr:y>0.90471</cdr:y>
    </cdr:from>
    <cdr:to>
      <cdr:x>0.88291</cdr:x>
      <cdr:y>0.97339</cdr:y>
    </cdr:to>
    <cdr:sp macro="" textlink="">
      <cdr:nvSpPr>
        <cdr:cNvPr id="16" name="TextBox 7"/>
        <cdr:cNvSpPr txBox="1"/>
      </cdr:nvSpPr>
      <cdr:spPr>
        <a:xfrm xmlns:a="http://schemas.openxmlformats.org/drawingml/2006/main">
          <a:off x="7696200" y="4054475"/>
          <a:ext cx="22860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latin typeface="Calibri" pitchFamily="34" charset="0"/>
              <a:cs typeface="Meta Offc Pro"/>
            </a:rPr>
            <a:t>*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pPr/>
              <a:t>8/25/2016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6032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9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84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57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02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10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581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78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87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39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08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98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28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80160"/>
            <a:ext cx="8976360" cy="44805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+mn-lt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+mn-lt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+mn-lt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+mn-lt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+mn-lt"/>
                <a:cs typeface="Calibri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92947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3434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D324E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5852160"/>
            <a:ext cx="8961120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3434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3434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92947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5852160"/>
            <a:ext cx="8961120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3434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3434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3434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D324E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5852160"/>
            <a:ext cx="8961120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D324E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5852160"/>
            <a:ext cx="8961120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92947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160196017"/>
              </p:ext>
            </p:extLst>
          </p:nvPr>
        </p:nvGraphicFramePr>
        <p:xfrm>
          <a:off x="76200" y="1280160"/>
          <a:ext cx="8975725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901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92947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881756991"/>
              </p:ext>
            </p:extLst>
          </p:nvPr>
        </p:nvGraphicFramePr>
        <p:xfrm>
          <a:off x="76200" y="1280160"/>
          <a:ext cx="8975725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901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92947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056096080"/>
              </p:ext>
            </p:extLst>
          </p:nvPr>
        </p:nvGraphicFramePr>
        <p:xfrm>
          <a:off x="76200" y="1280160"/>
          <a:ext cx="8975725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901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aphicFrame>
        <p:nvGraphicFramePr>
          <p:cNvPr id="3" name="Content Placeholder 5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595364224"/>
              </p:ext>
            </p:extLst>
          </p:nvPr>
        </p:nvGraphicFramePr>
        <p:xfrm>
          <a:off x="76200" y="1280160"/>
          <a:ext cx="8975725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</p:spTree>
    <p:extLst>
      <p:ext uri="{BB962C8B-B14F-4D97-AF65-F5344CB8AC3E}">
        <p14:creationId xmlns:p14="http://schemas.microsoft.com/office/powerpoint/2010/main" val="391460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92947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991406021"/>
              </p:ext>
            </p:extLst>
          </p:nvPr>
        </p:nvGraphicFramePr>
        <p:xfrm>
          <a:off x="76200" y="1280160"/>
          <a:ext cx="8975725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901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461772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461772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D324E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5852160"/>
            <a:ext cx="8961120" cy="73152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469392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469392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469392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92947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5852160"/>
            <a:ext cx="8961120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D324E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5852160"/>
            <a:ext cx="8961120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 txBox="1">
            <a:spLocks/>
          </p:cNvSpPr>
          <p:nvPr userDrawn="1"/>
        </p:nvSpPr>
        <p:spPr>
          <a:xfrm>
            <a:off x="76200" y="6553200"/>
            <a:ext cx="7299960" cy="274320"/>
          </a:xfrm>
          <a:prstGeom prst="rect">
            <a:avLst/>
          </a:prstGeom>
        </p:spPr>
        <p:txBody>
          <a:bodyPr anchor="b" anchorCtr="0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100" b="1" dirty="0" smtClean="0">
                <a:solidFill>
                  <a:srgbClr val="DC7A27"/>
                </a:solidFill>
                <a:latin typeface="Arial" pitchFamily="34" charset="0"/>
                <a:cs typeface="Arial" pitchFamily="34" charset="0"/>
              </a:rPr>
              <a:t>Peterson-Kaiser Health</a:t>
            </a:r>
            <a:r>
              <a:rPr lang="en-US" sz="1100" b="1" baseline="0" dirty="0" smtClean="0">
                <a:solidFill>
                  <a:srgbClr val="DC7A2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smtClean="0">
                <a:solidFill>
                  <a:srgbClr val="DC7A27"/>
                </a:solidFill>
                <a:latin typeface="Arial" pitchFamily="34" charset="0"/>
                <a:cs typeface="Arial" pitchFamily="34" charset="0"/>
              </a:rPr>
              <a:t>System Tracker</a:t>
            </a:r>
          </a:p>
        </p:txBody>
      </p:sp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76" r:id="rId3"/>
    <p:sldLayoutId id="2147483674" r:id="rId4"/>
    <p:sldLayoutId id="2147483677" r:id="rId5"/>
    <p:sldLayoutId id="2147483675" r:id="rId6"/>
    <p:sldLayoutId id="2147483664" r:id="rId7"/>
    <p:sldLayoutId id="2147483665" r:id="rId8"/>
    <p:sldLayoutId id="2147483663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D324E"/>
          </a:solidFill>
          <a:latin typeface="Georgia" pitchFamily="18" charset="0"/>
          <a:ea typeface="+mj-ea"/>
          <a:cs typeface="Georgia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0D324E"/>
                </a:solidFill>
                <a:latin typeface="Georgia" pitchFamily="18" charset="0"/>
                <a:cs typeface="Meta Offc Pro"/>
              </a:rPr>
              <a:t>Exhibit </a:t>
            </a:r>
            <a:fld id="{0C16F13B-3659-4888-B784-82F22626CC5F}" type="slidenum">
              <a:rPr lang="en-US" sz="1400" b="1" smtClean="0">
                <a:solidFill>
                  <a:srgbClr val="0D324E"/>
                </a:solidFill>
                <a:latin typeface="Georgia" pitchFamily="18" charset="0"/>
                <a:cs typeface="Meta Offc Pro"/>
              </a:rPr>
              <a:pPr algn="l"/>
              <a:t>‹#›</a:t>
            </a:fld>
            <a:endParaRPr lang="en-US" sz="1400" b="1" dirty="0" smtClean="0">
              <a:solidFill>
                <a:srgbClr val="0D324E"/>
              </a:solidFill>
              <a:latin typeface="Georgia" pitchFamily="18" charset="0"/>
              <a:cs typeface="Meta Offc Pro"/>
            </a:endParaRPr>
          </a:p>
        </p:txBody>
      </p:sp>
      <p:sp>
        <p:nvSpPr>
          <p:cNvPr id="10" name="Text Placeholder 6"/>
          <p:cNvSpPr txBox="1">
            <a:spLocks/>
          </p:cNvSpPr>
          <p:nvPr userDrawn="1"/>
        </p:nvSpPr>
        <p:spPr>
          <a:xfrm>
            <a:off x="76200" y="6553200"/>
            <a:ext cx="7299960" cy="274320"/>
          </a:xfrm>
          <a:prstGeom prst="rect">
            <a:avLst/>
          </a:prstGeom>
        </p:spPr>
        <p:txBody>
          <a:bodyPr anchor="b" anchorCtr="0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100" b="1" dirty="0" smtClean="0">
                <a:solidFill>
                  <a:srgbClr val="DC7A27"/>
                </a:solidFill>
                <a:latin typeface="Arial" pitchFamily="34" charset="0"/>
                <a:cs typeface="Arial" pitchFamily="34" charset="0"/>
              </a:rPr>
              <a:t>Peterson-Kaiser Health System Tracker</a:t>
            </a:r>
          </a:p>
        </p:txBody>
      </p:sp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92947"/>
          </a:solidFill>
          <a:latin typeface="Georgia" pitchFamily="18" charset="0"/>
          <a:ea typeface="+mj-ea"/>
          <a:cs typeface="Georgia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health expenditures vary across the population?</a:t>
            </a:r>
          </a:p>
        </p:txBody>
      </p:sp>
    </p:spTree>
    <p:extLst>
      <p:ext uri="{BB962C8B-B14F-4D97-AF65-F5344CB8AC3E}">
        <p14:creationId xmlns:p14="http://schemas.microsoft.com/office/powerpoint/2010/main" val="388872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063951"/>
              </p:ext>
            </p:extLst>
          </p:nvPr>
        </p:nvGraphicFramePr>
        <p:xfrm>
          <a:off x="76200" y="1279525"/>
          <a:ext cx="8975725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/>
              <a:t>Source: </a:t>
            </a:r>
            <a:r>
              <a:rPr lang="en-US" dirty="0"/>
              <a:t>Kaiser Family Foundation analysis of Medical Expenditure Panel Survey, Agency for Healthcare Research and Quality, U.S. Department of Health and Human </a:t>
            </a:r>
            <a:r>
              <a:rPr lang="en-US" dirty="0" smtClean="0"/>
              <a:t>Services </a:t>
            </a:r>
            <a:r>
              <a:rPr lang="en-US" b="1" dirty="0" smtClean="0"/>
              <a:t>Note:</a:t>
            </a:r>
            <a:r>
              <a:rPr lang="en-US" dirty="0"/>
              <a:t> </a:t>
            </a:r>
            <a:r>
              <a:rPr lang="en-US" dirty="0" smtClean="0"/>
              <a:t>For all diagnoses shown, with the exception of asthma, diagnosis status was asked only of respondents age 18 or older. All respondents were asked about their asthma diagnosis status.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Diagnosis with a serious or chronic health condition is associated with higher spending</a:t>
            </a:r>
            <a:endParaRPr lang="en-US" sz="1100" b="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785" y="1070058"/>
            <a:ext cx="45833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 </a:t>
            </a:r>
            <a:r>
              <a:rPr lang="en-US" sz="1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capita health spending based on diagnosis status, in $U.S. Dollars, 2013</a:t>
            </a:r>
          </a:p>
        </p:txBody>
      </p:sp>
    </p:spTree>
    <p:extLst>
      <p:ext uri="{BB962C8B-B14F-4D97-AF65-F5344CB8AC3E}">
        <p14:creationId xmlns:p14="http://schemas.microsoft.com/office/powerpoint/2010/main" val="224023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374690"/>
              </p:ext>
            </p:extLst>
          </p:nvPr>
        </p:nvGraphicFramePr>
        <p:xfrm>
          <a:off x="76200" y="1279525"/>
          <a:ext cx="8975725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/>
              <a:t>* </a:t>
            </a:r>
            <a:r>
              <a:rPr lang="en-US" dirty="0"/>
              <a:t>Indicates that, for the age range, the difference from the average of </a:t>
            </a:r>
            <a:r>
              <a:rPr lang="en-US" dirty="0" smtClean="0"/>
              <a:t>other racial/ethnic groups </a:t>
            </a:r>
            <a:r>
              <a:rPr lang="en-US" dirty="0"/>
              <a:t>is statistically significant (p&lt;.05)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Source: </a:t>
            </a:r>
            <a:r>
              <a:rPr lang="en-US" dirty="0"/>
              <a:t>Kaiser Family Foundation analysis of Medical Expenditure Panel Survey, Agency for Healthcare Research and Quality, U.S. Department of Health and Human </a:t>
            </a:r>
            <a:r>
              <a:rPr lang="en-US" dirty="0" smtClean="0"/>
              <a:t>Services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Whites have higher health spending in most age categories than people in other groups</a:t>
            </a:r>
            <a:endParaRPr lang="en-US" sz="1100" b="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785" y="1070058"/>
            <a:ext cx="35157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Average </a:t>
            </a:r>
            <a:r>
              <a:rPr lang="en-US" sz="1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health spending by age and race/ethnicity, 2013</a:t>
            </a:r>
          </a:p>
        </p:txBody>
      </p:sp>
    </p:spTree>
    <p:extLst>
      <p:ext uri="{BB962C8B-B14F-4D97-AF65-F5344CB8AC3E}">
        <p14:creationId xmlns:p14="http://schemas.microsoft.com/office/powerpoint/2010/main" val="129452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609104"/>
              </p:ext>
            </p:extLst>
          </p:nvPr>
        </p:nvGraphicFramePr>
        <p:xfrm>
          <a:off x="76200" y="1279525"/>
          <a:ext cx="8975725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/>
              <a:t>* </a:t>
            </a:r>
            <a:r>
              <a:rPr lang="en-US" dirty="0"/>
              <a:t>Indicates that, for the age range, the difference in estimates for </a:t>
            </a:r>
            <a:r>
              <a:rPr lang="en-US" dirty="0" smtClean="0"/>
              <a:t>the insured and uninsured </a:t>
            </a:r>
            <a:r>
              <a:rPr lang="en-US" dirty="0"/>
              <a:t>is statistically significant (p&lt;.05)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Source: </a:t>
            </a:r>
            <a:r>
              <a:rPr lang="en-US" dirty="0"/>
              <a:t>Kaiser Family Foundation analysis of Medical Expenditure Panel Survey, Agency for Healthcare Research and Quality, U.S. Department of Health and Human </a:t>
            </a:r>
            <a:r>
              <a:rPr lang="en-US" dirty="0" smtClean="0"/>
              <a:t>Services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People with some insurance have much higher health spending than people who are uninsured all year</a:t>
            </a:r>
            <a:endParaRPr lang="en-US" sz="1100" b="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785" y="1070058"/>
            <a:ext cx="32544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Average </a:t>
            </a:r>
            <a:r>
              <a:rPr lang="en-US" sz="1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health spending by age and insurance, 2013</a:t>
            </a:r>
          </a:p>
        </p:txBody>
      </p:sp>
    </p:spTree>
    <p:extLst>
      <p:ext uri="{BB962C8B-B14F-4D97-AF65-F5344CB8AC3E}">
        <p14:creationId xmlns:p14="http://schemas.microsoft.com/office/powerpoint/2010/main" val="411207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451757"/>
              </p:ext>
            </p:extLst>
          </p:nvPr>
        </p:nvGraphicFramePr>
        <p:xfrm>
          <a:off x="76200" y="1279525"/>
          <a:ext cx="8975725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/>
              <a:t>Source: </a:t>
            </a:r>
            <a:r>
              <a:rPr lang="en-US" dirty="0"/>
              <a:t>Kaiser Family Foundation analysis of Medical Expenditure Panel Survey, Agency for Healthcare Research and Quality, U.S. Department of Health and Human </a:t>
            </a:r>
            <a:r>
              <a:rPr lang="en-US" dirty="0" smtClean="0"/>
              <a:t>Services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A substantial share of the population spends $200 or less out-of-pocket on health care services</a:t>
            </a:r>
            <a:endParaRPr lang="en-US" sz="1100" b="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785" y="1070058"/>
            <a:ext cx="32672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Average </a:t>
            </a:r>
            <a:r>
              <a:rPr lang="en-US" sz="1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out-of-pocket spending in $US Dollars, 2013</a:t>
            </a:r>
          </a:p>
        </p:txBody>
      </p:sp>
    </p:spTree>
    <p:extLst>
      <p:ext uri="{BB962C8B-B14F-4D97-AF65-F5344CB8AC3E}">
        <p14:creationId xmlns:p14="http://schemas.microsoft.com/office/powerpoint/2010/main" val="410401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111461"/>
              </p:ext>
            </p:extLst>
          </p:nvPr>
        </p:nvGraphicFramePr>
        <p:xfrm>
          <a:off x="76200" y="1279525"/>
          <a:ext cx="8975725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/>
              <a:t>Source: </a:t>
            </a:r>
            <a:r>
              <a:rPr lang="en-US" dirty="0" smtClean="0"/>
              <a:t>Kaiser Family Foundation analysis of Medical Expenditure Panel Survey, Agency for Healthcare Research and Quality, U.S. Department of Health and Human Services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Discussion of health spending often focus on averages, but spending varies considerably across the population</a:t>
            </a:r>
            <a:endParaRPr lang="en-US" sz="1100" b="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785" y="1070058"/>
            <a:ext cx="3805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Contribution </a:t>
            </a:r>
            <a:r>
              <a:rPr lang="en-US" sz="1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to total health expenditures by individuals, 2013</a:t>
            </a:r>
          </a:p>
        </p:txBody>
      </p:sp>
    </p:spTree>
    <p:extLst>
      <p:ext uri="{BB962C8B-B14F-4D97-AF65-F5344CB8AC3E}">
        <p14:creationId xmlns:p14="http://schemas.microsoft.com/office/powerpoint/2010/main" val="82131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407653"/>
              </p:ext>
            </p:extLst>
          </p:nvPr>
        </p:nvGraphicFramePr>
        <p:xfrm>
          <a:off x="76200" y="1279525"/>
          <a:ext cx="8975725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/>
              <a:t>Source: </a:t>
            </a:r>
            <a:r>
              <a:rPr lang="en-US" dirty="0"/>
              <a:t>Kaiser Family Foundation analysis of Medical Expenditure Panel Survey, Agency for Healthcare Research and Quality, U.S. Department of Health and Human </a:t>
            </a:r>
            <a:r>
              <a:rPr lang="en-US" dirty="0" smtClean="0"/>
              <a:t>Services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Out-of-pocket spending on health services is almost as concentrated as overall health spending</a:t>
            </a:r>
            <a:endParaRPr lang="en-US" sz="1100" b="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785" y="1070058"/>
            <a:ext cx="30540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Out-of-pocket </a:t>
            </a:r>
            <a:r>
              <a:rPr lang="en-US" sz="1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Spending on Health Services, 2013</a:t>
            </a:r>
          </a:p>
        </p:txBody>
      </p:sp>
    </p:spTree>
    <p:extLst>
      <p:ext uri="{BB962C8B-B14F-4D97-AF65-F5344CB8AC3E}">
        <p14:creationId xmlns:p14="http://schemas.microsoft.com/office/powerpoint/2010/main" val="384302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029716"/>
              </p:ext>
            </p:extLst>
          </p:nvPr>
        </p:nvGraphicFramePr>
        <p:xfrm>
          <a:off x="76200" y="1279525"/>
          <a:ext cx="8975725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/>
              <a:t>Source: </a:t>
            </a:r>
            <a:r>
              <a:rPr lang="en-US" dirty="0"/>
              <a:t>Kaiser Family Foundation analysis of Medical Expenditure Panel Survey, Agency for Healthcare Research and Quality, U.S. Department of Health and Human </a:t>
            </a:r>
            <a:r>
              <a:rPr lang="en-US" dirty="0" smtClean="0"/>
              <a:t>Services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Family spending is also very concentrated, with 10% of families accounting for half of spending</a:t>
            </a:r>
            <a:endParaRPr lang="en-US" sz="1100" b="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785" y="1070058"/>
            <a:ext cx="33538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Contribution </a:t>
            </a:r>
            <a:r>
              <a:rPr lang="en-US" sz="1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to total health spending per family, 2013</a:t>
            </a:r>
          </a:p>
        </p:txBody>
      </p:sp>
    </p:spTree>
    <p:extLst>
      <p:ext uri="{BB962C8B-B14F-4D97-AF65-F5344CB8AC3E}">
        <p14:creationId xmlns:p14="http://schemas.microsoft.com/office/powerpoint/2010/main" val="151010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239198"/>
              </p:ext>
            </p:extLst>
          </p:nvPr>
        </p:nvGraphicFramePr>
        <p:xfrm>
          <a:off x="76200" y="1279525"/>
          <a:ext cx="8975725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/>
              <a:t>Source: </a:t>
            </a:r>
            <a:r>
              <a:rPr lang="en-US" dirty="0"/>
              <a:t>Kaiser Family Foundation analysis of Medical Expenditure Panel Survey, Agency for Healthcare Research and Quality, U.S. Department of Health and Human </a:t>
            </a:r>
            <a:r>
              <a:rPr lang="en-US" dirty="0" smtClean="0"/>
              <a:t>Services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Most of the population reports being in good or better health</a:t>
            </a:r>
            <a:endParaRPr lang="en-US" sz="1100" b="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785" y="1070058"/>
            <a:ext cx="19094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Reported </a:t>
            </a:r>
            <a:r>
              <a:rPr lang="en-US" sz="1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Health Status, 2013</a:t>
            </a:r>
          </a:p>
        </p:txBody>
      </p:sp>
    </p:spTree>
    <p:extLst>
      <p:ext uri="{BB962C8B-B14F-4D97-AF65-F5344CB8AC3E}">
        <p14:creationId xmlns:p14="http://schemas.microsoft.com/office/powerpoint/2010/main" val="335016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869622"/>
              </p:ext>
            </p:extLst>
          </p:nvPr>
        </p:nvGraphicFramePr>
        <p:xfrm>
          <a:off x="76200" y="1279525"/>
          <a:ext cx="8975725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/>
              <a:t>Source: </a:t>
            </a:r>
            <a:r>
              <a:rPr lang="en-US" dirty="0"/>
              <a:t>Kaiser Family Foundation analysis of Medical Expenditure Panel Survey, Agency for Healthcare Research and Quality, U.S. Department of Health and Human </a:t>
            </a:r>
            <a:r>
              <a:rPr lang="en-US" dirty="0" smtClean="0"/>
              <a:t>Services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" y="91440"/>
            <a:ext cx="8979408" cy="914400"/>
          </a:xfrm>
        </p:spPr>
        <p:txBody>
          <a:bodyPr/>
          <a:lstStyle/>
          <a:p>
            <a:r>
              <a:rPr lang="en-US" b="0" dirty="0" smtClean="0"/>
              <a:t>Among those reporting fair or poor health, there is considerable concentration of health spending</a:t>
            </a:r>
            <a:endParaRPr lang="en-US" sz="1100" b="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785" y="1070058"/>
            <a:ext cx="48413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Distribution of health spending among those reporting fair or poor health, 2013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6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144356"/>
              </p:ext>
            </p:extLst>
          </p:nvPr>
        </p:nvGraphicFramePr>
        <p:xfrm>
          <a:off x="76200" y="1279525"/>
          <a:ext cx="8975725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/>
              <a:t>Source: </a:t>
            </a:r>
            <a:r>
              <a:rPr lang="en-US" dirty="0"/>
              <a:t>Kaiser Family Foundation analysis of Medical Expenditure Panel Survey, Agency for Healthcare Research and Quality, U.S. Department of Health and Human </a:t>
            </a:r>
            <a:r>
              <a:rPr lang="en-US" dirty="0" smtClean="0"/>
              <a:t>Services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0" dirty="0" smtClean="0"/>
              <a:t>Considerable spending variation exists among the elderly, who see the highest proportion of health spending overall</a:t>
            </a:r>
            <a:endParaRPr lang="en-US" sz="2600" b="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785" y="1070058"/>
            <a:ext cx="44807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Distribution </a:t>
            </a:r>
            <a:r>
              <a:rPr lang="en-US" sz="1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of health spending among elderly population (age 65+), 2013</a:t>
            </a:r>
          </a:p>
        </p:txBody>
      </p:sp>
    </p:spTree>
    <p:extLst>
      <p:ext uri="{BB962C8B-B14F-4D97-AF65-F5344CB8AC3E}">
        <p14:creationId xmlns:p14="http://schemas.microsoft.com/office/powerpoint/2010/main" val="179442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048722"/>
              </p:ext>
            </p:extLst>
          </p:nvPr>
        </p:nvGraphicFramePr>
        <p:xfrm>
          <a:off x="76200" y="1279525"/>
          <a:ext cx="8975725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/>
              <a:t>Source: </a:t>
            </a:r>
            <a:r>
              <a:rPr lang="en-US" dirty="0"/>
              <a:t>Kaiser Family Foundation analysis of Medical Expenditure Panel Survey, Agency for Healthcare Research and Quality, U.S. Department of Health and Human </a:t>
            </a:r>
            <a:r>
              <a:rPr lang="en-US" dirty="0" smtClean="0"/>
              <a:t>Services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People age 55 and over account for almost half of total health spending</a:t>
            </a:r>
            <a:endParaRPr lang="en-US" sz="1100" b="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785" y="1070058"/>
            <a:ext cx="30957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Share of total health spending by age group, 2013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99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54994"/>
              </p:ext>
            </p:extLst>
          </p:nvPr>
        </p:nvGraphicFramePr>
        <p:xfrm>
          <a:off x="76200" y="1279525"/>
          <a:ext cx="8975725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/>
              <a:t>* </a:t>
            </a:r>
            <a:r>
              <a:rPr lang="en-US" dirty="0" smtClean="0"/>
              <a:t>Indicates that, for the age range, the difference in estimates for males and females is statistically significant (p&lt;.05)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Source</a:t>
            </a:r>
            <a:r>
              <a:rPr lang="en-US" b="1" dirty="0"/>
              <a:t>: </a:t>
            </a:r>
            <a:r>
              <a:rPr lang="en-US" dirty="0"/>
              <a:t>Kaiser Family Foundation analysis of Medical Expenditure Panel Survey, Agency for Healthcare Research and Quality, U.S. Department of Health and Human </a:t>
            </a:r>
            <a:r>
              <a:rPr lang="en-US" dirty="0" smtClean="0"/>
              <a:t>Services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While health spending increases throughout adulthood for both men and women, spending varies by age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4785" y="1070058"/>
            <a:ext cx="30973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Average </a:t>
            </a:r>
            <a:r>
              <a:rPr lang="en-US" sz="1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health spending by age and gender, 2013</a:t>
            </a:r>
          </a:p>
        </p:txBody>
      </p:sp>
    </p:spTree>
    <p:extLst>
      <p:ext uri="{BB962C8B-B14F-4D97-AF65-F5344CB8AC3E}">
        <p14:creationId xmlns:p14="http://schemas.microsoft.com/office/powerpoint/2010/main" val="40579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P-K Tracker Colors">
      <a:dk1>
        <a:srgbClr val="0D324E"/>
      </a:dk1>
      <a:lt1>
        <a:srgbClr val="0D324E"/>
      </a:lt1>
      <a:dk2>
        <a:srgbClr val="FFFFFF"/>
      </a:dk2>
      <a:lt2>
        <a:srgbClr val="FFFFFF"/>
      </a:lt2>
      <a:accent1>
        <a:srgbClr val="E6E0CD"/>
      </a:accent1>
      <a:accent2>
        <a:srgbClr val="4B78A1"/>
      </a:accent2>
      <a:accent3>
        <a:srgbClr val="8696A5"/>
      </a:accent3>
      <a:accent4>
        <a:srgbClr val="D3D3D3"/>
      </a:accent4>
      <a:accent5>
        <a:srgbClr val="DC7A27"/>
      </a:accent5>
      <a:accent6>
        <a:srgbClr val="3C3A3B"/>
      </a:accent6>
      <a:hlink>
        <a:srgbClr val="0072C0"/>
      </a:hlink>
      <a:folHlink>
        <a:srgbClr val="0072C0"/>
      </a:folHlink>
    </a:clrScheme>
    <a:fontScheme name="P-K Tracker Fonts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with exhibit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-K Tracker Colors">
    <a:dk1>
      <a:srgbClr val="0D324E"/>
    </a:dk1>
    <a:lt1>
      <a:srgbClr val="0D324E"/>
    </a:lt1>
    <a:dk2>
      <a:srgbClr val="FFFFFF"/>
    </a:dk2>
    <a:lt2>
      <a:srgbClr val="FFFFFF"/>
    </a:lt2>
    <a:accent1>
      <a:srgbClr val="E6E0CD"/>
    </a:accent1>
    <a:accent2>
      <a:srgbClr val="4B78A1"/>
    </a:accent2>
    <a:accent3>
      <a:srgbClr val="8696A5"/>
    </a:accent3>
    <a:accent4>
      <a:srgbClr val="D3D3D3"/>
    </a:accent4>
    <a:accent5>
      <a:srgbClr val="DC7A27"/>
    </a:accent5>
    <a:accent6>
      <a:srgbClr val="3C3A3B"/>
    </a:accent6>
    <a:hlink>
      <a:srgbClr val="0072C0"/>
    </a:hlink>
    <a:folHlink>
      <a:srgbClr val="0072C0"/>
    </a:folHlink>
  </a:clrScheme>
  <a:fontScheme name="P-K Tracker Fonts">
    <a:majorFont>
      <a:latin typeface="Georgia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-K Tracker Colors">
    <a:dk1>
      <a:srgbClr val="0D324E"/>
    </a:dk1>
    <a:lt1>
      <a:srgbClr val="0D324E"/>
    </a:lt1>
    <a:dk2>
      <a:srgbClr val="FFFFFF"/>
    </a:dk2>
    <a:lt2>
      <a:srgbClr val="FFFFFF"/>
    </a:lt2>
    <a:accent1>
      <a:srgbClr val="E6E0CD"/>
    </a:accent1>
    <a:accent2>
      <a:srgbClr val="4B78A1"/>
    </a:accent2>
    <a:accent3>
      <a:srgbClr val="8696A5"/>
    </a:accent3>
    <a:accent4>
      <a:srgbClr val="D3D3D3"/>
    </a:accent4>
    <a:accent5>
      <a:srgbClr val="DC7A27"/>
    </a:accent5>
    <a:accent6>
      <a:srgbClr val="3C3A3B"/>
    </a:accent6>
    <a:hlink>
      <a:srgbClr val="0072C0"/>
    </a:hlink>
    <a:folHlink>
      <a:srgbClr val="0072C0"/>
    </a:folHlink>
  </a:clrScheme>
  <a:fontScheme name="P-K Tracker Fonts">
    <a:majorFont>
      <a:latin typeface="Georgia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-K Tracker Colors">
    <a:dk1>
      <a:srgbClr val="0D324E"/>
    </a:dk1>
    <a:lt1>
      <a:srgbClr val="0D324E"/>
    </a:lt1>
    <a:dk2>
      <a:srgbClr val="FFFFFF"/>
    </a:dk2>
    <a:lt2>
      <a:srgbClr val="FFFFFF"/>
    </a:lt2>
    <a:accent1>
      <a:srgbClr val="E6E0CD"/>
    </a:accent1>
    <a:accent2>
      <a:srgbClr val="4B78A1"/>
    </a:accent2>
    <a:accent3>
      <a:srgbClr val="8696A5"/>
    </a:accent3>
    <a:accent4>
      <a:srgbClr val="D3D3D3"/>
    </a:accent4>
    <a:accent5>
      <a:srgbClr val="DC7A27"/>
    </a:accent5>
    <a:accent6>
      <a:srgbClr val="3C3A3B"/>
    </a:accent6>
    <a:hlink>
      <a:srgbClr val="0072C0"/>
    </a:hlink>
    <a:folHlink>
      <a:srgbClr val="0072C0"/>
    </a:folHlink>
  </a:clrScheme>
  <a:fontScheme name="P-K Tracker Fonts">
    <a:majorFont>
      <a:latin typeface="Georgia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-K Tracker Colors">
    <a:dk1>
      <a:srgbClr val="0D324E"/>
    </a:dk1>
    <a:lt1>
      <a:srgbClr val="0D324E"/>
    </a:lt1>
    <a:dk2>
      <a:srgbClr val="FFFFFF"/>
    </a:dk2>
    <a:lt2>
      <a:srgbClr val="FFFFFF"/>
    </a:lt2>
    <a:accent1>
      <a:srgbClr val="E6E0CD"/>
    </a:accent1>
    <a:accent2>
      <a:srgbClr val="4B78A1"/>
    </a:accent2>
    <a:accent3>
      <a:srgbClr val="8696A5"/>
    </a:accent3>
    <a:accent4>
      <a:srgbClr val="D3D3D3"/>
    </a:accent4>
    <a:accent5>
      <a:srgbClr val="DC7A27"/>
    </a:accent5>
    <a:accent6>
      <a:srgbClr val="3C3A3B"/>
    </a:accent6>
    <a:hlink>
      <a:srgbClr val="0072C0"/>
    </a:hlink>
    <a:folHlink>
      <a:srgbClr val="0072C0"/>
    </a:folHlink>
  </a:clrScheme>
  <a:fontScheme name="P-K Tracker Fonts">
    <a:majorFont>
      <a:latin typeface="Georgia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-K Tracker Colors">
    <a:dk1>
      <a:srgbClr val="0D324E"/>
    </a:dk1>
    <a:lt1>
      <a:srgbClr val="0D324E"/>
    </a:lt1>
    <a:dk2>
      <a:srgbClr val="FFFFFF"/>
    </a:dk2>
    <a:lt2>
      <a:srgbClr val="FFFFFF"/>
    </a:lt2>
    <a:accent1>
      <a:srgbClr val="E6E0CD"/>
    </a:accent1>
    <a:accent2>
      <a:srgbClr val="4B78A1"/>
    </a:accent2>
    <a:accent3>
      <a:srgbClr val="8696A5"/>
    </a:accent3>
    <a:accent4>
      <a:srgbClr val="D3D3D3"/>
    </a:accent4>
    <a:accent5>
      <a:srgbClr val="DC7A27"/>
    </a:accent5>
    <a:accent6>
      <a:srgbClr val="3C3A3B"/>
    </a:accent6>
    <a:hlink>
      <a:srgbClr val="0072C0"/>
    </a:hlink>
    <a:folHlink>
      <a:srgbClr val="0072C0"/>
    </a:folHlink>
  </a:clrScheme>
  <a:fontScheme name="P-K Tracker Fonts">
    <a:majorFont>
      <a:latin typeface="Georgia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110727</TotalTime>
  <Words>840</Words>
  <Application>Microsoft Office PowerPoint</Application>
  <PresentationFormat>On-screen Show (4:3)</PresentationFormat>
  <Paragraphs>90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Meta Offc Pro</vt:lpstr>
      <vt:lpstr>Tahoma</vt:lpstr>
      <vt:lpstr>Blank</vt:lpstr>
      <vt:lpstr>Default with exhibit #</vt:lpstr>
      <vt:lpstr>How do health expenditures vary across the population?</vt:lpstr>
      <vt:lpstr>Discussion of health spending often focus on averages, but spending varies considerably across the population</vt:lpstr>
      <vt:lpstr>Out-of-pocket spending on health services is almost as concentrated as overall health spending</vt:lpstr>
      <vt:lpstr>Family spending is also very concentrated, with 10% of families accounting for half of spending</vt:lpstr>
      <vt:lpstr>Most of the population reports being in good or better health</vt:lpstr>
      <vt:lpstr>Among those reporting fair or poor health, there is considerable concentration of health spending</vt:lpstr>
      <vt:lpstr>Considerable spending variation exists among the elderly, who see the highest proportion of health spending overall</vt:lpstr>
      <vt:lpstr>People age 55 and over account for almost half of total health spending</vt:lpstr>
      <vt:lpstr>While health spending increases throughout adulthood for both men and women, spending varies by age</vt:lpstr>
      <vt:lpstr>Diagnosis with a serious or chronic health condition is associated with higher spending</vt:lpstr>
      <vt:lpstr>Whites have higher health spending in most age categories than people in other groups</vt:lpstr>
      <vt:lpstr>People with some insurance have much higher health spending than people who are uninsured all year</vt:lpstr>
      <vt:lpstr>A substantial share of the population spends $200 or less out-of-pocket on health care services</vt:lpstr>
    </vt:vector>
  </TitlesOfParts>
  <Company>Kaiser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Rabah Kamal</dc:creator>
  <cp:lastModifiedBy>Rabah Kamal</cp:lastModifiedBy>
  <cp:revision>799</cp:revision>
  <cp:lastPrinted>2015-03-03T20:42:13Z</cp:lastPrinted>
  <dcterms:created xsi:type="dcterms:W3CDTF">2016-02-25T14:42:38Z</dcterms:created>
  <dcterms:modified xsi:type="dcterms:W3CDTF">2016-08-25T22:55:59Z</dcterms:modified>
</cp:coreProperties>
</file>