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6.xml" ContentType="application/vnd.openxmlformats-officedocument.drawingml.chart+xml"/>
  <Override PartName="/ppt/notesSlides/notesSlide3.xml" ContentType="application/vnd.openxmlformats-officedocument.presentationml.notesSlide+xml"/>
  <Override PartName="/ppt/charts/chart7.xml" ContentType="application/vnd.openxmlformats-officedocument.drawingml.chart+xml"/>
  <Override PartName="/ppt/notesSlides/notesSlide4.xml" ContentType="application/vnd.openxmlformats-officedocument.presentationml.notesSlide+xml"/>
  <Override PartName="/ppt/charts/chart8.xml" ContentType="application/vnd.openxmlformats-officedocument.drawingml.chart+xml"/>
  <Override PartName="/ppt/notesSlides/notesSlide5.xml" ContentType="application/vnd.openxmlformats-officedocument.presentationml.notesSlide+xml"/>
  <Override PartName="/ppt/charts/chart9.xml" ContentType="application/vnd.openxmlformats-officedocument.drawingml.chart+xml"/>
  <Override PartName="/ppt/notesSlides/notesSlide6.xml" ContentType="application/vnd.openxmlformats-officedocument.presentationml.notesSlide+xml"/>
  <Override PartName="/ppt/charts/chart10.xml" ContentType="application/vnd.openxmlformats-officedocument.drawingml.chart+xml"/>
  <Override PartName="/ppt/notesSlides/notesSlide7.xml" ContentType="application/vnd.openxmlformats-officedocument.presentationml.notesSlide+xml"/>
  <Override PartName="/ppt/charts/chart11.xml" ContentType="application/vnd.openxmlformats-officedocument.drawingml.chart+xml"/>
  <Override PartName="/ppt/notesSlides/notesSlide8.xml" ContentType="application/vnd.openxmlformats-officedocument.presentationml.notesSlide+xml"/>
  <Override PartName="/ppt/charts/chart12.xml" ContentType="application/vnd.openxmlformats-officedocument.drawingml.chart+xml"/>
  <Override PartName="/ppt/notesSlides/notesSlide9.xml" ContentType="application/vnd.openxmlformats-officedocument.presentationml.notesSlide+xml"/>
  <Override PartName="/ppt/charts/chart13.xml" ContentType="application/vnd.openxmlformats-officedocument.drawingml.chart+xml"/>
  <Override PartName="/ppt/notesSlides/notesSlide10.xml" ContentType="application/vnd.openxmlformats-officedocument.presentationml.notesSlide+xml"/>
  <Override PartName="/ppt/charts/chart14.xml" ContentType="application/vnd.openxmlformats-officedocument.drawingml.chart+xml"/>
  <Override PartName="/ppt/notesSlides/notesSlide11.xml" ContentType="application/vnd.openxmlformats-officedocument.presentationml.notesSlide+xml"/>
  <Override PartName="/ppt/charts/chart15.xml" ContentType="application/vnd.openxmlformats-officedocument.drawingml.chart+xml"/>
  <Override PartName="/ppt/notesSlides/notesSlide12.xml" ContentType="application/vnd.openxmlformats-officedocument.presentationml.notesSlide+xml"/>
  <Override PartName="/ppt/charts/chart16.xml" ContentType="application/vnd.openxmlformats-officedocument.drawingml.chart+xml"/>
  <Override PartName="/ppt/notesSlides/notesSlide13.xml" ContentType="application/vnd.openxmlformats-officedocument.presentationml.notesSlide+xml"/>
  <Override PartName="/ppt/charts/chart17.xml" ContentType="application/vnd.openxmlformats-officedocument.drawingml.chart+xml"/>
  <Override PartName="/ppt/notesSlides/notesSlide14.xml" ContentType="application/vnd.openxmlformats-officedocument.presentationml.notesSlide+xml"/>
  <Override PartName="/ppt/charts/chart18.xml" ContentType="application/vnd.openxmlformats-officedocument.drawingml.chart+xml"/>
  <Override PartName="/ppt/notesSlides/notesSlide15.xml" ContentType="application/vnd.openxmlformats-officedocument.presentationml.notesSlide+xml"/>
  <Override PartName="/ppt/charts/chart19.xml" ContentType="application/vnd.openxmlformats-officedocument.drawingml.chart+xml"/>
  <Override PartName="/ppt/notesSlides/notesSlide16.xml" ContentType="application/vnd.openxmlformats-officedocument.presentationml.notesSlide+xml"/>
  <Override PartName="/ppt/charts/chart20.xml" ContentType="application/vnd.openxmlformats-officedocument.drawingml.chart+xml"/>
  <Override PartName="/ppt/notesSlides/notesSlide17.xml" ContentType="application/vnd.openxmlformats-officedocument.presentationml.notesSlide+xml"/>
  <Override PartName="/ppt/charts/chart21.xml" ContentType="application/vnd.openxmlformats-officedocument.drawingml.chart+xml"/>
  <Override PartName="/ppt/notesSlides/notesSlide18.xml" ContentType="application/vnd.openxmlformats-officedocument.presentationml.notesSlide+xml"/>
  <Override PartName="/ppt/charts/chart22.xml" ContentType="application/vnd.openxmlformats-officedocument.drawingml.chart+xml"/>
  <Override PartName="/ppt/notesSlides/notesSlide19.xml" ContentType="application/vnd.openxmlformats-officedocument.presentationml.notesSlide+xml"/>
  <Override PartName="/ppt/charts/chart23.xml" ContentType="application/vnd.openxmlformats-officedocument.drawingml.chart+xml"/>
  <Override PartName="/ppt/notesSlides/notesSlide20.xml" ContentType="application/vnd.openxmlformats-officedocument.presentationml.notesSlide+xml"/>
  <Override PartName="/ppt/charts/chart24.xml" ContentType="application/vnd.openxmlformats-officedocument.drawingml.chart+xml"/>
  <Override PartName="/ppt/notesSlides/notesSlide21.xml" ContentType="application/vnd.openxmlformats-officedocument.presentationml.notesSlide+xml"/>
  <Override PartName="/ppt/charts/chart25.xml" ContentType="application/vnd.openxmlformats-officedocument.drawingml.chart+xml"/>
  <Override PartName="/ppt/notesSlides/notesSlide22.xml" ContentType="application/vnd.openxmlformats-officedocument.presentationml.notesSlide+xml"/>
  <Override PartName="/ppt/charts/chart26.xml" ContentType="application/vnd.openxmlformats-officedocument.drawingml.chart+xml"/>
  <Override PartName="/ppt/notesSlides/notesSlide23.xml" ContentType="application/vnd.openxmlformats-officedocument.presentationml.notesSlide+xml"/>
  <Override PartName="/ppt/charts/chart27.xml" ContentType="application/vnd.openxmlformats-officedocument.drawingml.chart+xml"/>
  <Override PartName="/ppt/notesSlides/notesSlide24.xml" ContentType="application/vnd.openxmlformats-officedocument.presentationml.notesSlide+xml"/>
  <Override PartName="/ppt/charts/chart28.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5.xml" ContentType="application/vnd.openxmlformats-officedocument.presentationml.notesSlide+xml"/>
  <Override PartName="/ppt/charts/chart2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8" r:id="rId2"/>
  </p:sldMasterIdLst>
  <p:notesMasterIdLst>
    <p:notesMasterId r:id="rId28"/>
  </p:notesMasterIdLst>
  <p:sldIdLst>
    <p:sldId id="286" r:id="rId3"/>
    <p:sldId id="425" r:id="rId4"/>
    <p:sldId id="419" r:id="rId5"/>
    <p:sldId id="392" r:id="rId6"/>
    <p:sldId id="393" r:id="rId7"/>
    <p:sldId id="396" r:id="rId8"/>
    <p:sldId id="412" r:id="rId9"/>
    <p:sldId id="423" r:id="rId10"/>
    <p:sldId id="422" r:id="rId11"/>
    <p:sldId id="420" r:id="rId12"/>
    <p:sldId id="410" r:id="rId13"/>
    <p:sldId id="426" r:id="rId14"/>
    <p:sldId id="405" r:id="rId15"/>
    <p:sldId id="399" r:id="rId16"/>
    <p:sldId id="421" r:id="rId17"/>
    <p:sldId id="381" r:id="rId18"/>
    <p:sldId id="397" r:id="rId19"/>
    <p:sldId id="400" r:id="rId20"/>
    <p:sldId id="401" r:id="rId21"/>
    <p:sldId id="391" r:id="rId22"/>
    <p:sldId id="415" r:id="rId23"/>
    <p:sldId id="413" r:id="rId24"/>
    <p:sldId id="414" r:id="rId25"/>
    <p:sldId id="429" r:id="rId26"/>
    <p:sldId id="428"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D3D3D3"/>
    <a:srgbClr val="3C3A3B"/>
    <a:srgbClr val="0D324E"/>
    <a:srgbClr val="8B8789"/>
    <a:srgbClr val="092947"/>
    <a:srgbClr val="112235"/>
    <a:srgbClr val="DC7A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82862" autoAdjust="0"/>
  </p:normalViewPr>
  <p:slideViewPr>
    <p:cSldViewPr>
      <p:cViewPr varScale="1">
        <p:scale>
          <a:sx n="97" d="100"/>
          <a:sy n="97" d="100"/>
        </p:scale>
        <p:origin x="208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p:scale>
          <a:sx n="125" d="100"/>
          <a:sy n="125" d="100"/>
        </p:scale>
        <p:origin x="-762" y="-72"/>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1.xml"/><Relationship Id="rId1" Type="http://schemas.microsoft.com/office/2011/relationships/chartStyle" Target="style1.xml"/></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Sheet1!$B$1</c:f>
              <c:strCache>
                <c:ptCount val="1"/>
                <c:pt idx="0">
                  <c:v>Series 1</c:v>
                </c:pt>
              </c:strCache>
            </c:strRef>
          </c:tx>
          <c:marker>
            <c:symbol val="none"/>
          </c:marker>
          <c:xVal>
            <c:numRef>
              <c:f>Sheet1!$A$2:$A$5</c:f>
              <c:numCache>
                <c:formatCode>General</c:formatCode>
                <c:ptCount val="4"/>
                <c:pt idx="0">
                  <c:v>0</c:v>
                </c:pt>
                <c:pt idx="1">
                  <c:v>1</c:v>
                </c:pt>
                <c:pt idx="2">
                  <c:v>2</c:v>
                </c:pt>
                <c:pt idx="3">
                  <c:v>3</c:v>
                </c:pt>
              </c:numCache>
            </c:numRef>
          </c:xVal>
          <c:yVal>
            <c:numRef>
              <c:f>Sheet1!$B$2:$B$5</c:f>
              <c:numCache>
                <c:formatCode>General</c:formatCode>
                <c:ptCount val="4"/>
                <c:pt idx="0">
                  <c:v>4.3</c:v>
                </c:pt>
                <c:pt idx="1">
                  <c:v>2.5</c:v>
                </c:pt>
                <c:pt idx="2">
                  <c:v>3.5</c:v>
                </c:pt>
                <c:pt idx="3">
                  <c:v>4.5</c:v>
                </c:pt>
              </c:numCache>
            </c:numRef>
          </c:yVal>
          <c:smooth val="0"/>
        </c:ser>
        <c:ser>
          <c:idx val="1"/>
          <c:order val="1"/>
          <c:tx>
            <c:strRef>
              <c:f>Sheet1!$C$1</c:f>
              <c:strCache>
                <c:ptCount val="1"/>
                <c:pt idx="0">
                  <c:v>Series 2</c:v>
                </c:pt>
              </c:strCache>
            </c:strRef>
          </c:tx>
          <c:spPr>
            <a:ln>
              <a:solidFill>
                <a:srgbClr val="E6E0CD"/>
              </a:solidFill>
            </a:ln>
          </c:spPr>
          <c:marker>
            <c:symbol val="none"/>
          </c:marker>
          <c:xVal>
            <c:numRef>
              <c:f>Sheet1!$A$2:$A$5</c:f>
              <c:numCache>
                <c:formatCode>General</c:formatCode>
                <c:ptCount val="4"/>
                <c:pt idx="0">
                  <c:v>0</c:v>
                </c:pt>
                <c:pt idx="1">
                  <c:v>1</c:v>
                </c:pt>
                <c:pt idx="2">
                  <c:v>2</c:v>
                </c:pt>
                <c:pt idx="3">
                  <c:v>3</c:v>
                </c:pt>
              </c:numCache>
            </c:numRef>
          </c:xVal>
          <c:yVal>
            <c:numRef>
              <c:f>Sheet1!$C$2:$C$5</c:f>
              <c:numCache>
                <c:formatCode>General</c:formatCode>
                <c:ptCount val="4"/>
                <c:pt idx="0">
                  <c:v>2.4</c:v>
                </c:pt>
                <c:pt idx="1">
                  <c:v>4.4000000000000004</c:v>
                </c:pt>
                <c:pt idx="2">
                  <c:v>1.8</c:v>
                </c:pt>
                <c:pt idx="3">
                  <c:v>2.8</c:v>
                </c:pt>
              </c:numCache>
            </c:numRef>
          </c:yVal>
          <c:smooth val="0"/>
        </c:ser>
        <c:ser>
          <c:idx val="2"/>
          <c:order val="2"/>
          <c:tx>
            <c:strRef>
              <c:f>Sheet1!$D$1</c:f>
              <c:strCache>
                <c:ptCount val="1"/>
                <c:pt idx="0">
                  <c:v>Series 3</c:v>
                </c:pt>
              </c:strCache>
            </c:strRef>
          </c:tx>
          <c:spPr>
            <a:ln>
              <a:solidFill>
                <a:srgbClr val="E6E0CD"/>
              </a:solidFill>
            </a:ln>
          </c:spPr>
          <c:marker>
            <c:symbol val="none"/>
          </c:marker>
          <c:xVal>
            <c:numRef>
              <c:f>Sheet1!$A$2:$A$5</c:f>
              <c:numCache>
                <c:formatCode>General</c:formatCode>
                <c:ptCount val="4"/>
                <c:pt idx="0">
                  <c:v>0</c:v>
                </c:pt>
                <c:pt idx="1">
                  <c:v>1</c:v>
                </c:pt>
                <c:pt idx="2">
                  <c:v>2</c:v>
                </c:pt>
                <c:pt idx="3">
                  <c:v>3</c:v>
                </c:pt>
              </c:numCache>
            </c:numRef>
          </c:xVal>
          <c:yVal>
            <c:numRef>
              <c:f>Sheet1!$D$2:$D$5</c:f>
              <c:numCache>
                <c:formatCode>General</c:formatCode>
                <c:ptCount val="4"/>
                <c:pt idx="0">
                  <c:v>2</c:v>
                </c:pt>
                <c:pt idx="1">
                  <c:v>2</c:v>
                </c:pt>
                <c:pt idx="2">
                  <c:v>3</c:v>
                </c:pt>
                <c:pt idx="3">
                  <c:v>5</c:v>
                </c:pt>
              </c:numCache>
            </c:numRef>
          </c:yVal>
          <c:smooth val="0"/>
        </c:ser>
        <c:dLbls>
          <c:showLegendKey val="0"/>
          <c:showVal val="0"/>
          <c:showCatName val="0"/>
          <c:showSerName val="0"/>
          <c:showPercent val="0"/>
          <c:showBubbleSize val="0"/>
        </c:dLbls>
        <c:axId val="484861536"/>
        <c:axId val="484864280"/>
      </c:scatterChart>
      <c:valAx>
        <c:axId val="484861536"/>
        <c:scaling>
          <c:orientation val="minMax"/>
        </c:scaling>
        <c:delete val="0"/>
        <c:axPos val="b"/>
        <c:numFmt formatCode="General" sourceLinked="1"/>
        <c:majorTickMark val="none"/>
        <c:minorTickMark val="none"/>
        <c:tickLblPos val="nextTo"/>
        <c:spPr>
          <a:noFill/>
          <a:ln>
            <a:solidFill>
              <a:srgbClr val="D3D3D3"/>
            </a:solidFill>
          </a:ln>
        </c:spPr>
        <c:txPr>
          <a:bodyPr/>
          <a:lstStyle/>
          <a:p>
            <a:pPr>
              <a:defRPr sz="1200">
                <a:solidFill>
                  <a:schemeClr val="accent6"/>
                </a:solidFill>
              </a:defRPr>
            </a:pPr>
            <a:endParaRPr lang="en-US"/>
          </a:p>
        </c:txPr>
        <c:crossAx val="484864280"/>
        <c:crosses val="autoZero"/>
        <c:crossBetween val="midCat"/>
      </c:valAx>
      <c:valAx>
        <c:axId val="484864280"/>
        <c:scaling>
          <c:orientation val="minMax"/>
        </c:scaling>
        <c:delete val="0"/>
        <c:axPos val="l"/>
        <c:numFmt formatCode="General" sourceLinked="1"/>
        <c:majorTickMark val="none"/>
        <c:minorTickMark val="none"/>
        <c:tickLblPos val="nextTo"/>
        <c:spPr>
          <a:noFill/>
          <a:ln w="9525">
            <a:solidFill>
              <a:srgbClr val="D3D3D3"/>
            </a:solidFill>
          </a:ln>
        </c:spPr>
        <c:txPr>
          <a:bodyPr/>
          <a:lstStyle/>
          <a:p>
            <a:pPr>
              <a:defRPr sz="1200">
                <a:solidFill>
                  <a:schemeClr val="accent6"/>
                </a:solidFill>
              </a:defRPr>
            </a:pPr>
            <a:endParaRPr lang="en-US"/>
          </a:p>
        </c:txPr>
        <c:crossAx val="484861536"/>
        <c:crosses val="autoZero"/>
        <c:crossBetween val="midCat"/>
      </c:valAx>
      <c:spPr>
        <a:noFill/>
      </c:spPr>
    </c:plotArea>
    <c:plotVisOnly val="1"/>
    <c:dispBlanksAs val="gap"/>
    <c:showDLblsOverMax val="0"/>
  </c:chart>
  <c:spPr>
    <a:noFill/>
  </c:spPr>
  <c:txPr>
    <a:bodyPr/>
    <a:lstStyle/>
    <a:p>
      <a:pPr>
        <a:defRPr sz="1800"/>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White</c:v>
                </c:pt>
              </c:strCache>
            </c:strRef>
          </c:tx>
          <c:spPr>
            <a:ln w="38100">
              <a:solidFill>
                <a:schemeClr val="accent2"/>
              </a:solidFill>
            </a:ln>
          </c:spPr>
          <c:marker>
            <c:symbol val="none"/>
          </c:marker>
          <c:dLbls>
            <c:dLbl>
              <c:idx val="17"/>
              <c:layout>
                <c:manualLayout>
                  <c:x val="-1.63398692810458E-3"/>
                  <c:y val="-8.6805555555555594E-3"/>
                </c:manualLayout>
              </c:layout>
              <c:showLegendKey val="0"/>
              <c:showVal val="1"/>
              <c:showCatName val="0"/>
              <c:showSerName val="0"/>
              <c:showPercent val="0"/>
              <c:showBubbleSize val="0"/>
              <c:extLst>
                <c:ext xmlns:c15="http://schemas.microsoft.com/office/drawing/2012/chart" uri="{CE6537A1-D6FC-4f65-9D91-7224C49458BB}"/>
              </c:extLst>
            </c:dLbl>
            <c:dLbl>
              <c:idx val="34"/>
              <c:layout>
                <c:manualLayout>
                  <c:x val="-1.63398692810458E-3"/>
                  <c:y val="-1.44675925925927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Sheet1!$A$2:$A$19</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Sheet1!$B$2:$B$19</c:f>
              <c:numCache>
                <c:formatCode>0.0</c:formatCode>
                <c:ptCount val="18"/>
                <c:pt idx="0">
                  <c:v>3.5</c:v>
                </c:pt>
                <c:pt idx="1">
                  <c:v>3.7</c:v>
                </c:pt>
                <c:pt idx="2">
                  <c:v>3.7</c:v>
                </c:pt>
                <c:pt idx="3">
                  <c:v>4.0999999999999996</c:v>
                </c:pt>
                <c:pt idx="4">
                  <c:v>4.4000000000000004</c:v>
                </c:pt>
                <c:pt idx="5">
                  <c:v>4.5</c:v>
                </c:pt>
                <c:pt idx="6">
                  <c:v>4.5999999999999996</c:v>
                </c:pt>
                <c:pt idx="7">
                  <c:v>4.8</c:v>
                </c:pt>
                <c:pt idx="8">
                  <c:v>5.2</c:v>
                </c:pt>
                <c:pt idx="9">
                  <c:v>5.2</c:v>
                </c:pt>
                <c:pt idx="10">
                  <c:v>5.0999999999999996</c:v>
                </c:pt>
                <c:pt idx="11">
                  <c:v>5.6</c:v>
                </c:pt>
                <c:pt idx="12">
                  <c:v>6</c:v>
                </c:pt>
                <c:pt idx="13">
                  <c:v>6</c:v>
                </c:pt>
                <c:pt idx="14">
                  <c:v>5.8</c:v>
                </c:pt>
                <c:pt idx="15">
                  <c:v>5.8</c:v>
                </c:pt>
                <c:pt idx="16">
                  <c:v>6.1</c:v>
                </c:pt>
                <c:pt idx="17">
                  <c:v>5.8</c:v>
                </c:pt>
              </c:numCache>
            </c:numRef>
          </c:val>
          <c:smooth val="0"/>
        </c:ser>
        <c:ser>
          <c:idx val="1"/>
          <c:order val="1"/>
          <c:tx>
            <c:strRef>
              <c:f>Sheet1!$C$1</c:f>
              <c:strCache>
                <c:ptCount val="1"/>
                <c:pt idx="0">
                  <c:v>Black</c:v>
                </c:pt>
              </c:strCache>
            </c:strRef>
          </c:tx>
          <c:spPr>
            <a:ln w="38100">
              <a:solidFill>
                <a:schemeClr val="tx1">
                  <a:lumMod val="50000"/>
                  <a:lumOff val="50000"/>
                </a:schemeClr>
              </a:solidFill>
            </a:ln>
          </c:spPr>
          <c:marker>
            <c:symbol val="none"/>
          </c:marker>
          <c:dLbls>
            <c:dLbl>
              <c:idx val="17"/>
              <c:showLegendKey val="0"/>
              <c:showVal val="1"/>
              <c:showCatName val="0"/>
              <c:showSerName val="0"/>
              <c:showPercent val="0"/>
              <c:showBubbleSize val="0"/>
              <c:extLst>
                <c:ext xmlns:c15="http://schemas.microsoft.com/office/drawing/2012/chart" uri="{CE6537A1-D6FC-4f65-9D91-7224C49458BB}"/>
              </c:extLst>
            </c:dLbl>
            <c:dLbl>
              <c:idx val="34"/>
              <c:layout>
                <c:manualLayout>
                  <c:x val="0"/>
                  <c:y val="-1.4467592592592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Sheet1!$A$2:$A$19</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Sheet1!$C$2:$C$19</c:f>
              <c:numCache>
                <c:formatCode>0.0</c:formatCode>
                <c:ptCount val="18"/>
                <c:pt idx="0">
                  <c:v>7.2</c:v>
                </c:pt>
                <c:pt idx="1">
                  <c:v>6.7</c:v>
                </c:pt>
                <c:pt idx="2">
                  <c:v>6.8</c:v>
                </c:pt>
                <c:pt idx="3">
                  <c:v>7.5</c:v>
                </c:pt>
                <c:pt idx="4">
                  <c:v>7.5</c:v>
                </c:pt>
                <c:pt idx="5">
                  <c:v>7.3</c:v>
                </c:pt>
                <c:pt idx="6">
                  <c:v>7.3</c:v>
                </c:pt>
                <c:pt idx="7">
                  <c:v>8.2000000000000011</c:v>
                </c:pt>
                <c:pt idx="8">
                  <c:v>8.2000000000000011</c:v>
                </c:pt>
                <c:pt idx="9">
                  <c:v>8.8000000000000007</c:v>
                </c:pt>
                <c:pt idx="10">
                  <c:v>9.1</c:v>
                </c:pt>
                <c:pt idx="11">
                  <c:v>8.3000000000000007</c:v>
                </c:pt>
                <c:pt idx="12">
                  <c:v>9.7000000000000011</c:v>
                </c:pt>
                <c:pt idx="13">
                  <c:v>9.4</c:v>
                </c:pt>
                <c:pt idx="14">
                  <c:v>9.2000000000000011</c:v>
                </c:pt>
                <c:pt idx="15">
                  <c:v>9.4</c:v>
                </c:pt>
                <c:pt idx="16">
                  <c:v>9.1</c:v>
                </c:pt>
                <c:pt idx="17">
                  <c:v>9.5</c:v>
                </c:pt>
              </c:numCache>
            </c:numRef>
          </c:val>
          <c:smooth val="0"/>
        </c:ser>
        <c:ser>
          <c:idx val="2"/>
          <c:order val="2"/>
          <c:tx>
            <c:strRef>
              <c:f>Sheet1!$D$1</c:f>
              <c:strCache>
                <c:ptCount val="1"/>
                <c:pt idx="0">
                  <c:v>Asian</c:v>
                </c:pt>
              </c:strCache>
            </c:strRef>
          </c:tx>
          <c:marker>
            <c:symbol val="none"/>
          </c:marker>
          <c:dLbls>
            <c:dLbl>
              <c:idx val="17"/>
              <c:layout>
                <c:manualLayout>
                  <c:x val="-1.63398692810458E-3"/>
                  <c:y val="3.4722222222222203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Sheet1!$A$2:$A$19</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Sheet1!$D$2:$D$19</c:f>
              <c:numCache>
                <c:formatCode>0.0</c:formatCode>
                <c:ptCount val="18"/>
                <c:pt idx="0">
                  <c:v>3.3</c:v>
                </c:pt>
                <c:pt idx="1">
                  <c:v>4.5</c:v>
                </c:pt>
                <c:pt idx="2">
                  <c:v>3.4</c:v>
                </c:pt>
                <c:pt idx="3">
                  <c:v>3.4</c:v>
                </c:pt>
                <c:pt idx="4">
                  <c:v>3.7</c:v>
                </c:pt>
                <c:pt idx="5">
                  <c:v>4.5999999999999996</c:v>
                </c:pt>
                <c:pt idx="6">
                  <c:v>4.8</c:v>
                </c:pt>
                <c:pt idx="7">
                  <c:v>5.6</c:v>
                </c:pt>
                <c:pt idx="8">
                  <c:v>4.7</c:v>
                </c:pt>
                <c:pt idx="9">
                  <c:v>6.2</c:v>
                </c:pt>
                <c:pt idx="10">
                  <c:v>6.6</c:v>
                </c:pt>
                <c:pt idx="11">
                  <c:v>5.8</c:v>
                </c:pt>
                <c:pt idx="12">
                  <c:v>6.1</c:v>
                </c:pt>
                <c:pt idx="13">
                  <c:v>6.7</c:v>
                </c:pt>
                <c:pt idx="14">
                  <c:v>6.4</c:v>
                </c:pt>
                <c:pt idx="15">
                  <c:v>6.6</c:v>
                </c:pt>
                <c:pt idx="16">
                  <c:v>6</c:v>
                </c:pt>
                <c:pt idx="17">
                  <c:v>5.7</c:v>
                </c:pt>
              </c:numCache>
            </c:numRef>
          </c:val>
          <c:smooth val="0"/>
        </c:ser>
        <c:ser>
          <c:idx val="3"/>
          <c:order val="3"/>
          <c:tx>
            <c:strRef>
              <c:f>Sheet1!$E$1</c:f>
              <c:strCache>
                <c:ptCount val="1"/>
                <c:pt idx="0">
                  <c:v>Hispanic</c:v>
                </c:pt>
              </c:strCache>
            </c:strRef>
          </c:tx>
          <c:spPr>
            <a:ln>
              <a:solidFill>
                <a:schemeClr val="accent5"/>
              </a:solidFill>
            </a:ln>
          </c:spPr>
          <c:marker>
            <c:symbol val="none"/>
          </c:marker>
          <c:dLbls>
            <c:dLbl>
              <c:idx val="17"/>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Sheet1!$A$2:$A$19</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Sheet1!$E$2:$E$19</c:f>
              <c:numCache>
                <c:formatCode>0.0</c:formatCode>
                <c:ptCount val="18"/>
                <c:pt idx="0">
                  <c:v>6</c:v>
                </c:pt>
                <c:pt idx="1">
                  <c:v>6.5</c:v>
                </c:pt>
                <c:pt idx="2">
                  <c:v>6.3</c:v>
                </c:pt>
                <c:pt idx="3">
                  <c:v>6.5</c:v>
                </c:pt>
                <c:pt idx="4">
                  <c:v>6.8</c:v>
                </c:pt>
                <c:pt idx="5">
                  <c:v>6.8</c:v>
                </c:pt>
                <c:pt idx="6">
                  <c:v>6.3</c:v>
                </c:pt>
                <c:pt idx="7">
                  <c:v>7.5</c:v>
                </c:pt>
                <c:pt idx="8">
                  <c:v>7.2</c:v>
                </c:pt>
                <c:pt idx="9">
                  <c:v>7.7</c:v>
                </c:pt>
                <c:pt idx="10">
                  <c:v>8.1</c:v>
                </c:pt>
                <c:pt idx="11">
                  <c:v>8</c:v>
                </c:pt>
                <c:pt idx="12">
                  <c:v>8.9</c:v>
                </c:pt>
                <c:pt idx="13">
                  <c:v>9.6</c:v>
                </c:pt>
                <c:pt idx="14">
                  <c:v>8.7000000000000011</c:v>
                </c:pt>
                <c:pt idx="15">
                  <c:v>8.9</c:v>
                </c:pt>
                <c:pt idx="16">
                  <c:v>9.1</c:v>
                </c:pt>
                <c:pt idx="17">
                  <c:v>8.7000000000000011</c:v>
                </c:pt>
              </c:numCache>
            </c:numRef>
          </c:val>
          <c:smooth val="0"/>
        </c:ser>
        <c:dLbls>
          <c:showLegendKey val="0"/>
          <c:showVal val="0"/>
          <c:showCatName val="0"/>
          <c:showSerName val="0"/>
          <c:showPercent val="0"/>
          <c:showBubbleSize val="0"/>
        </c:dLbls>
        <c:smooth val="0"/>
        <c:axId val="582113584"/>
        <c:axId val="582112016"/>
      </c:lineChart>
      <c:catAx>
        <c:axId val="582113584"/>
        <c:scaling>
          <c:orientation val="minMax"/>
        </c:scaling>
        <c:delete val="0"/>
        <c:axPos val="b"/>
        <c:numFmt formatCode="General" sourceLinked="1"/>
        <c:majorTickMark val="none"/>
        <c:minorTickMark val="none"/>
        <c:tickLblPos val="nextTo"/>
        <c:spPr>
          <a:ln>
            <a:solidFill>
              <a:srgbClr val="D3D3D3"/>
            </a:solidFill>
          </a:ln>
        </c:spPr>
        <c:crossAx val="582112016"/>
        <c:crosses val="autoZero"/>
        <c:auto val="1"/>
        <c:lblAlgn val="ctr"/>
        <c:lblOffset val="100"/>
        <c:tickLblSkip val="1"/>
        <c:noMultiLvlLbl val="0"/>
      </c:catAx>
      <c:valAx>
        <c:axId val="582112016"/>
        <c:scaling>
          <c:orientation val="minMax"/>
        </c:scaling>
        <c:delete val="0"/>
        <c:axPos val="l"/>
        <c:majorGridlines>
          <c:spPr>
            <a:ln>
              <a:noFill/>
            </a:ln>
          </c:spPr>
        </c:majorGridlines>
        <c:numFmt formatCode="0" sourceLinked="0"/>
        <c:majorTickMark val="none"/>
        <c:minorTickMark val="none"/>
        <c:tickLblPos val="nextTo"/>
        <c:spPr>
          <a:ln>
            <a:solidFill>
              <a:srgbClr val="D3D3D3"/>
            </a:solidFill>
          </a:ln>
        </c:spPr>
        <c:crossAx val="582113584"/>
        <c:crosses val="autoZero"/>
        <c:crossBetween val="midCat"/>
        <c:majorUnit val="2"/>
      </c:valAx>
      <c:spPr>
        <a:ln>
          <a:noFill/>
        </a:ln>
      </c:spPr>
    </c:plotArea>
    <c:legend>
      <c:legendPos val="t"/>
      <c:overlay val="0"/>
    </c:legend>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2013</c:v>
                </c:pt>
              </c:strCache>
            </c:strRef>
          </c:tx>
          <c:spPr>
            <a:solidFill>
              <a:schemeClr val="accent5"/>
            </a:solidFill>
            <a:ln>
              <a:solidFill>
                <a:srgbClr val="DC7A27"/>
              </a:solidFill>
            </a:ln>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Skin diseases</c:v>
                </c:pt>
                <c:pt idx="1">
                  <c:v>Neonatal*</c:v>
                </c:pt>
                <c:pt idx="2">
                  <c:v>Chronic respiratory </c:v>
                </c:pt>
                <c:pt idx="3">
                  <c:v>Nervous System</c:v>
                </c:pt>
                <c:pt idx="4">
                  <c:v>Endocrine (diabetes)</c:v>
                </c:pt>
                <c:pt idx="5">
                  <c:v>Injuries*</c:v>
                </c:pt>
                <c:pt idx="6">
                  <c:v>Musculoskeletal disorders</c:v>
                </c:pt>
                <c:pt idx="7">
                  <c:v>Cancers and tumors (Neoplasms)*</c:v>
                </c:pt>
                <c:pt idx="8">
                  <c:v>Circulatory*</c:v>
                </c:pt>
                <c:pt idx="9">
                  <c:v>Mental health and substance use disorders</c:v>
                </c:pt>
              </c:strCache>
            </c:strRef>
          </c:cat>
          <c:val>
            <c:numRef>
              <c:f>Sheet1!$B$2:$B$11</c:f>
              <c:numCache>
                <c:formatCode>_(* #,##0_);_(* \(#,##0\);_(* "-"??_);_(@_)</c:formatCode>
                <c:ptCount val="10"/>
                <c:pt idx="0">
                  <c:v>629.29999999999995</c:v>
                </c:pt>
                <c:pt idx="1">
                  <c:v>671.6</c:v>
                </c:pt>
                <c:pt idx="2">
                  <c:v>1424.1</c:v>
                </c:pt>
                <c:pt idx="3">
                  <c:v>1487.3</c:v>
                </c:pt>
                <c:pt idx="4">
                  <c:v>1772.9</c:v>
                </c:pt>
                <c:pt idx="5">
                  <c:v>2518.8000000000002</c:v>
                </c:pt>
                <c:pt idx="6">
                  <c:v>2804.2</c:v>
                </c:pt>
                <c:pt idx="7">
                  <c:v>3133</c:v>
                </c:pt>
                <c:pt idx="8">
                  <c:v>3261</c:v>
                </c:pt>
                <c:pt idx="9">
                  <c:v>3266.2</c:v>
                </c:pt>
              </c:numCache>
            </c:numRef>
          </c:val>
        </c:ser>
        <c:ser>
          <c:idx val="1"/>
          <c:order val="1"/>
          <c:tx>
            <c:strRef>
              <c:f>Sheet1!$C$1</c:f>
              <c:strCache>
                <c:ptCount val="1"/>
                <c:pt idx="0">
                  <c:v>1990</c:v>
                </c:pt>
              </c:strCache>
            </c:strRef>
          </c:tx>
          <c:spPr>
            <a:solidFill>
              <a:schemeClr val="accent2"/>
            </a:solidFill>
            <a:ln>
              <a:solidFill>
                <a:schemeClr val="accent2"/>
              </a:solidFill>
            </a:ln>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Skin diseases</c:v>
                </c:pt>
                <c:pt idx="1">
                  <c:v>Neonatal*</c:v>
                </c:pt>
                <c:pt idx="2">
                  <c:v>Chronic respiratory </c:v>
                </c:pt>
                <c:pt idx="3">
                  <c:v>Nervous System</c:v>
                </c:pt>
                <c:pt idx="4">
                  <c:v>Endocrine (diabetes)</c:v>
                </c:pt>
                <c:pt idx="5">
                  <c:v>Injuries*</c:v>
                </c:pt>
                <c:pt idx="6">
                  <c:v>Musculoskeletal disorders</c:v>
                </c:pt>
                <c:pt idx="7">
                  <c:v>Cancers and tumors (Neoplasms)*</c:v>
                </c:pt>
                <c:pt idx="8">
                  <c:v>Circulatory*</c:v>
                </c:pt>
                <c:pt idx="9">
                  <c:v>Mental health and substance use disorders</c:v>
                </c:pt>
              </c:strCache>
            </c:strRef>
          </c:cat>
          <c:val>
            <c:numRef>
              <c:f>Sheet1!$C$2:$C$11</c:f>
              <c:numCache>
                <c:formatCode>_(* #,##0_);_(* \(#,##0\);_(* "-"??_);_(@_)</c:formatCode>
                <c:ptCount val="10"/>
                <c:pt idx="0">
                  <c:v>633.79999999999995</c:v>
                </c:pt>
                <c:pt idx="1">
                  <c:v>922.3</c:v>
                </c:pt>
                <c:pt idx="2">
                  <c:v>1459</c:v>
                </c:pt>
                <c:pt idx="3">
                  <c:v>1425.9</c:v>
                </c:pt>
                <c:pt idx="4">
                  <c:v>1541.8</c:v>
                </c:pt>
                <c:pt idx="5">
                  <c:v>3518.8</c:v>
                </c:pt>
                <c:pt idx="6">
                  <c:v>2657</c:v>
                </c:pt>
                <c:pt idx="7">
                  <c:v>3861.7</c:v>
                </c:pt>
                <c:pt idx="8">
                  <c:v>5134</c:v>
                </c:pt>
                <c:pt idx="9">
                  <c:v>2948.3</c:v>
                </c:pt>
              </c:numCache>
            </c:numRef>
          </c:val>
        </c:ser>
        <c:dLbls>
          <c:showLegendKey val="0"/>
          <c:showVal val="0"/>
          <c:showCatName val="0"/>
          <c:showSerName val="0"/>
          <c:showPercent val="0"/>
          <c:showBubbleSize val="0"/>
        </c:dLbls>
        <c:gapWidth val="150"/>
        <c:axId val="582113976"/>
        <c:axId val="582118680"/>
      </c:barChart>
      <c:catAx>
        <c:axId val="582113976"/>
        <c:scaling>
          <c:orientation val="minMax"/>
        </c:scaling>
        <c:delete val="0"/>
        <c:axPos val="l"/>
        <c:numFmt formatCode="General" sourceLinked="0"/>
        <c:majorTickMark val="none"/>
        <c:minorTickMark val="none"/>
        <c:tickLblPos val="nextTo"/>
        <c:spPr>
          <a:ln>
            <a:solidFill>
              <a:schemeClr val="accent4"/>
            </a:solidFill>
          </a:ln>
        </c:spPr>
        <c:crossAx val="582118680"/>
        <c:crosses val="autoZero"/>
        <c:auto val="1"/>
        <c:lblAlgn val="ctr"/>
        <c:lblOffset val="100"/>
        <c:noMultiLvlLbl val="0"/>
      </c:catAx>
      <c:valAx>
        <c:axId val="582118680"/>
        <c:scaling>
          <c:orientation val="minMax"/>
        </c:scaling>
        <c:delete val="0"/>
        <c:axPos val="b"/>
        <c:majorGridlines>
          <c:spPr>
            <a:ln>
              <a:noFill/>
            </a:ln>
          </c:spPr>
        </c:majorGridlines>
        <c:numFmt formatCode="_(* #,##0_);_(* \(#,##0\);_(* &quot;-&quot;??_);_(@_)" sourceLinked="1"/>
        <c:majorTickMark val="out"/>
        <c:minorTickMark val="none"/>
        <c:tickLblPos val="nextTo"/>
        <c:spPr>
          <a:ln>
            <a:solidFill>
              <a:schemeClr val="accent4"/>
            </a:solidFill>
          </a:ln>
        </c:spPr>
        <c:crossAx val="582113976"/>
        <c:crosses val="autoZero"/>
        <c:crossBetween val="between"/>
      </c:valAx>
    </c:plotArea>
    <c:legend>
      <c:legendPos val="t"/>
      <c:overlay val="0"/>
    </c:legend>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2011</c:v>
                </c:pt>
              </c:strCache>
            </c:strRef>
          </c:tx>
          <c:spPr>
            <a:solidFill>
              <a:schemeClr val="accent5"/>
            </a:solidFill>
            <a:ln>
              <a:solidFill>
                <a:srgbClr val="DC7A27"/>
              </a:solidFill>
            </a:ln>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Poor Mental and Physical Health</c:v>
                </c:pt>
                <c:pt idx="1">
                  <c:v>Inability to Do Usual Activities</c:v>
                </c:pt>
                <c:pt idx="2">
                  <c:v>Poor Mental Health</c:v>
                </c:pt>
                <c:pt idx="3">
                  <c:v>Poor Physical Health</c:v>
                </c:pt>
                <c:pt idx="4">
                  <c:v>Poor Mental or Physical Health</c:v>
                </c:pt>
              </c:strCache>
            </c:strRef>
          </c:cat>
          <c:val>
            <c:numRef>
              <c:f>Sheet1!$B$2:$B$6</c:f>
              <c:numCache>
                <c:formatCode>0%</c:formatCode>
                <c:ptCount val="5"/>
                <c:pt idx="0">
                  <c:v>0.28000000000000003</c:v>
                </c:pt>
                <c:pt idx="1">
                  <c:v>0.35</c:v>
                </c:pt>
                <c:pt idx="2">
                  <c:v>0.38</c:v>
                </c:pt>
                <c:pt idx="3">
                  <c:v>0.55000000000000004</c:v>
                </c:pt>
                <c:pt idx="4">
                  <c:v>0.64</c:v>
                </c:pt>
              </c:numCache>
            </c:numRef>
          </c:val>
        </c:ser>
        <c:ser>
          <c:idx val="1"/>
          <c:order val="1"/>
          <c:tx>
            <c:strRef>
              <c:f>Sheet1!$C$1</c:f>
              <c:strCache>
                <c:ptCount val="1"/>
                <c:pt idx="0">
                  <c:v>1994</c:v>
                </c:pt>
              </c:strCache>
            </c:strRef>
          </c:tx>
          <c:spPr>
            <a:solidFill>
              <a:schemeClr val="accent2"/>
            </a:solidFill>
            <a:ln>
              <a:solidFill>
                <a:schemeClr val="accent2"/>
              </a:solidFill>
            </a:ln>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Poor Mental and Physical Health</c:v>
                </c:pt>
                <c:pt idx="1">
                  <c:v>Inability to Do Usual Activities</c:v>
                </c:pt>
                <c:pt idx="2">
                  <c:v>Poor Mental Health</c:v>
                </c:pt>
                <c:pt idx="3">
                  <c:v>Poor Physical Health</c:v>
                </c:pt>
                <c:pt idx="4">
                  <c:v>Poor Mental or Physical Health</c:v>
                </c:pt>
              </c:strCache>
            </c:strRef>
          </c:cat>
          <c:val>
            <c:numRef>
              <c:f>Sheet1!$C$2:$C$6</c:f>
              <c:numCache>
                <c:formatCode>0%</c:formatCode>
                <c:ptCount val="5"/>
                <c:pt idx="0">
                  <c:v>0.22</c:v>
                </c:pt>
                <c:pt idx="1">
                  <c:v>0.28000000000000003</c:v>
                </c:pt>
                <c:pt idx="2">
                  <c:v>0.32</c:v>
                </c:pt>
                <c:pt idx="3">
                  <c:v>0.48</c:v>
                </c:pt>
                <c:pt idx="4">
                  <c:v>0.57999999999999996</c:v>
                </c:pt>
              </c:numCache>
            </c:numRef>
          </c:val>
        </c:ser>
        <c:dLbls>
          <c:showLegendKey val="0"/>
          <c:showVal val="0"/>
          <c:showCatName val="0"/>
          <c:showSerName val="0"/>
          <c:showPercent val="0"/>
          <c:showBubbleSize val="0"/>
        </c:dLbls>
        <c:gapWidth val="150"/>
        <c:axId val="582122992"/>
        <c:axId val="582111232"/>
      </c:barChart>
      <c:catAx>
        <c:axId val="582122992"/>
        <c:scaling>
          <c:orientation val="minMax"/>
        </c:scaling>
        <c:delete val="0"/>
        <c:axPos val="l"/>
        <c:numFmt formatCode="General" sourceLinked="0"/>
        <c:majorTickMark val="none"/>
        <c:minorTickMark val="none"/>
        <c:tickLblPos val="nextTo"/>
        <c:spPr>
          <a:ln>
            <a:solidFill>
              <a:schemeClr val="accent4"/>
            </a:solidFill>
          </a:ln>
        </c:spPr>
        <c:crossAx val="582111232"/>
        <c:crosses val="autoZero"/>
        <c:auto val="1"/>
        <c:lblAlgn val="ctr"/>
        <c:lblOffset val="100"/>
        <c:noMultiLvlLbl val="0"/>
      </c:catAx>
      <c:valAx>
        <c:axId val="582111232"/>
        <c:scaling>
          <c:orientation val="minMax"/>
        </c:scaling>
        <c:delete val="0"/>
        <c:axPos val="b"/>
        <c:majorGridlines>
          <c:spPr>
            <a:ln>
              <a:noFill/>
            </a:ln>
          </c:spPr>
        </c:majorGridlines>
        <c:numFmt formatCode="0%" sourceLinked="1"/>
        <c:majorTickMark val="out"/>
        <c:minorTickMark val="none"/>
        <c:tickLblPos val="nextTo"/>
        <c:spPr>
          <a:ln>
            <a:solidFill>
              <a:schemeClr val="accent4"/>
            </a:solidFill>
          </a:ln>
        </c:spPr>
        <c:crossAx val="582122992"/>
        <c:crosses val="autoZero"/>
        <c:crossBetween val="between"/>
      </c:valAx>
    </c:plotArea>
    <c:legend>
      <c:legendPos val="t"/>
      <c:overlay val="0"/>
    </c:legend>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Dilated Eye Exam</c:v>
                </c:pt>
              </c:strCache>
            </c:strRef>
          </c:tx>
          <c:spPr>
            <a:ln>
              <a:solidFill>
                <a:schemeClr val="accent5"/>
              </a:solidFill>
              <a:prstDash val="sysDot"/>
            </a:ln>
          </c:spPr>
          <c:marker>
            <c:symbol val="none"/>
          </c:marker>
          <c:dLbls>
            <c:delete val="1"/>
          </c:dLbls>
          <c:cat>
            <c:numRef>
              <c:f>Sheet1!$A$2:$A$18</c:f>
              <c:numCache>
                <c:formatCode>General</c:formatCode>
                <c:ptCount val="17"/>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numCache>
            </c:numRef>
          </c:cat>
          <c:val>
            <c:numRef>
              <c:f>Sheet1!$B$2:$B$18</c:f>
              <c:numCache>
                <c:formatCode>0.0</c:formatCode>
                <c:ptCount val="17"/>
                <c:pt idx="0">
                  <c:v>57</c:v>
                </c:pt>
                <c:pt idx="1">
                  <c:v>58.2</c:v>
                </c:pt>
                <c:pt idx="2">
                  <c:v>56.8</c:v>
                </c:pt>
                <c:pt idx="3">
                  <c:v>62.1</c:v>
                </c:pt>
                <c:pt idx="4">
                  <c:v>61.4</c:v>
                </c:pt>
                <c:pt idx="5">
                  <c:v>62.4</c:v>
                </c:pt>
                <c:pt idx="6">
                  <c:v>63.2</c:v>
                </c:pt>
                <c:pt idx="7">
                  <c:v>66.5</c:v>
                </c:pt>
                <c:pt idx="8">
                  <c:v>64.2</c:v>
                </c:pt>
                <c:pt idx="9">
                  <c:v>61.3</c:v>
                </c:pt>
                <c:pt idx="10">
                  <c:v>61.9</c:v>
                </c:pt>
                <c:pt idx="11">
                  <c:v>60.6</c:v>
                </c:pt>
                <c:pt idx="12">
                  <c:v>64.400000000000006</c:v>
                </c:pt>
                <c:pt idx="13">
                  <c:v>66</c:v>
                </c:pt>
                <c:pt idx="14">
                  <c:v>63.2</c:v>
                </c:pt>
                <c:pt idx="15">
                  <c:v>62.7</c:v>
                </c:pt>
                <c:pt idx="16">
                  <c:v>62.8</c:v>
                </c:pt>
              </c:numCache>
            </c:numRef>
          </c:val>
          <c:smooth val="0"/>
        </c:ser>
        <c:ser>
          <c:idx val="1"/>
          <c:order val="1"/>
          <c:tx>
            <c:strRef>
              <c:f>Sheet1!$C$1</c:f>
              <c:strCache>
                <c:ptCount val="1"/>
                <c:pt idx="0">
                  <c:v>Self-Monitoring of Blood Glucose</c:v>
                </c:pt>
              </c:strCache>
            </c:strRef>
          </c:tx>
          <c:spPr>
            <a:ln>
              <a:solidFill>
                <a:schemeClr val="accent2">
                  <a:lumMod val="60000"/>
                  <a:lumOff val="40000"/>
                </a:schemeClr>
              </a:solidFill>
              <a:prstDash val="sysDot"/>
            </a:ln>
          </c:spPr>
          <c:marker>
            <c:symbol val="none"/>
          </c:marker>
          <c:dLbls>
            <c:dLbl>
              <c:idx val="0"/>
              <c:showLegendKey val="0"/>
              <c:showVal val="1"/>
              <c:showCatName val="0"/>
              <c:showSerName val="0"/>
              <c:showPercent val="0"/>
              <c:showBubbleSize val="0"/>
              <c:extLst>
                <c:ext xmlns:c15="http://schemas.microsoft.com/office/drawing/2012/chart" uri="{CE6537A1-D6FC-4f65-9D91-7224C49458BB}"/>
              </c:extLst>
            </c:dLbl>
            <c:dLbl>
              <c:idx val="16"/>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Sheet1!$A$2:$A$18</c:f>
              <c:numCache>
                <c:formatCode>General</c:formatCode>
                <c:ptCount val="17"/>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numCache>
            </c:numRef>
          </c:cat>
          <c:val>
            <c:numRef>
              <c:f>Sheet1!$C$2:$C$18</c:f>
              <c:numCache>
                <c:formatCode>0.0</c:formatCode>
                <c:ptCount val="17"/>
                <c:pt idx="0">
                  <c:v>35.700000000000003</c:v>
                </c:pt>
                <c:pt idx="1">
                  <c:v>40.800000000000011</c:v>
                </c:pt>
                <c:pt idx="2">
                  <c:v>41.6</c:v>
                </c:pt>
                <c:pt idx="3">
                  <c:v>42.5</c:v>
                </c:pt>
                <c:pt idx="4">
                  <c:v>43</c:v>
                </c:pt>
                <c:pt idx="5">
                  <c:v>48.1</c:v>
                </c:pt>
                <c:pt idx="6">
                  <c:v>48.4</c:v>
                </c:pt>
                <c:pt idx="7">
                  <c:v>55.9</c:v>
                </c:pt>
                <c:pt idx="8">
                  <c:v>56.5</c:v>
                </c:pt>
                <c:pt idx="9">
                  <c:v>58.3</c:v>
                </c:pt>
                <c:pt idx="10">
                  <c:v>60.4</c:v>
                </c:pt>
                <c:pt idx="11">
                  <c:v>61.5</c:v>
                </c:pt>
                <c:pt idx="12">
                  <c:v>64.599999999999994</c:v>
                </c:pt>
                <c:pt idx="13">
                  <c:v>63.7</c:v>
                </c:pt>
                <c:pt idx="14">
                  <c:v>63.2</c:v>
                </c:pt>
                <c:pt idx="15">
                  <c:v>61.5</c:v>
                </c:pt>
                <c:pt idx="16">
                  <c:v>63.6</c:v>
                </c:pt>
              </c:numCache>
            </c:numRef>
          </c:val>
          <c:smooth val="0"/>
        </c:ser>
        <c:ser>
          <c:idx val="2"/>
          <c:order val="2"/>
          <c:tx>
            <c:strRef>
              <c:f>Sheet1!$D$1</c:f>
              <c:strCache>
                <c:ptCount val="1"/>
                <c:pt idx="0">
                  <c:v>Foot Exam</c:v>
                </c:pt>
              </c:strCache>
            </c:strRef>
          </c:tx>
          <c:spPr>
            <a:ln w="22225">
              <a:solidFill>
                <a:schemeClr val="accent5"/>
              </a:solidFill>
            </a:ln>
          </c:spPr>
          <c:marker>
            <c:symbol val="none"/>
          </c:marker>
          <c:dLbls>
            <c:dLbl>
              <c:idx val="0"/>
              <c:showLegendKey val="0"/>
              <c:showVal val="1"/>
              <c:showCatName val="0"/>
              <c:showSerName val="0"/>
              <c:showPercent val="0"/>
              <c:showBubbleSize val="0"/>
              <c:extLst>
                <c:ext xmlns:c15="http://schemas.microsoft.com/office/drawing/2012/chart" uri="{CE6537A1-D6FC-4f65-9D91-7224C49458BB}"/>
              </c:extLst>
            </c:dLbl>
            <c:dLbl>
              <c:idx val="16"/>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Sheet1!$A$2:$A$18</c:f>
              <c:numCache>
                <c:formatCode>General</c:formatCode>
                <c:ptCount val="17"/>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numCache>
            </c:numRef>
          </c:cat>
          <c:val>
            <c:numRef>
              <c:f>Sheet1!$D$2:$D$18</c:f>
              <c:numCache>
                <c:formatCode>0.0</c:formatCode>
                <c:ptCount val="17"/>
                <c:pt idx="0">
                  <c:v>48.1</c:v>
                </c:pt>
                <c:pt idx="1">
                  <c:v>55.6</c:v>
                </c:pt>
                <c:pt idx="2">
                  <c:v>52.3</c:v>
                </c:pt>
                <c:pt idx="3">
                  <c:v>56.7</c:v>
                </c:pt>
                <c:pt idx="4">
                  <c:v>58.2</c:v>
                </c:pt>
                <c:pt idx="5">
                  <c:v>57.4</c:v>
                </c:pt>
                <c:pt idx="6">
                  <c:v>61.3</c:v>
                </c:pt>
                <c:pt idx="7">
                  <c:v>64.099999999999994</c:v>
                </c:pt>
                <c:pt idx="8">
                  <c:v>66.599999999999994</c:v>
                </c:pt>
                <c:pt idx="9">
                  <c:v>67.400000000000006</c:v>
                </c:pt>
                <c:pt idx="10">
                  <c:v>66.599999999999994</c:v>
                </c:pt>
                <c:pt idx="11">
                  <c:v>66</c:v>
                </c:pt>
                <c:pt idx="12">
                  <c:v>67.900000000000006</c:v>
                </c:pt>
                <c:pt idx="13">
                  <c:v>69.400000000000006</c:v>
                </c:pt>
                <c:pt idx="14">
                  <c:v>66.8</c:v>
                </c:pt>
                <c:pt idx="15">
                  <c:v>67.3</c:v>
                </c:pt>
                <c:pt idx="16">
                  <c:v>67.5</c:v>
                </c:pt>
              </c:numCache>
            </c:numRef>
          </c:val>
          <c:smooth val="0"/>
        </c:ser>
        <c:ser>
          <c:idx val="3"/>
          <c:order val="3"/>
          <c:tx>
            <c:strRef>
              <c:f>Sheet1!$E$1</c:f>
              <c:strCache>
                <c:ptCount val="1"/>
                <c:pt idx="0">
                  <c:v>Doctor Visit</c:v>
                </c:pt>
              </c:strCache>
            </c:strRef>
          </c:tx>
          <c:spPr>
            <a:ln>
              <a:solidFill>
                <a:schemeClr val="accent2"/>
              </a:solidFill>
            </a:ln>
          </c:spPr>
          <c:marker>
            <c:symbol val="none"/>
          </c:marker>
          <c:dLbls>
            <c:delete val="1"/>
          </c:dLbls>
          <c:cat>
            <c:numRef>
              <c:f>Sheet1!$A$2:$A$18</c:f>
              <c:numCache>
                <c:formatCode>General</c:formatCode>
                <c:ptCount val="17"/>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numCache>
            </c:numRef>
          </c:cat>
          <c:val>
            <c:numRef>
              <c:f>Sheet1!$E$2:$E$18</c:f>
              <c:numCache>
                <c:formatCode>0.0</c:formatCode>
                <c:ptCount val="17"/>
                <c:pt idx="0">
                  <c:v>78.900000000000006</c:v>
                </c:pt>
                <c:pt idx="1">
                  <c:v>87.5</c:v>
                </c:pt>
                <c:pt idx="2">
                  <c:v>85</c:v>
                </c:pt>
                <c:pt idx="3">
                  <c:v>84.6</c:v>
                </c:pt>
                <c:pt idx="4">
                  <c:v>85.7</c:v>
                </c:pt>
                <c:pt idx="5">
                  <c:v>86.6</c:v>
                </c:pt>
                <c:pt idx="6">
                  <c:v>86</c:v>
                </c:pt>
                <c:pt idx="7">
                  <c:v>88</c:v>
                </c:pt>
                <c:pt idx="8">
                  <c:v>89.6</c:v>
                </c:pt>
                <c:pt idx="9">
                  <c:v>88.3</c:v>
                </c:pt>
                <c:pt idx="10">
                  <c:v>88.8</c:v>
                </c:pt>
                <c:pt idx="11">
                  <c:v>87.7</c:v>
                </c:pt>
                <c:pt idx="12">
                  <c:v>88.1</c:v>
                </c:pt>
                <c:pt idx="13">
                  <c:v>85.9</c:v>
                </c:pt>
                <c:pt idx="14">
                  <c:v>86.4</c:v>
                </c:pt>
                <c:pt idx="15">
                  <c:v>85.1</c:v>
                </c:pt>
                <c:pt idx="16">
                  <c:v>84.9</c:v>
                </c:pt>
              </c:numCache>
            </c:numRef>
          </c:val>
          <c:smooth val="0"/>
        </c:ser>
        <c:dLbls>
          <c:showLegendKey val="0"/>
          <c:showVal val="1"/>
          <c:showCatName val="0"/>
          <c:showSerName val="0"/>
          <c:showPercent val="0"/>
          <c:showBubbleSize val="0"/>
        </c:dLbls>
        <c:smooth val="0"/>
        <c:axId val="582122208"/>
        <c:axId val="582114368"/>
      </c:lineChart>
      <c:catAx>
        <c:axId val="582122208"/>
        <c:scaling>
          <c:orientation val="minMax"/>
        </c:scaling>
        <c:delete val="0"/>
        <c:axPos val="b"/>
        <c:numFmt formatCode="General" sourceLinked="1"/>
        <c:majorTickMark val="none"/>
        <c:minorTickMark val="none"/>
        <c:tickLblPos val="low"/>
        <c:spPr>
          <a:ln>
            <a:solidFill>
              <a:schemeClr val="accent4"/>
            </a:solidFill>
          </a:ln>
        </c:spPr>
        <c:txPr>
          <a:bodyPr rot="-5400000" vert="horz" anchor="ctr" anchorCtr="1"/>
          <a:lstStyle/>
          <a:p>
            <a:pPr>
              <a:defRPr/>
            </a:pPr>
            <a:endParaRPr lang="en-US"/>
          </a:p>
        </c:txPr>
        <c:crossAx val="582114368"/>
        <c:crosses val="autoZero"/>
        <c:auto val="1"/>
        <c:lblAlgn val="ctr"/>
        <c:lblOffset val="100"/>
        <c:noMultiLvlLbl val="0"/>
      </c:catAx>
      <c:valAx>
        <c:axId val="582114368"/>
        <c:scaling>
          <c:orientation val="minMax"/>
        </c:scaling>
        <c:delete val="0"/>
        <c:axPos val="l"/>
        <c:numFmt formatCode="0" sourceLinked="0"/>
        <c:majorTickMark val="none"/>
        <c:minorTickMark val="none"/>
        <c:tickLblPos val="nextTo"/>
        <c:spPr>
          <a:ln>
            <a:solidFill>
              <a:schemeClr val="accent4"/>
            </a:solidFill>
          </a:ln>
        </c:spPr>
        <c:crossAx val="582122208"/>
        <c:crosses val="autoZero"/>
        <c:crossBetween val="between"/>
      </c:valAx>
    </c:plotArea>
    <c:legend>
      <c:legendPos val="t"/>
      <c:layout>
        <c:manualLayout>
          <c:xMode val="edge"/>
          <c:yMode val="edge"/>
          <c:x val="5.7071691140440403E-2"/>
          <c:y val="3.4722222222222203E-2"/>
          <c:w val="0.908546309511718"/>
          <c:h val="0.13805341389618001"/>
        </c:manualLayout>
      </c:layout>
      <c:overlay val="0"/>
    </c:legend>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2010</c:v>
                </c:pt>
              </c:strCache>
            </c:strRef>
          </c:tx>
          <c:spPr>
            <a:solidFill>
              <a:schemeClr val="accent2"/>
            </a:solidFill>
            <a:ln w="38100">
              <a:solidFill>
                <a:schemeClr val="accent2"/>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Heart Attack</c:v>
                </c:pt>
                <c:pt idx="1">
                  <c:v>Hyperglycemic crisis (high blood sugar)</c:v>
                </c:pt>
                <c:pt idx="2">
                  <c:v>Stroke</c:v>
                </c:pt>
                <c:pt idx="3">
                  <c:v>Amputation</c:v>
                </c:pt>
                <c:pt idx="4">
                  <c:v>End-stage renal disease (kidney failure)</c:v>
                </c:pt>
              </c:strCache>
            </c:strRef>
          </c:cat>
          <c:val>
            <c:numRef>
              <c:f>Sheet1!$B$2:$B$6</c:f>
              <c:numCache>
                <c:formatCode>0%</c:formatCode>
                <c:ptCount val="5"/>
                <c:pt idx="0">
                  <c:v>-0.67800000000000005</c:v>
                </c:pt>
                <c:pt idx="1">
                  <c:v>-0.64400000000000002</c:v>
                </c:pt>
                <c:pt idx="2">
                  <c:v>-0.52700000000000002</c:v>
                </c:pt>
                <c:pt idx="3">
                  <c:v>-0.51400000000000001</c:v>
                </c:pt>
                <c:pt idx="4">
                  <c:v>-0.28299999999999997</c:v>
                </c:pt>
              </c:numCache>
            </c:numRef>
          </c:val>
        </c:ser>
        <c:dLbls>
          <c:showLegendKey val="0"/>
          <c:showVal val="0"/>
          <c:showCatName val="0"/>
          <c:showSerName val="0"/>
          <c:showPercent val="0"/>
          <c:showBubbleSize val="0"/>
        </c:dLbls>
        <c:gapWidth val="150"/>
        <c:axId val="582120248"/>
        <c:axId val="582114760"/>
      </c:barChart>
      <c:catAx>
        <c:axId val="582120248"/>
        <c:scaling>
          <c:orientation val="minMax"/>
        </c:scaling>
        <c:delete val="0"/>
        <c:axPos val="b"/>
        <c:numFmt formatCode="General" sourceLinked="1"/>
        <c:majorTickMark val="none"/>
        <c:minorTickMark val="none"/>
        <c:tickLblPos val="high"/>
        <c:spPr>
          <a:ln>
            <a:solidFill>
              <a:srgbClr val="D3D3D3"/>
            </a:solidFill>
          </a:ln>
        </c:spPr>
        <c:crossAx val="582114760"/>
        <c:crosses val="autoZero"/>
        <c:auto val="1"/>
        <c:lblAlgn val="ctr"/>
        <c:lblOffset val="100"/>
        <c:noMultiLvlLbl val="0"/>
      </c:catAx>
      <c:valAx>
        <c:axId val="582114760"/>
        <c:scaling>
          <c:orientation val="minMax"/>
        </c:scaling>
        <c:delete val="0"/>
        <c:axPos val="l"/>
        <c:majorGridlines>
          <c:spPr>
            <a:ln>
              <a:noFill/>
            </a:ln>
          </c:spPr>
        </c:majorGridlines>
        <c:numFmt formatCode="0%" sourceLinked="0"/>
        <c:majorTickMark val="none"/>
        <c:minorTickMark val="none"/>
        <c:tickLblPos val="nextTo"/>
        <c:spPr>
          <a:ln>
            <a:solidFill>
              <a:srgbClr val="D3D3D3"/>
            </a:solidFill>
          </a:ln>
        </c:spPr>
        <c:crossAx val="582120248"/>
        <c:crosses val="autoZero"/>
        <c:crossBetween val="between"/>
      </c:valAx>
    </c:plotArea>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481181185920897E-2"/>
          <c:y val="0.120879309729141"/>
          <c:w val="0.930199398934348"/>
          <c:h val="0.79798909064938295"/>
        </c:manualLayout>
      </c:layout>
      <c:barChart>
        <c:barDir val="col"/>
        <c:grouping val="clustered"/>
        <c:varyColors val="0"/>
        <c:ser>
          <c:idx val="0"/>
          <c:order val="0"/>
          <c:tx>
            <c:strRef>
              <c:f>Sheet1!$B$1</c:f>
              <c:strCache>
                <c:ptCount val="1"/>
                <c:pt idx="0">
                  <c:v>United States</c:v>
                </c:pt>
              </c:strCache>
            </c:strRef>
          </c:tx>
          <c:spPr>
            <a:solidFill>
              <a:schemeClr val="accent5"/>
            </a:solidFill>
            <a:ln>
              <a:solidFill>
                <a:schemeClr val="accent5"/>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Uncontrolled Diabetes</c:v>
                </c:pt>
                <c:pt idx="1">
                  <c:v>Diabetes Complications</c:v>
                </c:pt>
              </c:strCache>
            </c:strRef>
          </c:cat>
          <c:val>
            <c:numRef>
              <c:f>Sheet1!$B$2:$B$3</c:f>
              <c:numCache>
                <c:formatCode>0</c:formatCode>
                <c:ptCount val="2"/>
                <c:pt idx="0">
                  <c:v>19</c:v>
                </c:pt>
                <c:pt idx="1">
                  <c:v>65</c:v>
                </c:pt>
              </c:numCache>
            </c:numRef>
          </c:val>
        </c:ser>
        <c:ser>
          <c:idx val="1"/>
          <c:order val="1"/>
          <c:tx>
            <c:strRef>
              <c:f>Sheet1!$C$1</c:f>
              <c:strCache>
                <c:ptCount val="1"/>
                <c:pt idx="0">
                  <c:v>Comparable Country Average</c:v>
                </c:pt>
              </c:strCache>
            </c:strRef>
          </c:tx>
          <c:spPr>
            <a:solidFill>
              <a:schemeClr val="accent2"/>
            </a:solidFill>
            <a:ln>
              <a:solidFill>
                <a:schemeClr val="accent2"/>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Uncontrolled Diabetes</c:v>
                </c:pt>
                <c:pt idx="1">
                  <c:v>Diabetes Complications</c:v>
                </c:pt>
              </c:strCache>
            </c:strRef>
          </c:cat>
          <c:val>
            <c:numRef>
              <c:f>Sheet1!$C$2:$C$3</c:f>
              <c:numCache>
                <c:formatCode>0</c:formatCode>
                <c:ptCount val="2"/>
                <c:pt idx="0">
                  <c:v>69</c:v>
                </c:pt>
                <c:pt idx="1">
                  <c:v>18</c:v>
                </c:pt>
              </c:numCache>
            </c:numRef>
          </c:val>
        </c:ser>
        <c:dLbls>
          <c:showLegendKey val="0"/>
          <c:showVal val="0"/>
          <c:showCatName val="0"/>
          <c:showSerName val="0"/>
          <c:showPercent val="0"/>
          <c:showBubbleSize val="0"/>
        </c:dLbls>
        <c:gapWidth val="75"/>
        <c:axId val="582121424"/>
        <c:axId val="582122600"/>
      </c:barChart>
      <c:catAx>
        <c:axId val="582121424"/>
        <c:scaling>
          <c:orientation val="minMax"/>
        </c:scaling>
        <c:delete val="0"/>
        <c:axPos val="b"/>
        <c:numFmt formatCode="General" sourceLinked="0"/>
        <c:majorTickMark val="none"/>
        <c:minorTickMark val="none"/>
        <c:tickLblPos val="nextTo"/>
        <c:spPr>
          <a:ln>
            <a:solidFill>
              <a:srgbClr val="D3D3D3"/>
            </a:solidFill>
          </a:ln>
        </c:spPr>
        <c:crossAx val="582122600"/>
        <c:crosses val="autoZero"/>
        <c:auto val="1"/>
        <c:lblAlgn val="ctr"/>
        <c:lblOffset val="100"/>
        <c:noMultiLvlLbl val="0"/>
      </c:catAx>
      <c:valAx>
        <c:axId val="582122600"/>
        <c:scaling>
          <c:orientation val="minMax"/>
        </c:scaling>
        <c:delete val="0"/>
        <c:axPos val="l"/>
        <c:majorGridlines>
          <c:spPr>
            <a:ln>
              <a:noFill/>
            </a:ln>
          </c:spPr>
        </c:majorGridlines>
        <c:numFmt formatCode="0" sourceLinked="0"/>
        <c:majorTickMark val="none"/>
        <c:minorTickMark val="none"/>
        <c:tickLblPos val="nextTo"/>
        <c:spPr>
          <a:ln>
            <a:solidFill>
              <a:srgbClr val="D3D3D3"/>
            </a:solidFill>
          </a:ln>
        </c:spPr>
        <c:crossAx val="582121424"/>
        <c:crosses val="autoZero"/>
        <c:crossBetween val="between"/>
      </c:valAx>
      <c:spPr>
        <a:ln>
          <a:noFill/>
        </a:ln>
      </c:spPr>
    </c:plotArea>
    <c:legend>
      <c:legendPos val="t"/>
      <c:overlay val="0"/>
    </c:legend>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0-44</c:v>
                </c:pt>
              </c:strCache>
            </c:strRef>
          </c:tx>
          <c:spPr>
            <a:ln>
              <a:solidFill>
                <a:schemeClr val="accent5"/>
              </a:solidFill>
            </a:ln>
          </c:spPr>
          <c:marker>
            <c:symbol val="none"/>
          </c:marker>
          <c:dLbls>
            <c:dLbl>
              <c:idx val="0"/>
              <c:layout>
                <c:manualLayout>
                  <c:x val="-2.2629665563698598E-2"/>
                  <c:y val="-2.0254629629629602E-2"/>
                </c:manualLayout>
              </c:layout>
              <c:showLegendKey val="0"/>
              <c:showVal val="1"/>
              <c:showCatName val="0"/>
              <c:showSerName val="0"/>
              <c:showPercent val="0"/>
              <c:showBubbleSize val="0"/>
              <c:extLst>
                <c:ext xmlns:c15="http://schemas.microsoft.com/office/drawing/2012/chart" uri="{CE6537A1-D6FC-4f65-9D91-7224C49458BB}"/>
              </c:extLst>
            </c:dLbl>
            <c:dLbl>
              <c:idx val="21"/>
              <c:layout>
                <c:manualLayout>
                  <c:x val="-4.2430414120841796E-3"/>
                  <c:y val="-1.4467592592592501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Sheet1!$A$2:$A$23</c:f>
              <c:numCache>
                <c:formatCode>General</c:formatCode>
                <c:ptCount val="22"/>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numCache>
            </c:numRef>
          </c:cat>
          <c:val>
            <c:numRef>
              <c:f>Sheet1!$B$2:$B$23</c:f>
              <c:numCache>
                <c:formatCode>General</c:formatCode>
                <c:ptCount val="22"/>
                <c:pt idx="0">
                  <c:v>52.7</c:v>
                </c:pt>
                <c:pt idx="1">
                  <c:v>52.7</c:v>
                </c:pt>
                <c:pt idx="2">
                  <c:v>45.7</c:v>
                </c:pt>
                <c:pt idx="3">
                  <c:v>47.4</c:v>
                </c:pt>
                <c:pt idx="4">
                  <c:v>43.7</c:v>
                </c:pt>
                <c:pt idx="5">
                  <c:v>46.4</c:v>
                </c:pt>
                <c:pt idx="6">
                  <c:v>44</c:v>
                </c:pt>
                <c:pt idx="7">
                  <c:v>47.4</c:v>
                </c:pt>
                <c:pt idx="8">
                  <c:v>42.5</c:v>
                </c:pt>
                <c:pt idx="9">
                  <c:v>41</c:v>
                </c:pt>
                <c:pt idx="10">
                  <c:v>37.200000000000003</c:v>
                </c:pt>
                <c:pt idx="11">
                  <c:v>35.700000000000003</c:v>
                </c:pt>
                <c:pt idx="12">
                  <c:v>32.9</c:v>
                </c:pt>
                <c:pt idx="13">
                  <c:v>33.700000000000003</c:v>
                </c:pt>
                <c:pt idx="14">
                  <c:v>36.5</c:v>
                </c:pt>
                <c:pt idx="15">
                  <c:v>39.1</c:v>
                </c:pt>
                <c:pt idx="16">
                  <c:v>35.9</c:v>
                </c:pt>
                <c:pt idx="17">
                  <c:v>33</c:v>
                </c:pt>
                <c:pt idx="18">
                  <c:v>31.6</c:v>
                </c:pt>
                <c:pt idx="19">
                  <c:v>33.300000000000011</c:v>
                </c:pt>
                <c:pt idx="20">
                  <c:v>32.5</c:v>
                </c:pt>
                <c:pt idx="21">
                  <c:v>32.4</c:v>
                </c:pt>
              </c:numCache>
            </c:numRef>
          </c:val>
          <c:smooth val="0"/>
        </c:ser>
        <c:ser>
          <c:idx val="1"/>
          <c:order val="1"/>
          <c:tx>
            <c:strRef>
              <c:f>Sheet1!$C$1</c:f>
              <c:strCache>
                <c:ptCount val="1"/>
                <c:pt idx="0">
                  <c:v>45-64</c:v>
                </c:pt>
              </c:strCache>
            </c:strRef>
          </c:tx>
          <c:marker>
            <c:symbol val="none"/>
          </c:marker>
          <c:dLbls>
            <c:dLbl>
              <c:idx val="0"/>
              <c:layout>
                <c:manualLayout>
                  <c:x val="-1.6972165648336701E-2"/>
                  <c:y val="-3.76157407407407E-2"/>
                </c:manualLayout>
              </c:layout>
              <c:showLegendKey val="0"/>
              <c:showVal val="1"/>
              <c:showCatName val="0"/>
              <c:showSerName val="0"/>
              <c:showPercent val="0"/>
              <c:showBubbleSize val="0"/>
              <c:extLst>
                <c:ext xmlns:c15="http://schemas.microsoft.com/office/drawing/2012/chart" uri="{CE6537A1-D6FC-4f65-9D91-7224C49458BB}"/>
              </c:extLst>
            </c:dLbl>
            <c:dLbl>
              <c:idx val="21"/>
              <c:layout>
                <c:manualLayout>
                  <c:x val="-7.0717356868069698E-3"/>
                  <c:y val="-2.8935185185185199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Sheet1!$A$2:$A$23</c:f>
              <c:numCache>
                <c:formatCode>General</c:formatCode>
                <c:ptCount val="22"/>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numCache>
            </c:numRef>
          </c:cat>
          <c:val>
            <c:numRef>
              <c:f>Sheet1!$C$2:$C$23</c:f>
              <c:numCache>
                <c:formatCode>General</c:formatCode>
                <c:ptCount val="22"/>
                <c:pt idx="0">
                  <c:v>4.0999999999999996</c:v>
                </c:pt>
                <c:pt idx="1">
                  <c:v>5</c:v>
                </c:pt>
                <c:pt idx="2">
                  <c:v>5.7</c:v>
                </c:pt>
                <c:pt idx="3">
                  <c:v>6.1</c:v>
                </c:pt>
                <c:pt idx="4">
                  <c:v>6</c:v>
                </c:pt>
                <c:pt idx="5">
                  <c:v>5.5</c:v>
                </c:pt>
                <c:pt idx="6">
                  <c:v>5.5</c:v>
                </c:pt>
                <c:pt idx="7">
                  <c:v>5.8</c:v>
                </c:pt>
                <c:pt idx="8">
                  <c:v>5.7</c:v>
                </c:pt>
                <c:pt idx="9">
                  <c:v>4.9000000000000004</c:v>
                </c:pt>
                <c:pt idx="10">
                  <c:v>4.3</c:v>
                </c:pt>
                <c:pt idx="11">
                  <c:v>4.3</c:v>
                </c:pt>
                <c:pt idx="12">
                  <c:v>4.0999999999999996</c:v>
                </c:pt>
                <c:pt idx="13">
                  <c:v>3.6</c:v>
                </c:pt>
                <c:pt idx="14">
                  <c:v>3.5</c:v>
                </c:pt>
                <c:pt idx="15">
                  <c:v>3.5</c:v>
                </c:pt>
                <c:pt idx="16">
                  <c:v>3.6</c:v>
                </c:pt>
                <c:pt idx="17">
                  <c:v>3.5</c:v>
                </c:pt>
                <c:pt idx="18">
                  <c:v>3.5</c:v>
                </c:pt>
                <c:pt idx="19">
                  <c:v>3.3</c:v>
                </c:pt>
                <c:pt idx="20">
                  <c:v>3.3</c:v>
                </c:pt>
                <c:pt idx="21">
                  <c:v>3.3</c:v>
                </c:pt>
              </c:numCache>
            </c:numRef>
          </c:val>
          <c:smooth val="0"/>
        </c:ser>
        <c:ser>
          <c:idx val="2"/>
          <c:order val="2"/>
          <c:tx>
            <c:strRef>
              <c:f>Sheet1!$D$1</c:f>
              <c:strCache>
                <c:ptCount val="1"/>
                <c:pt idx="0">
                  <c:v>65+</c:v>
                </c:pt>
              </c:strCache>
            </c:strRef>
          </c:tx>
          <c:marker>
            <c:symbol val="none"/>
          </c:marker>
          <c:dLbls>
            <c:dLbl>
              <c:idx val="0"/>
              <c:layout>
                <c:manualLayout>
                  <c:x val="-1.55578185109753E-2"/>
                  <c:y val="2.3148148148148098E-2"/>
                </c:manualLayout>
              </c:layout>
              <c:showLegendKey val="0"/>
              <c:showVal val="1"/>
              <c:showCatName val="0"/>
              <c:showSerName val="0"/>
              <c:showPercent val="0"/>
              <c:showBubbleSize val="0"/>
              <c:extLst>
                <c:ext xmlns:c15="http://schemas.microsoft.com/office/drawing/2012/chart" uri="{CE6537A1-D6FC-4f65-9D91-7224C49458BB}"/>
              </c:extLst>
            </c:dLbl>
            <c:dLbl>
              <c:idx val="21"/>
              <c:layout>
                <c:manualLayout>
                  <c:x val="-8.4860828241683697E-3"/>
                  <c:y val="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Sheet1!$A$2:$A$23</c:f>
              <c:numCache>
                <c:formatCode>General</c:formatCode>
                <c:ptCount val="22"/>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numCache>
            </c:numRef>
          </c:cat>
          <c:val>
            <c:numRef>
              <c:f>Sheet1!$D$2:$D$23</c:f>
              <c:numCache>
                <c:formatCode>General</c:formatCode>
                <c:ptCount val="22"/>
                <c:pt idx="0">
                  <c:v>3.5</c:v>
                </c:pt>
                <c:pt idx="1">
                  <c:v>3.3</c:v>
                </c:pt>
                <c:pt idx="2">
                  <c:v>2.9</c:v>
                </c:pt>
                <c:pt idx="3">
                  <c:v>2.6</c:v>
                </c:pt>
                <c:pt idx="4">
                  <c:v>2.6</c:v>
                </c:pt>
                <c:pt idx="5">
                  <c:v>2.4</c:v>
                </c:pt>
                <c:pt idx="6">
                  <c:v>2.2000000000000002</c:v>
                </c:pt>
                <c:pt idx="7">
                  <c:v>2.2999999999999998</c:v>
                </c:pt>
                <c:pt idx="8">
                  <c:v>2.1</c:v>
                </c:pt>
                <c:pt idx="9">
                  <c:v>2.1</c:v>
                </c:pt>
                <c:pt idx="10">
                  <c:v>1.9</c:v>
                </c:pt>
                <c:pt idx="11">
                  <c:v>1.9</c:v>
                </c:pt>
                <c:pt idx="12">
                  <c:v>1.8</c:v>
                </c:pt>
                <c:pt idx="13">
                  <c:v>1.6</c:v>
                </c:pt>
                <c:pt idx="14">
                  <c:v>1.4</c:v>
                </c:pt>
                <c:pt idx="15">
                  <c:v>1.2</c:v>
                </c:pt>
                <c:pt idx="16">
                  <c:v>1.3</c:v>
                </c:pt>
                <c:pt idx="17">
                  <c:v>1.4</c:v>
                </c:pt>
                <c:pt idx="18">
                  <c:v>1.6</c:v>
                </c:pt>
                <c:pt idx="19">
                  <c:v>1.5</c:v>
                </c:pt>
                <c:pt idx="20">
                  <c:v>1.5</c:v>
                </c:pt>
                <c:pt idx="21">
                  <c:v>1.4</c:v>
                </c:pt>
              </c:numCache>
            </c:numRef>
          </c:val>
          <c:smooth val="0"/>
        </c:ser>
        <c:dLbls>
          <c:showLegendKey val="0"/>
          <c:showVal val="0"/>
          <c:showCatName val="0"/>
          <c:showSerName val="0"/>
          <c:showPercent val="0"/>
          <c:showBubbleSize val="0"/>
        </c:dLbls>
        <c:smooth val="0"/>
        <c:axId val="582123384"/>
        <c:axId val="582112800"/>
      </c:lineChart>
      <c:catAx>
        <c:axId val="582123384"/>
        <c:scaling>
          <c:orientation val="minMax"/>
        </c:scaling>
        <c:delete val="0"/>
        <c:axPos val="b"/>
        <c:numFmt formatCode="General" sourceLinked="1"/>
        <c:majorTickMark val="none"/>
        <c:minorTickMark val="none"/>
        <c:tickLblPos val="low"/>
        <c:spPr>
          <a:ln>
            <a:solidFill>
              <a:schemeClr val="accent4"/>
            </a:solidFill>
          </a:ln>
        </c:spPr>
        <c:txPr>
          <a:bodyPr rot="-5400000" vert="horz" anchor="ctr" anchorCtr="1"/>
          <a:lstStyle/>
          <a:p>
            <a:pPr>
              <a:defRPr/>
            </a:pPr>
            <a:endParaRPr lang="en-US"/>
          </a:p>
        </c:txPr>
        <c:crossAx val="582112800"/>
        <c:crosses val="autoZero"/>
        <c:auto val="1"/>
        <c:lblAlgn val="ctr"/>
        <c:lblOffset val="100"/>
        <c:noMultiLvlLbl val="0"/>
      </c:catAx>
      <c:valAx>
        <c:axId val="582112800"/>
        <c:scaling>
          <c:orientation val="minMax"/>
        </c:scaling>
        <c:delete val="0"/>
        <c:axPos val="l"/>
        <c:numFmt formatCode="#,##0" sourceLinked="0"/>
        <c:majorTickMark val="none"/>
        <c:minorTickMark val="none"/>
        <c:tickLblPos val="nextTo"/>
        <c:spPr>
          <a:ln>
            <a:solidFill>
              <a:schemeClr val="accent4"/>
            </a:solidFill>
          </a:ln>
        </c:spPr>
        <c:crossAx val="582123384"/>
        <c:crosses val="autoZero"/>
        <c:crossBetween val="between"/>
      </c:valAx>
    </c:plotArea>
    <c:legend>
      <c:legendPos val="t"/>
      <c:overlay val="0"/>
    </c:legend>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Diabetes</c:v>
                </c:pt>
              </c:strCache>
            </c:strRef>
          </c:tx>
          <c:spPr>
            <a:ln>
              <a:solidFill>
                <a:schemeClr val="accent5"/>
              </a:solidFill>
            </a:ln>
          </c:spPr>
          <c:marker>
            <c:symbol val="none"/>
          </c:marker>
          <c:dLbls>
            <c:dLbl>
              <c:idx val="0"/>
              <c:layout>
                <c:manualLayout>
                  <c:x val="-2.2629665563698598E-2"/>
                  <c:y val="-2.0254629629629602E-2"/>
                </c:manualLayout>
              </c:layout>
              <c:showLegendKey val="0"/>
              <c:showVal val="1"/>
              <c:showCatName val="0"/>
              <c:showSerName val="0"/>
              <c:showPercent val="0"/>
              <c:showBubbleSize val="0"/>
              <c:extLst>
                <c:ext xmlns:c15="http://schemas.microsoft.com/office/drawing/2012/chart" uri="{CE6537A1-D6FC-4f65-9D91-7224C49458BB}"/>
              </c:extLst>
            </c:dLbl>
            <c:dLbl>
              <c:idx val="21"/>
              <c:layout>
                <c:manualLayout>
                  <c:x val="-4.2430414120841796E-3"/>
                  <c:y val="-1.4467592592592501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Sheet1!$A$2:$A$23</c:f>
              <c:numCache>
                <c:formatCode>General</c:formatCode>
                <c:ptCount val="22"/>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numCache>
            </c:numRef>
          </c:cat>
          <c:val>
            <c:numRef>
              <c:f>Sheet1!$B$2:$B$23</c:f>
              <c:numCache>
                <c:formatCode>General</c:formatCode>
                <c:ptCount val="22"/>
                <c:pt idx="0">
                  <c:v>8.2000000000000011</c:v>
                </c:pt>
                <c:pt idx="1">
                  <c:v>7.6</c:v>
                </c:pt>
                <c:pt idx="2">
                  <c:v>7.8</c:v>
                </c:pt>
                <c:pt idx="3">
                  <c:v>7</c:v>
                </c:pt>
                <c:pt idx="4">
                  <c:v>6.8</c:v>
                </c:pt>
                <c:pt idx="5">
                  <c:v>7.6</c:v>
                </c:pt>
                <c:pt idx="6">
                  <c:v>6.4</c:v>
                </c:pt>
                <c:pt idx="7">
                  <c:v>6.2</c:v>
                </c:pt>
                <c:pt idx="8">
                  <c:v>6.4</c:v>
                </c:pt>
                <c:pt idx="9">
                  <c:v>5.8</c:v>
                </c:pt>
                <c:pt idx="10">
                  <c:v>5.2</c:v>
                </c:pt>
                <c:pt idx="11">
                  <c:v>5.4</c:v>
                </c:pt>
                <c:pt idx="12">
                  <c:v>5.2</c:v>
                </c:pt>
                <c:pt idx="13">
                  <c:v>5</c:v>
                </c:pt>
                <c:pt idx="14">
                  <c:v>5</c:v>
                </c:pt>
                <c:pt idx="15">
                  <c:v>4.5999999999999996</c:v>
                </c:pt>
                <c:pt idx="16">
                  <c:v>4.8</c:v>
                </c:pt>
                <c:pt idx="17">
                  <c:v>4.8</c:v>
                </c:pt>
                <c:pt idx="18">
                  <c:v>4.5999999999999996</c:v>
                </c:pt>
                <c:pt idx="19">
                  <c:v>5.2</c:v>
                </c:pt>
                <c:pt idx="20">
                  <c:v>4.5999999999999996</c:v>
                </c:pt>
                <c:pt idx="21">
                  <c:v>5</c:v>
                </c:pt>
              </c:numCache>
            </c:numRef>
          </c:val>
          <c:smooth val="0"/>
        </c:ser>
        <c:ser>
          <c:idx val="1"/>
          <c:order val="1"/>
          <c:tx>
            <c:strRef>
              <c:f>Sheet1!$C$1</c:f>
              <c:strCache>
                <c:ptCount val="1"/>
                <c:pt idx="0">
                  <c:v>DKA</c:v>
                </c:pt>
              </c:strCache>
            </c:strRef>
          </c:tx>
          <c:marker>
            <c:symbol val="none"/>
          </c:marker>
          <c:dLbls>
            <c:dLbl>
              <c:idx val="0"/>
              <c:layout>
                <c:manualLayout>
                  <c:x val="-2.2629554197782301E-2"/>
                  <c:y val="-2.0254629629629602E-2"/>
                </c:manualLayout>
              </c:layout>
              <c:showLegendKey val="0"/>
              <c:showVal val="1"/>
              <c:showCatName val="0"/>
              <c:showSerName val="0"/>
              <c:showPercent val="0"/>
              <c:showBubbleSize val="0"/>
              <c:extLst>
                <c:ext xmlns:c15="http://schemas.microsoft.com/office/drawing/2012/chart" uri="{CE6537A1-D6FC-4f65-9D91-7224C49458BB}"/>
              </c:extLst>
            </c:dLbl>
            <c:dLbl>
              <c:idx val="21"/>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Sheet1!$A$2:$A$23</c:f>
              <c:numCache>
                <c:formatCode>General</c:formatCode>
                <c:ptCount val="22"/>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numCache>
            </c:numRef>
          </c:cat>
          <c:val>
            <c:numRef>
              <c:f>Sheet1!$C$2:$C$23</c:f>
              <c:numCache>
                <c:formatCode>General</c:formatCode>
                <c:ptCount val="22"/>
                <c:pt idx="0">
                  <c:v>5.7</c:v>
                </c:pt>
                <c:pt idx="1">
                  <c:v>5.8</c:v>
                </c:pt>
                <c:pt idx="2">
                  <c:v>5.7</c:v>
                </c:pt>
                <c:pt idx="3">
                  <c:v>5.6</c:v>
                </c:pt>
                <c:pt idx="4">
                  <c:v>5.6</c:v>
                </c:pt>
                <c:pt idx="5">
                  <c:v>5.2</c:v>
                </c:pt>
                <c:pt idx="6">
                  <c:v>5</c:v>
                </c:pt>
                <c:pt idx="7">
                  <c:v>4.5</c:v>
                </c:pt>
                <c:pt idx="8">
                  <c:v>4.4000000000000004</c:v>
                </c:pt>
                <c:pt idx="9">
                  <c:v>4.2</c:v>
                </c:pt>
                <c:pt idx="10">
                  <c:v>4</c:v>
                </c:pt>
                <c:pt idx="11">
                  <c:v>3.9</c:v>
                </c:pt>
                <c:pt idx="12">
                  <c:v>3.9</c:v>
                </c:pt>
                <c:pt idx="13">
                  <c:v>3.9</c:v>
                </c:pt>
                <c:pt idx="14">
                  <c:v>3.8</c:v>
                </c:pt>
                <c:pt idx="15">
                  <c:v>3.7</c:v>
                </c:pt>
                <c:pt idx="16">
                  <c:v>3.6</c:v>
                </c:pt>
                <c:pt idx="17">
                  <c:v>3.6</c:v>
                </c:pt>
                <c:pt idx="18">
                  <c:v>3.7</c:v>
                </c:pt>
                <c:pt idx="19">
                  <c:v>3.7</c:v>
                </c:pt>
                <c:pt idx="20">
                  <c:v>3.6</c:v>
                </c:pt>
                <c:pt idx="21">
                  <c:v>3.4</c:v>
                </c:pt>
              </c:numCache>
            </c:numRef>
          </c:val>
          <c:smooth val="0"/>
        </c:ser>
        <c:dLbls>
          <c:showLegendKey val="0"/>
          <c:showVal val="0"/>
          <c:showCatName val="0"/>
          <c:showSerName val="0"/>
          <c:showPercent val="0"/>
          <c:showBubbleSize val="0"/>
        </c:dLbls>
        <c:smooth val="0"/>
        <c:axId val="582115936"/>
        <c:axId val="582116720"/>
      </c:lineChart>
      <c:catAx>
        <c:axId val="582115936"/>
        <c:scaling>
          <c:orientation val="minMax"/>
        </c:scaling>
        <c:delete val="0"/>
        <c:axPos val="b"/>
        <c:numFmt formatCode="General" sourceLinked="1"/>
        <c:majorTickMark val="none"/>
        <c:minorTickMark val="none"/>
        <c:tickLblPos val="low"/>
        <c:spPr>
          <a:ln>
            <a:solidFill>
              <a:schemeClr val="accent4"/>
            </a:solidFill>
          </a:ln>
        </c:spPr>
        <c:txPr>
          <a:bodyPr rot="-5400000" vert="horz" anchor="ctr" anchorCtr="1"/>
          <a:lstStyle/>
          <a:p>
            <a:pPr>
              <a:defRPr/>
            </a:pPr>
            <a:endParaRPr lang="en-US"/>
          </a:p>
        </c:txPr>
        <c:crossAx val="582116720"/>
        <c:crosses val="autoZero"/>
        <c:auto val="1"/>
        <c:lblAlgn val="ctr"/>
        <c:lblOffset val="100"/>
        <c:noMultiLvlLbl val="0"/>
      </c:catAx>
      <c:valAx>
        <c:axId val="582116720"/>
        <c:scaling>
          <c:orientation val="minMax"/>
        </c:scaling>
        <c:delete val="0"/>
        <c:axPos val="l"/>
        <c:numFmt formatCode="#,##0" sourceLinked="0"/>
        <c:majorTickMark val="none"/>
        <c:minorTickMark val="none"/>
        <c:tickLblPos val="nextTo"/>
        <c:spPr>
          <a:ln>
            <a:solidFill>
              <a:schemeClr val="accent4"/>
            </a:solidFill>
          </a:ln>
        </c:spPr>
        <c:crossAx val="582115936"/>
        <c:crosses val="autoZero"/>
        <c:crossBetween val="between"/>
      </c:valAx>
    </c:plotArea>
    <c:legend>
      <c:legendPos val="t"/>
      <c:overlay val="0"/>
    </c:legend>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Ages 0-44</c:v>
                </c:pt>
              </c:strCache>
            </c:strRef>
          </c:tx>
          <c:spPr>
            <a:ln>
              <a:solidFill>
                <a:schemeClr val="tx1">
                  <a:lumMod val="50000"/>
                  <a:lumOff val="50000"/>
                </a:schemeClr>
              </a:solidFill>
            </a:ln>
          </c:spPr>
          <c:marker>
            <c:symbol val="none"/>
          </c:marker>
          <c:dLbls>
            <c:delete val="1"/>
          </c:dLbls>
          <c:cat>
            <c:numRef>
              <c:f>Sheet1!$A$2:$A$31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Sheet1!$B$2:$B$31</c:f>
              <c:numCache>
                <c:formatCode>0.0</c:formatCode>
                <c:ptCount val="30"/>
                <c:pt idx="0">
                  <c:v>45.5</c:v>
                </c:pt>
                <c:pt idx="1">
                  <c:v>45.4</c:v>
                </c:pt>
                <c:pt idx="2">
                  <c:v>44.5</c:v>
                </c:pt>
                <c:pt idx="3">
                  <c:v>46.8</c:v>
                </c:pt>
                <c:pt idx="4">
                  <c:v>44.4</c:v>
                </c:pt>
                <c:pt idx="5">
                  <c:v>42.3</c:v>
                </c:pt>
                <c:pt idx="6">
                  <c:v>43</c:v>
                </c:pt>
                <c:pt idx="7">
                  <c:v>39.200000000000003</c:v>
                </c:pt>
                <c:pt idx="8">
                  <c:v>46.7</c:v>
                </c:pt>
                <c:pt idx="9">
                  <c:v>48.3</c:v>
                </c:pt>
                <c:pt idx="10">
                  <c:v>40.4</c:v>
                </c:pt>
                <c:pt idx="11">
                  <c:v>42.3</c:v>
                </c:pt>
                <c:pt idx="12">
                  <c:v>37</c:v>
                </c:pt>
                <c:pt idx="13">
                  <c:v>36.200000000000003</c:v>
                </c:pt>
                <c:pt idx="14">
                  <c:v>40</c:v>
                </c:pt>
                <c:pt idx="15">
                  <c:v>41.6</c:v>
                </c:pt>
                <c:pt idx="16">
                  <c:v>40.200000000000003</c:v>
                </c:pt>
                <c:pt idx="17">
                  <c:v>36.9</c:v>
                </c:pt>
                <c:pt idx="18">
                  <c:v>35.700000000000003</c:v>
                </c:pt>
                <c:pt idx="19">
                  <c:v>31.7</c:v>
                </c:pt>
                <c:pt idx="20">
                  <c:v>29.7</c:v>
                </c:pt>
                <c:pt idx="21">
                  <c:v>28</c:v>
                </c:pt>
                <c:pt idx="22">
                  <c:v>31.7</c:v>
                </c:pt>
                <c:pt idx="23">
                  <c:v>32.700000000000003</c:v>
                </c:pt>
                <c:pt idx="24">
                  <c:v>29.7</c:v>
                </c:pt>
                <c:pt idx="25">
                  <c:v>26.2</c:v>
                </c:pt>
                <c:pt idx="26">
                  <c:v>25.7</c:v>
                </c:pt>
                <c:pt idx="27">
                  <c:v>25.5</c:v>
                </c:pt>
                <c:pt idx="28">
                  <c:v>23.8</c:v>
                </c:pt>
                <c:pt idx="29">
                  <c:v>20.7</c:v>
                </c:pt>
              </c:numCache>
            </c:numRef>
          </c:val>
          <c:smooth val="0"/>
        </c:ser>
        <c:ser>
          <c:idx val="1"/>
          <c:order val="1"/>
          <c:tx>
            <c:strRef>
              <c:f>Sheet1!$C$1</c:f>
              <c:strCache>
                <c:ptCount val="1"/>
                <c:pt idx="0">
                  <c:v>Ages 45-64</c:v>
                </c:pt>
              </c:strCache>
            </c:strRef>
          </c:tx>
          <c:spPr>
            <a:ln>
              <a:solidFill>
                <a:schemeClr val="accent2">
                  <a:lumMod val="60000"/>
                  <a:lumOff val="40000"/>
                </a:schemeClr>
              </a:solidFill>
            </a:ln>
          </c:spPr>
          <c:marker>
            <c:symbol val="none"/>
          </c:marker>
          <c:dLbls>
            <c:delete val="1"/>
          </c:dLbls>
          <c:cat>
            <c:numRef>
              <c:f>Sheet1!$A$2:$A$31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Sheet1!$C$2:$C$31</c:f>
              <c:numCache>
                <c:formatCode>0.0</c:formatCode>
                <c:ptCount val="30"/>
                <c:pt idx="0">
                  <c:v>31.9</c:v>
                </c:pt>
                <c:pt idx="1">
                  <c:v>29.1</c:v>
                </c:pt>
                <c:pt idx="2">
                  <c:v>25.9</c:v>
                </c:pt>
                <c:pt idx="3">
                  <c:v>27.6</c:v>
                </c:pt>
                <c:pt idx="4">
                  <c:v>25.2</c:v>
                </c:pt>
                <c:pt idx="5">
                  <c:v>24.4</c:v>
                </c:pt>
                <c:pt idx="6">
                  <c:v>23.3</c:v>
                </c:pt>
                <c:pt idx="7">
                  <c:v>22.8</c:v>
                </c:pt>
                <c:pt idx="8">
                  <c:v>24.7</c:v>
                </c:pt>
                <c:pt idx="9">
                  <c:v>28.1</c:v>
                </c:pt>
                <c:pt idx="10">
                  <c:v>22</c:v>
                </c:pt>
                <c:pt idx="11">
                  <c:v>21.9</c:v>
                </c:pt>
                <c:pt idx="12">
                  <c:v>20.2</c:v>
                </c:pt>
                <c:pt idx="13">
                  <c:v>20.3</c:v>
                </c:pt>
                <c:pt idx="14">
                  <c:v>17.5</c:v>
                </c:pt>
                <c:pt idx="15">
                  <c:v>20.3</c:v>
                </c:pt>
                <c:pt idx="16">
                  <c:v>16.8</c:v>
                </c:pt>
                <c:pt idx="17">
                  <c:v>15.7</c:v>
                </c:pt>
                <c:pt idx="18">
                  <c:v>12.9</c:v>
                </c:pt>
                <c:pt idx="19">
                  <c:v>14.3</c:v>
                </c:pt>
                <c:pt idx="20">
                  <c:v>11.3</c:v>
                </c:pt>
                <c:pt idx="21">
                  <c:v>12.7</c:v>
                </c:pt>
                <c:pt idx="22">
                  <c:v>12.7</c:v>
                </c:pt>
                <c:pt idx="23">
                  <c:v>12.7</c:v>
                </c:pt>
                <c:pt idx="24">
                  <c:v>11.1</c:v>
                </c:pt>
                <c:pt idx="25">
                  <c:v>11.4</c:v>
                </c:pt>
                <c:pt idx="26">
                  <c:v>11</c:v>
                </c:pt>
                <c:pt idx="27">
                  <c:v>10.9</c:v>
                </c:pt>
                <c:pt idx="28">
                  <c:v>11.6</c:v>
                </c:pt>
                <c:pt idx="29">
                  <c:v>11.1</c:v>
                </c:pt>
              </c:numCache>
            </c:numRef>
          </c:val>
          <c:smooth val="0"/>
        </c:ser>
        <c:ser>
          <c:idx val="2"/>
          <c:order val="2"/>
          <c:tx>
            <c:strRef>
              <c:f>Sheet1!$D$1</c:f>
              <c:strCache>
                <c:ptCount val="1"/>
                <c:pt idx="0">
                  <c:v>Ages 65-74</c:v>
                </c:pt>
              </c:strCache>
            </c:strRef>
          </c:tx>
          <c:spPr>
            <a:ln w="12700"/>
          </c:spPr>
          <c:marker>
            <c:symbol val="none"/>
          </c:marker>
          <c:dLbls>
            <c:delete val="1"/>
          </c:dLbls>
          <c:cat>
            <c:numRef>
              <c:f>Sheet1!$A$2:$A$31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Sheet1!$D$2:$D$31</c:f>
              <c:numCache>
                <c:formatCode>0.0</c:formatCode>
                <c:ptCount val="30"/>
                <c:pt idx="0">
                  <c:v>48.8</c:v>
                </c:pt>
                <c:pt idx="1">
                  <c:v>39.9</c:v>
                </c:pt>
                <c:pt idx="2">
                  <c:v>47.3</c:v>
                </c:pt>
                <c:pt idx="3">
                  <c:v>39.300000000000011</c:v>
                </c:pt>
                <c:pt idx="4">
                  <c:v>41.5</c:v>
                </c:pt>
                <c:pt idx="5">
                  <c:v>38</c:v>
                </c:pt>
                <c:pt idx="6">
                  <c:v>38.300000000000011</c:v>
                </c:pt>
                <c:pt idx="7">
                  <c:v>33.9</c:v>
                </c:pt>
                <c:pt idx="8">
                  <c:v>37</c:v>
                </c:pt>
                <c:pt idx="9">
                  <c:v>33.300000000000011</c:v>
                </c:pt>
                <c:pt idx="10">
                  <c:v>29.2</c:v>
                </c:pt>
                <c:pt idx="11">
                  <c:v>25.7</c:v>
                </c:pt>
                <c:pt idx="12">
                  <c:v>26</c:v>
                </c:pt>
                <c:pt idx="13">
                  <c:v>25.9</c:v>
                </c:pt>
                <c:pt idx="14">
                  <c:v>21.5</c:v>
                </c:pt>
                <c:pt idx="15">
                  <c:v>21.7</c:v>
                </c:pt>
                <c:pt idx="16">
                  <c:v>18.600000000000001</c:v>
                </c:pt>
                <c:pt idx="17">
                  <c:v>16.100000000000001</c:v>
                </c:pt>
                <c:pt idx="18">
                  <c:v>14</c:v>
                </c:pt>
                <c:pt idx="19">
                  <c:v>14.2</c:v>
                </c:pt>
                <c:pt idx="20">
                  <c:v>12.2</c:v>
                </c:pt>
                <c:pt idx="21">
                  <c:v>11</c:v>
                </c:pt>
                <c:pt idx="22">
                  <c:v>9.9</c:v>
                </c:pt>
                <c:pt idx="23">
                  <c:v>8.7000000000000011</c:v>
                </c:pt>
                <c:pt idx="24">
                  <c:v>7.1</c:v>
                </c:pt>
                <c:pt idx="25">
                  <c:v>7.8</c:v>
                </c:pt>
                <c:pt idx="26">
                  <c:v>6.6</c:v>
                </c:pt>
                <c:pt idx="27">
                  <c:v>7</c:v>
                </c:pt>
                <c:pt idx="28">
                  <c:v>6.6</c:v>
                </c:pt>
                <c:pt idx="29">
                  <c:v>6.5</c:v>
                </c:pt>
              </c:numCache>
            </c:numRef>
          </c:val>
          <c:smooth val="0"/>
        </c:ser>
        <c:ser>
          <c:idx val="3"/>
          <c:order val="3"/>
          <c:tx>
            <c:strRef>
              <c:f>Sheet1!$E$1</c:f>
              <c:strCache>
                <c:ptCount val="1"/>
                <c:pt idx="0">
                  <c:v>Ages 75+</c:v>
                </c:pt>
              </c:strCache>
            </c:strRef>
          </c:tx>
          <c:spPr>
            <a:ln>
              <a:solidFill>
                <a:schemeClr val="accent2"/>
              </a:solidFill>
            </a:ln>
          </c:spPr>
          <c:marker>
            <c:symbol val="none"/>
          </c:marker>
          <c:dLbls>
            <c:delete val="1"/>
          </c:dLbls>
          <c:cat>
            <c:numRef>
              <c:f>Sheet1!$A$2:$A$31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Sheet1!$E$2:$E$31</c:f>
              <c:numCache>
                <c:formatCode>0.0</c:formatCode>
                <c:ptCount val="30"/>
                <c:pt idx="0">
                  <c:v>140.19999999999999</c:v>
                </c:pt>
                <c:pt idx="1">
                  <c:v>147.6</c:v>
                </c:pt>
                <c:pt idx="2">
                  <c:v>145.9</c:v>
                </c:pt>
                <c:pt idx="3">
                  <c:v>147.1</c:v>
                </c:pt>
                <c:pt idx="4">
                  <c:v>139.4</c:v>
                </c:pt>
                <c:pt idx="5">
                  <c:v>130.6</c:v>
                </c:pt>
                <c:pt idx="6">
                  <c:v>125.7</c:v>
                </c:pt>
                <c:pt idx="7">
                  <c:v>127</c:v>
                </c:pt>
                <c:pt idx="8">
                  <c:v>137.80000000000001</c:v>
                </c:pt>
                <c:pt idx="9">
                  <c:v>137.69999999999999</c:v>
                </c:pt>
                <c:pt idx="10">
                  <c:v>126.5</c:v>
                </c:pt>
                <c:pt idx="11">
                  <c:v>109.7</c:v>
                </c:pt>
                <c:pt idx="12">
                  <c:v>90</c:v>
                </c:pt>
                <c:pt idx="13">
                  <c:v>87.2</c:v>
                </c:pt>
                <c:pt idx="14">
                  <c:v>80.099999999999994</c:v>
                </c:pt>
                <c:pt idx="15">
                  <c:v>79.099999999999994</c:v>
                </c:pt>
                <c:pt idx="16">
                  <c:v>71.099999999999994</c:v>
                </c:pt>
                <c:pt idx="17">
                  <c:v>62.9</c:v>
                </c:pt>
                <c:pt idx="18">
                  <c:v>56.9</c:v>
                </c:pt>
                <c:pt idx="19">
                  <c:v>49.6</c:v>
                </c:pt>
                <c:pt idx="20">
                  <c:v>43.1</c:v>
                </c:pt>
                <c:pt idx="21">
                  <c:v>39.6</c:v>
                </c:pt>
                <c:pt idx="22">
                  <c:v>32.6</c:v>
                </c:pt>
                <c:pt idx="23">
                  <c:v>29.3</c:v>
                </c:pt>
                <c:pt idx="24">
                  <c:v>21.7</c:v>
                </c:pt>
                <c:pt idx="25">
                  <c:v>20.5</c:v>
                </c:pt>
                <c:pt idx="26">
                  <c:v>17.2</c:v>
                </c:pt>
                <c:pt idx="27">
                  <c:v>15.1</c:v>
                </c:pt>
                <c:pt idx="28">
                  <c:v>15.3</c:v>
                </c:pt>
                <c:pt idx="29">
                  <c:v>14.8</c:v>
                </c:pt>
              </c:numCache>
            </c:numRef>
          </c:val>
          <c:smooth val="0"/>
        </c:ser>
        <c:ser>
          <c:idx val="4"/>
          <c:order val="4"/>
          <c:tx>
            <c:strRef>
              <c:f>Sheet1!$F$1</c:f>
              <c:strCache>
                <c:ptCount val="1"/>
                <c:pt idx="0">
                  <c:v>All diabetics</c:v>
                </c:pt>
              </c:strCache>
            </c:strRef>
          </c:tx>
          <c:marker>
            <c:symbol val="none"/>
          </c:marker>
          <c:dLbls>
            <c:delete val="1"/>
          </c:dLbls>
          <c:cat>
            <c:numRef>
              <c:f>Sheet1!$A$2:$A$31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Sheet1!$F$2:$F$31</c:f>
              <c:numCache>
                <c:formatCode>0.0</c:formatCode>
                <c:ptCount val="30"/>
                <c:pt idx="0">
                  <c:v>53.9</c:v>
                </c:pt>
                <c:pt idx="1">
                  <c:v>50.9</c:v>
                </c:pt>
                <c:pt idx="2">
                  <c:v>50.9</c:v>
                </c:pt>
                <c:pt idx="3">
                  <c:v>51.1</c:v>
                </c:pt>
                <c:pt idx="4">
                  <c:v>50.6</c:v>
                </c:pt>
                <c:pt idx="5">
                  <c:v>48.7</c:v>
                </c:pt>
                <c:pt idx="6">
                  <c:v>47.7</c:v>
                </c:pt>
                <c:pt idx="7">
                  <c:v>45.7</c:v>
                </c:pt>
                <c:pt idx="8">
                  <c:v>49.7</c:v>
                </c:pt>
                <c:pt idx="9">
                  <c:v>49.9</c:v>
                </c:pt>
                <c:pt idx="10">
                  <c:v>43.3</c:v>
                </c:pt>
                <c:pt idx="11">
                  <c:v>40.9</c:v>
                </c:pt>
                <c:pt idx="12">
                  <c:v>36.6</c:v>
                </c:pt>
                <c:pt idx="13">
                  <c:v>36.1</c:v>
                </c:pt>
                <c:pt idx="14">
                  <c:v>33.300000000000011</c:v>
                </c:pt>
                <c:pt idx="15">
                  <c:v>34.6</c:v>
                </c:pt>
                <c:pt idx="16">
                  <c:v>30.5</c:v>
                </c:pt>
                <c:pt idx="17">
                  <c:v>27.4</c:v>
                </c:pt>
                <c:pt idx="18">
                  <c:v>24.3</c:v>
                </c:pt>
                <c:pt idx="19">
                  <c:v>23.2</c:v>
                </c:pt>
                <c:pt idx="20">
                  <c:v>19.899999999999999</c:v>
                </c:pt>
                <c:pt idx="21">
                  <c:v>18.5</c:v>
                </c:pt>
                <c:pt idx="22">
                  <c:v>18.5</c:v>
                </c:pt>
                <c:pt idx="23">
                  <c:v>17.7</c:v>
                </c:pt>
                <c:pt idx="24">
                  <c:v>14.9</c:v>
                </c:pt>
                <c:pt idx="25">
                  <c:v>14.6</c:v>
                </c:pt>
                <c:pt idx="26">
                  <c:v>13.5</c:v>
                </c:pt>
                <c:pt idx="27">
                  <c:v>13.1</c:v>
                </c:pt>
                <c:pt idx="28">
                  <c:v>13</c:v>
                </c:pt>
                <c:pt idx="29">
                  <c:v>12.2</c:v>
                </c:pt>
              </c:numCache>
            </c:numRef>
          </c:val>
          <c:smooth val="0"/>
        </c:ser>
        <c:dLbls>
          <c:showLegendKey val="0"/>
          <c:showVal val="1"/>
          <c:showCatName val="0"/>
          <c:showSerName val="0"/>
          <c:showPercent val="0"/>
          <c:showBubbleSize val="0"/>
        </c:dLbls>
        <c:smooth val="0"/>
        <c:axId val="582117504"/>
        <c:axId val="582117896"/>
      </c:lineChart>
      <c:catAx>
        <c:axId val="582117504"/>
        <c:scaling>
          <c:orientation val="minMax"/>
        </c:scaling>
        <c:delete val="0"/>
        <c:axPos val="b"/>
        <c:numFmt formatCode="General" sourceLinked="1"/>
        <c:majorTickMark val="none"/>
        <c:minorTickMark val="none"/>
        <c:tickLblPos val="low"/>
        <c:spPr>
          <a:ln>
            <a:solidFill>
              <a:schemeClr val="accent4"/>
            </a:solidFill>
          </a:ln>
        </c:spPr>
        <c:txPr>
          <a:bodyPr rot="-5400000" vert="horz" anchor="ctr" anchorCtr="1"/>
          <a:lstStyle/>
          <a:p>
            <a:pPr>
              <a:defRPr/>
            </a:pPr>
            <a:endParaRPr lang="en-US"/>
          </a:p>
        </c:txPr>
        <c:crossAx val="582117896"/>
        <c:crosses val="autoZero"/>
        <c:auto val="1"/>
        <c:lblAlgn val="ctr"/>
        <c:lblOffset val="100"/>
        <c:noMultiLvlLbl val="0"/>
      </c:catAx>
      <c:valAx>
        <c:axId val="582117896"/>
        <c:scaling>
          <c:orientation val="minMax"/>
        </c:scaling>
        <c:delete val="0"/>
        <c:axPos val="l"/>
        <c:numFmt formatCode="0" sourceLinked="0"/>
        <c:majorTickMark val="none"/>
        <c:minorTickMark val="none"/>
        <c:tickLblPos val="nextTo"/>
        <c:spPr>
          <a:ln>
            <a:solidFill>
              <a:schemeClr val="accent4"/>
            </a:solidFill>
          </a:ln>
        </c:spPr>
        <c:crossAx val="582117504"/>
        <c:crosses val="autoZero"/>
        <c:crossBetween val="between"/>
      </c:valAx>
    </c:plotArea>
    <c:legend>
      <c:legendPos val="t"/>
      <c:layout>
        <c:manualLayout>
          <c:xMode val="edge"/>
          <c:yMode val="edge"/>
          <c:x val="0.14051817224476301"/>
          <c:y val="3.4722222222222203E-2"/>
          <c:w val="0.67942207325917303"/>
          <c:h val="6.2821932414698203E-2"/>
        </c:manualLayout>
      </c:layout>
      <c:overlay val="0"/>
    </c:legend>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481181185920897E-2"/>
          <c:y val="0.120879309729141"/>
          <c:w val="0.930199398934348"/>
          <c:h val="0.79798909064938295"/>
        </c:manualLayout>
      </c:layout>
      <c:barChart>
        <c:barDir val="col"/>
        <c:grouping val="clustered"/>
        <c:varyColors val="0"/>
        <c:ser>
          <c:idx val="0"/>
          <c:order val="0"/>
          <c:tx>
            <c:strRef>
              <c:f>Sheet1!$B$1</c:f>
              <c:strCache>
                <c:ptCount val="1"/>
                <c:pt idx="0">
                  <c:v>Male</c:v>
                </c:pt>
              </c:strCache>
            </c:strRef>
          </c:tx>
          <c:spPr>
            <a:solidFill>
              <a:schemeClr val="accent5"/>
            </a:solidFill>
            <a:ln>
              <a:solidFill>
                <a:schemeClr val="accent5"/>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Black</c:v>
                </c:pt>
                <c:pt idx="1">
                  <c:v>Hispanic</c:v>
                </c:pt>
                <c:pt idx="2">
                  <c:v>White</c:v>
                </c:pt>
              </c:strCache>
            </c:strRef>
          </c:cat>
          <c:val>
            <c:numRef>
              <c:f>Sheet1!$B$2:$B$4</c:f>
              <c:numCache>
                <c:formatCode>0</c:formatCode>
                <c:ptCount val="3"/>
                <c:pt idx="0">
                  <c:v>461.7</c:v>
                </c:pt>
                <c:pt idx="1">
                  <c:v>271.8</c:v>
                </c:pt>
                <c:pt idx="2">
                  <c:v>170.7</c:v>
                </c:pt>
              </c:numCache>
            </c:numRef>
          </c:val>
        </c:ser>
        <c:ser>
          <c:idx val="1"/>
          <c:order val="1"/>
          <c:tx>
            <c:strRef>
              <c:f>Sheet1!$C$1</c:f>
              <c:strCache>
                <c:ptCount val="1"/>
                <c:pt idx="0">
                  <c:v>Female</c:v>
                </c:pt>
              </c:strCache>
            </c:strRef>
          </c:tx>
          <c:spPr>
            <a:solidFill>
              <a:schemeClr val="accent2"/>
            </a:solidFill>
            <a:ln>
              <a:solidFill>
                <a:schemeClr val="accent2"/>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Black</c:v>
                </c:pt>
                <c:pt idx="1">
                  <c:v>Hispanic</c:v>
                </c:pt>
                <c:pt idx="2">
                  <c:v>White</c:v>
                </c:pt>
              </c:strCache>
            </c:strRef>
          </c:cat>
          <c:val>
            <c:numRef>
              <c:f>Sheet1!$C$2:$C$4</c:f>
              <c:numCache>
                <c:formatCode>0</c:formatCode>
                <c:ptCount val="3"/>
                <c:pt idx="0">
                  <c:v>304.89999999999992</c:v>
                </c:pt>
                <c:pt idx="1">
                  <c:v>205.8</c:v>
                </c:pt>
                <c:pt idx="2">
                  <c:v>131.5</c:v>
                </c:pt>
              </c:numCache>
            </c:numRef>
          </c:val>
        </c:ser>
        <c:dLbls>
          <c:showLegendKey val="0"/>
          <c:showVal val="0"/>
          <c:showCatName val="0"/>
          <c:showSerName val="0"/>
          <c:showPercent val="0"/>
          <c:showBubbleSize val="0"/>
        </c:dLbls>
        <c:gapWidth val="75"/>
        <c:axId val="582124952"/>
        <c:axId val="582134360"/>
      </c:barChart>
      <c:catAx>
        <c:axId val="582124952"/>
        <c:scaling>
          <c:orientation val="minMax"/>
        </c:scaling>
        <c:delete val="0"/>
        <c:axPos val="b"/>
        <c:numFmt formatCode="General" sourceLinked="0"/>
        <c:majorTickMark val="none"/>
        <c:minorTickMark val="none"/>
        <c:tickLblPos val="nextTo"/>
        <c:spPr>
          <a:ln>
            <a:solidFill>
              <a:srgbClr val="D3D3D3"/>
            </a:solidFill>
          </a:ln>
        </c:spPr>
        <c:crossAx val="582134360"/>
        <c:crosses val="autoZero"/>
        <c:auto val="1"/>
        <c:lblAlgn val="ctr"/>
        <c:lblOffset val="100"/>
        <c:noMultiLvlLbl val="0"/>
      </c:catAx>
      <c:valAx>
        <c:axId val="582134360"/>
        <c:scaling>
          <c:orientation val="minMax"/>
        </c:scaling>
        <c:delete val="0"/>
        <c:axPos val="l"/>
        <c:majorGridlines>
          <c:spPr>
            <a:ln>
              <a:noFill/>
            </a:ln>
          </c:spPr>
        </c:majorGridlines>
        <c:numFmt formatCode="0" sourceLinked="0"/>
        <c:majorTickMark val="none"/>
        <c:minorTickMark val="none"/>
        <c:tickLblPos val="nextTo"/>
        <c:spPr>
          <a:ln>
            <a:solidFill>
              <a:srgbClr val="D3D3D3"/>
            </a:solidFill>
          </a:ln>
        </c:spPr>
        <c:crossAx val="582124952"/>
        <c:crosses val="autoZero"/>
        <c:crossBetween val="between"/>
      </c:valAx>
      <c:spPr>
        <a:ln>
          <a:noFill/>
        </a:ln>
      </c:spPr>
    </c:plotArea>
    <c:legend>
      <c:legendPos val="t"/>
      <c:overlay val="0"/>
    </c:legend>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spPr>
            <a:solidFill>
              <a:srgbClr val="E6E0CD"/>
            </a:solidFill>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spPr>
            <a:solidFill>
              <a:srgbClr val="E6E0CD"/>
            </a:solidFill>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75"/>
        <c:overlap val="-25"/>
        <c:axId val="484865456"/>
        <c:axId val="484867024"/>
      </c:barChart>
      <c:catAx>
        <c:axId val="484865456"/>
        <c:scaling>
          <c:orientation val="minMax"/>
        </c:scaling>
        <c:delete val="0"/>
        <c:axPos val="l"/>
        <c:numFmt formatCode="General" sourceLinked="0"/>
        <c:majorTickMark val="none"/>
        <c:minorTickMark val="none"/>
        <c:tickLblPos val="nextTo"/>
        <c:spPr>
          <a:noFill/>
          <a:ln>
            <a:solidFill>
              <a:srgbClr val="D3D3D3"/>
            </a:solidFill>
          </a:ln>
        </c:spPr>
        <c:txPr>
          <a:bodyPr/>
          <a:lstStyle/>
          <a:p>
            <a:pPr>
              <a:defRPr sz="1200">
                <a:solidFill>
                  <a:schemeClr val="accent6"/>
                </a:solidFill>
              </a:defRPr>
            </a:pPr>
            <a:endParaRPr lang="en-US"/>
          </a:p>
        </c:txPr>
        <c:crossAx val="484867024"/>
        <c:crosses val="autoZero"/>
        <c:auto val="1"/>
        <c:lblAlgn val="ctr"/>
        <c:lblOffset val="100"/>
        <c:noMultiLvlLbl val="0"/>
      </c:catAx>
      <c:valAx>
        <c:axId val="484867024"/>
        <c:scaling>
          <c:orientation val="minMax"/>
        </c:scaling>
        <c:delete val="0"/>
        <c:axPos val="b"/>
        <c:numFmt formatCode="General" sourceLinked="1"/>
        <c:majorTickMark val="none"/>
        <c:minorTickMark val="none"/>
        <c:tickLblPos val="nextTo"/>
        <c:spPr>
          <a:noFill/>
          <a:ln w="9525">
            <a:solidFill>
              <a:srgbClr val="D3D3D3"/>
            </a:solidFill>
          </a:ln>
        </c:spPr>
        <c:txPr>
          <a:bodyPr/>
          <a:lstStyle/>
          <a:p>
            <a:pPr>
              <a:defRPr sz="1200">
                <a:solidFill>
                  <a:schemeClr val="accent6"/>
                </a:solidFill>
              </a:defRPr>
            </a:pPr>
            <a:endParaRPr lang="en-US"/>
          </a:p>
        </c:txPr>
        <c:crossAx val="484865456"/>
        <c:crosses val="autoZero"/>
        <c:crossBetween val="between"/>
      </c:valAx>
      <c:spPr>
        <a:noFill/>
      </c:spPr>
    </c:plotArea>
    <c:plotVisOnly val="1"/>
    <c:dispBlanksAs val="gap"/>
    <c:showDLblsOverMax val="0"/>
  </c:chart>
  <c:spPr>
    <a:noFill/>
  </c:spPr>
  <c:txPr>
    <a:bodyPr/>
    <a:lstStyle/>
    <a:p>
      <a:pPr>
        <a:defRPr sz="1800"/>
      </a:pPr>
      <a:endParaRPr lang="en-US"/>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481181185920897E-2"/>
          <c:y val="0.120879309729141"/>
          <c:w val="0.930199398934348"/>
          <c:h val="0.79798909064938295"/>
        </c:manualLayout>
      </c:layout>
      <c:barChart>
        <c:barDir val="col"/>
        <c:grouping val="clustered"/>
        <c:varyColors val="0"/>
        <c:ser>
          <c:idx val="0"/>
          <c:order val="0"/>
          <c:tx>
            <c:strRef>
              <c:f>Sheet1!$B$1</c:f>
              <c:strCache>
                <c:ptCount val="1"/>
                <c:pt idx="0">
                  <c:v>United States</c:v>
                </c:pt>
              </c:strCache>
            </c:strRef>
          </c:tx>
          <c:spPr>
            <a:solidFill>
              <a:schemeClr val="accent5"/>
            </a:solidFill>
            <a:ln>
              <a:solidFill>
                <a:schemeClr val="accent5"/>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Sheet1!$A$2:$A$4</c:f>
              <c:numCache>
                <c:formatCode>General</c:formatCode>
                <c:ptCount val="3"/>
                <c:pt idx="0">
                  <c:v>2006</c:v>
                </c:pt>
                <c:pt idx="1">
                  <c:v>2008</c:v>
                </c:pt>
                <c:pt idx="2">
                  <c:v>2010</c:v>
                </c:pt>
              </c:numCache>
            </c:numRef>
          </c:cat>
          <c:val>
            <c:numRef>
              <c:f>Sheet1!$B$2:$B$4</c:f>
              <c:numCache>
                <c:formatCode>0.0</c:formatCode>
                <c:ptCount val="3"/>
                <c:pt idx="0">
                  <c:v>37.5</c:v>
                </c:pt>
                <c:pt idx="1">
                  <c:v>34.5</c:v>
                </c:pt>
                <c:pt idx="2">
                  <c:v>17.100000000000001</c:v>
                </c:pt>
              </c:numCache>
            </c:numRef>
          </c:val>
        </c:ser>
        <c:ser>
          <c:idx val="1"/>
          <c:order val="1"/>
          <c:tx>
            <c:strRef>
              <c:f>Sheet1!$C$1</c:f>
              <c:strCache>
                <c:ptCount val="1"/>
                <c:pt idx="0">
                  <c:v>Comparable Country Average</c:v>
                </c:pt>
              </c:strCache>
            </c:strRef>
          </c:tx>
          <c:spPr>
            <a:solidFill>
              <a:schemeClr val="accent2"/>
            </a:solidFill>
            <a:ln>
              <a:solidFill>
                <a:schemeClr val="accent2"/>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Sheet1!$A$2:$A$4</c:f>
              <c:numCache>
                <c:formatCode>General</c:formatCode>
                <c:ptCount val="3"/>
                <c:pt idx="0">
                  <c:v>2006</c:v>
                </c:pt>
                <c:pt idx="1">
                  <c:v>2008</c:v>
                </c:pt>
                <c:pt idx="2">
                  <c:v>2010</c:v>
                </c:pt>
              </c:numCache>
            </c:numRef>
          </c:cat>
          <c:val>
            <c:numRef>
              <c:f>Sheet1!$C$2:$C$4</c:f>
              <c:numCache>
                <c:formatCode>0.0</c:formatCode>
                <c:ptCount val="3"/>
                <c:pt idx="0">
                  <c:v>14.7</c:v>
                </c:pt>
                <c:pt idx="1">
                  <c:v>8.5</c:v>
                </c:pt>
                <c:pt idx="2">
                  <c:v>7.4</c:v>
                </c:pt>
              </c:numCache>
            </c:numRef>
          </c:val>
        </c:ser>
        <c:dLbls>
          <c:showLegendKey val="0"/>
          <c:showVal val="0"/>
          <c:showCatName val="0"/>
          <c:showSerName val="0"/>
          <c:showPercent val="0"/>
          <c:showBubbleSize val="0"/>
        </c:dLbls>
        <c:gapWidth val="75"/>
        <c:axId val="582133184"/>
        <c:axId val="582129264"/>
      </c:barChart>
      <c:catAx>
        <c:axId val="582133184"/>
        <c:scaling>
          <c:orientation val="minMax"/>
        </c:scaling>
        <c:delete val="0"/>
        <c:axPos val="b"/>
        <c:numFmt formatCode="General" sourceLinked="0"/>
        <c:majorTickMark val="none"/>
        <c:minorTickMark val="none"/>
        <c:tickLblPos val="nextTo"/>
        <c:spPr>
          <a:ln>
            <a:solidFill>
              <a:srgbClr val="D3D3D3"/>
            </a:solidFill>
          </a:ln>
        </c:spPr>
        <c:crossAx val="582129264"/>
        <c:crosses val="autoZero"/>
        <c:auto val="1"/>
        <c:lblAlgn val="ctr"/>
        <c:lblOffset val="100"/>
        <c:noMultiLvlLbl val="0"/>
      </c:catAx>
      <c:valAx>
        <c:axId val="582129264"/>
        <c:scaling>
          <c:orientation val="minMax"/>
        </c:scaling>
        <c:delete val="0"/>
        <c:axPos val="l"/>
        <c:majorGridlines>
          <c:spPr>
            <a:ln>
              <a:noFill/>
            </a:ln>
          </c:spPr>
        </c:majorGridlines>
        <c:numFmt formatCode="0" sourceLinked="0"/>
        <c:majorTickMark val="none"/>
        <c:minorTickMark val="none"/>
        <c:tickLblPos val="nextTo"/>
        <c:spPr>
          <a:ln>
            <a:solidFill>
              <a:srgbClr val="D3D3D3"/>
            </a:solidFill>
          </a:ln>
        </c:spPr>
        <c:crossAx val="582133184"/>
        <c:crosses val="autoZero"/>
        <c:crossBetween val="between"/>
      </c:valAx>
      <c:spPr>
        <a:ln>
          <a:noFill/>
        </a:ln>
      </c:spPr>
    </c:plotArea>
    <c:legend>
      <c:legendPos val="t"/>
      <c:overlay val="0"/>
    </c:legend>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 Males using medication</c:v>
                </c:pt>
              </c:strCache>
            </c:strRef>
          </c:tx>
          <c:spPr>
            <a:solidFill>
              <a:schemeClr val="accent5"/>
            </a:solidFill>
            <a:ln>
              <a:solidFill>
                <a:schemeClr val="accent5"/>
              </a:solidFill>
            </a:ln>
          </c:spPr>
          <c:invertIfNegative val="0"/>
          <c:dLbls>
            <c:delete val="1"/>
          </c:dLbls>
          <c:cat>
            <c:numRef>
              <c:f>Sheet1!$A$2:$A$16</c:f>
              <c:numCache>
                <c:formatCode>General</c:formatCode>
                <c:ptCount val="15"/>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numCache>
            </c:numRef>
          </c:cat>
          <c:val>
            <c:numRef>
              <c:f>Sheet1!$B$2:$B$16</c:f>
              <c:numCache>
                <c:formatCode>0.0%</c:formatCode>
                <c:ptCount val="15"/>
                <c:pt idx="0">
                  <c:v>0.83299999999999996</c:v>
                </c:pt>
                <c:pt idx="1">
                  <c:v>0.82899999999999996</c:v>
                </c:pt>
                <c:pt idx="2">
                  <c:v>0.83599999999999997</c:v>
                </c:pt>
                <c:pt idx="3">
                  <c:v>0.84799999999999998</c:v>
                </c:pt>
                <c:pt idx="4">
                  <c:v>0.84299999999999997</c:v>
                </c:pt>
                <c:pt idx="5">
                  <c:v>0.84499999999999997</c:v>
                </c:pt>
                <c:pt idx="6">
                  <c:v>0.83399999999999996</c:v>
                </c:pt>
                <c:pt idx="7">
                  <c:v>0.83699999999999997</c:v>
                </c:pt>
                <c:pt idx="8">
                  <c:v>0.80800000000000005</c:v>
                </c:pt>
                <c:pt idx="9">
                  <c:v>0.79500000000000004</c:v>
                </c:pt>
                <c:pt idx="10">
                  <c:v>0.78100000000000003</c:v>
                </c:pt>
                <c:pt idx="11">
                  <c:v>0.79</c:v>
                </c:pt>
                <c:pt idx="12">
                  <c:v>0.79900000000000004</c:v>
                </c:pt>
                <c:pt idx="13">
                  <c:v>0.82199999999999995</c:v>
                </c:pt>
                <c:pt idx="14">
                  <c:v>0.83699999999999997</c:v>
                </c:pt>
              </c:numCache>
            </c:numRef>
          </c:val>
        </c:ser>
        <c:ser>
          <c:idx val="1"/>
          <c:order val="1"/>
          <c:tx>
            <c:strRef>
              <c:f>Sheet1!$C$1</c:f>
              <c:strCache>
                <c:ptCount val="1"/>
                <c:pt idx="0">
                  <c:v>% Females using medication</c:v>
                </c:pt>
              </c:strCache>
            </c:strRef>
          </c:tx>
          <c:spPr>
            <a:solidFill>
              <a:schemeClr val="accent2"/>
            </a:solidFill>
            <a:ln>
              <a:solidFill>
                <a:schemeClr val="accent2"/>
              </a:solidFill>
            </a:ln>
          </c:spPr>
          <c:invertIfNegative val="0"/>
          <c:dLbls>
            <c:delete val="1"/>
          </c:dLbls>
          <c:cat>
            <c:numRef>
              <c:f>Sheet1!$A$2:$A$16</c:f>
              <c:numCache>
                <c:formatCode>General</c:formatCode>
                <c:ptCount val="15"/>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numCache>
            </c:numRef>
          </c:cat>
          <c:val>
            <c:numRef>
              <c:f>Sheet1!$C$2:$C$16</c:f>
              <c:numCache>
                <c:formatCode>0.0%</c:formatCode>
                <c:ptCount val="15"/>
                <c:pt idx="0">
                  <c:v>0.71499999999999997</c:v>
                </c:pt>
                <c:pt idx="1">
                  <c:v>0.72099999999999997</c:v>
                </c:pt>
                <c:pt idx="2">
                  <c:v>0.74399999999999999</c:v>
                </c:pt>
                <c:pt idx="3">
                  <c:v>0.75800000000000001</c:v>
                </c:pt>
                <c:pt idx="4">
                  <c:v>0.77500000000000002</c:v>
                </c:pt>
                <c:pt idx="5">
                  <c:v>0.77100000000000002</c:v>
                </c:pt>
                <c:pt idx="6">
                  <c:v>0.77600000000000002</c:v>
                </c:pt>
                <c:pt idx="7">
                  <c:v>0.77700000000000002</c:v>
                </c:pt>
                <c:pt idx="8">
                  <c:v>0.77</c:v>
                </c:pt>
                <c:pt idx="9">
                  <c:v>0.77</c:v>
                </c:pt>
                <c:pt idx="10">
                  <c:v>0.753</c:v>
                </c:pt>
                <c:pt idx="11">
                  <c:v>0.74399999999999999</c:v>
                </c:pt>
                <c:pt idx="12">
                  <c:v>0.75</c:v>
                </c:pt>
                <c:pt idx="13">
                  <c:v>0.76900000000000002</c:v>
                </c:pt>
                <c:pt idx="14">
                  <c:v>0.78300000000000003</c:v>
                </c:pt>
              </c:numCache>
            </c:numRef>
          </c:val>
        </c:ser>
        <c:dLbls>
          <c:showLegendKey val="0"/>
          <c:showVal val="1"/>
          <c:showCatName val="0"/>
          <c:showSerName val="0"/>
          <c:showPercent val="0"/>
          <c:showBubbleSize val="0"/>
        </c:dLbls>
        <c:gapWidth val="75"/>
        <c:axId val="582133576"/>
        <c:axId val="582135144"/>
      </c:barChart>
      <c:catAx>
        <c:axId val="582133576"/>
        <c:scaling>
          <c:orientation val="minMax"/>
        </c:scaling>
        <c:delete val="0"/>
        <c:axPos val="b"/>
        <c:numFmt formatCode="General" sourceLinked="1"/>
        <c:majorTickMark val="none"/>
        <c:minorTickMark val="none"/>
        <c:tickLblPos val="low"/>
        <c:spPr>
          <a:ln>
            <a:solidFill>
              <a:schemeClr val="accent4"/>
            </a:solidFill>
          </a:ln>
        </c:spPr>
        <c:txPr>
          <a:bodyPr rot="-5400000" vert="horz" anchor="ctr" anchorCtr="1"/>
          <a:lstStyle/>
          <a:p>
            <a:pPr>
              <a:defRPr/>
            </a:pPr>
            <a:endParaRPr lang="en-US"/>
          </a:p>
        </c:txPr>
        <c:crossAx val="582135144"/>
        <c:crosses val="autoZero"/>
        <c:auto val="1"/>
        <c:lblAlgn val="ctr"/>
        <c:lblOffset val="100"/>
        <c:noMultiLvlLbl val="0"/>
      </c:catAx>
      <c:valAx>
        <c:axId val="582135144"/>
        <c:scaling>
          <c:orientation val="minMax"/>
        </c:scaling>
        <c:delete val="0"/>
        <c:axPos val="l"/>
        <c:numFmt formatCode="0%" sourceLinked="0"/>
        <c:majorTickMark val="none"/>
        <c:minorTickMark val="none"/>
        <c:tickLblPos val="nextTo"/>
        <c:spPr>
          <a:ln>
            <a:solidFill>
              <a:schemeClr val="accent4"/>
            </a:solidFill>
          </a:ln>
        </c:spPr>
        <c:crossAx val="582133576"/>
        <c:crosses val="autoZero"/>
        <c:crossBetween val="between"/>
      </c:valAx>
    </c:plotArea>
    <c:legend>
      <c:legendPos val="t"/>
      <c:layout>
        <c:manualLayout>
          <c:xMode val="edge"/>
          <c:yMode val="edge"/>
          <c:x val="0.14051817224476301"/>
          <c:y val="3.4722222222222203E-2"/>
          <c:w val="0.78119481818846004"/>
          <c:h val="0.155414525007291"/>
        </c:manualLayout>
      </c:layout>
      <c:overlay val="0"/>
    </c:legend>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2010</c:v>
                </c:pt>
              </c:strCache>
            </c:strRef>
          </c:tx>
          <c:spPr>
            <a:solidFill>
              <a:schemeClr val="accent5"/>
            </a:solidFill>
            <a:ln>
              <a:solidFill>
                <a:schemeClr val="accent5"/>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NovoLog</c:v>
                </c:pt>
                <c:pt idx="1">
                  <c:v>Victoza</c:v>
                </c:pt>
                <c:pt idx="2">
                  <c:v>Humulin R U-500</c:v>
                </c:pt>
              </c:strCache>
            </c:strRef>
          </c:cat>
          <c:val>
            <c:numRef>
              <c:f>Sheet1!$B$2:$B$4</c:f>
              <c:numCache>
                <c:formatCode>"$"#,##0</c:formatCode>
                <c:ptCount val="3"/>
                <c:pt idx="0">
                  <c:v>12</c:v>
                </c:pt>
                <c:pt idx="1">
                  <c:v>48</c:v>
                </c:pt>
                <c:pt idx="2">
                  <c:v>15</c:v>
                </c:pt>
              </c:numCache>
            </c:numRef>
          </c:val>
        </c:ser>
        <c:ser>
          <c:idx val="1"/>
          <c:order val="1"/>
          <c:tx>
            <c:strRef>
              <c:f>Sheet1!$C$1</c:f>
              <c:strCache>
                <c:ptCount val="1"/>
                <c:pt idx="0">
                  <c:v>2015</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NovoLog</c:v>
                </c:pt>
                <c:pt idx="1">
                  <c:v>Victoza</c:v>
                </c:pt>
                <c:pt idx="2">
                  <c:v>Humulin R U-500</c:v>
                </c:pt>
              </c:strCache>
            </c:strRef>
          </c:cat>
          <c:val>
            <c:numRef>
              <c:f>Sheet1!$C$2:$C$4</c:f>
              <c:numCache>
                <c:formatCode>"$"#,##0</c:formatCode>
                <c:ptCount val="3"/>
                <c:pt idx="0">
                  <c:v>27</c:v>
                </c:pt>
                <c:pt idx="1">
                  <c:v>85</c:v>
                </c:pt>
                <c:pt idx="2">
                  <c:v>72</c:v>
                </c:pt>
              </c:numCache>
            </c:numRef>
          </c:val>
        </c:ser>
        <c:dLbls>
          <c:showLegendKey val="0"/>
          <c:showVal val="0"/>
          <c:showCatName val="0"/>
          <c:showSerName val="0"/>
          <c:showPercent val="0"/>
          <c:showBubbleSize val="0"/>
        </c:dLbls>
        <c:gapWidth val="150"/>
        <c:axId val="582133968"/>
        <c:axId val="582135536"/>
      </c:barChart>
      <c:catAx>
        <c:axId val="582133968"/>
        <c:scaling>
          <c:orientation val="minMax"/>
        </c:scaling>
        <c:delete val="0"/>
        <c:axPos val="b"/>
        <c:numFmt formatCode="General" sourceLinked="0"/>
        <c:majorTickMark val="none"/>
        <c:minorTickMark val="none"/>
        <c:tickLblPos val="nextTo"/>
        <c:spPr>
          <a:ln>
            <a:solidFill>
              <a:schemeClr val="accent4"/>
            </a:solidFill>
          </a:ln>
        </c:spPr>
        <c:crossAx val="582135536"/>
        <c:crosses val="autoZero"/>
        <c:auto val="1"/>
        <c:lblAlgn val="ctr"/>
        <c:lblOffset val="100"/>
        <c:noMultiLvlLbl val="0"/>
      </c:catAx>
      <c:valAx>
        <c:axId val="582135536"/>
        <c:scaling>
          <c:orientation val="minMax"/>
        </c:scaling>
        <c:delete val="0"/>
        <c:axPos val="l"/>
        <c:numFmt formatCode="&quot;$&quot;#,##0" sourceLinked="0"/>
        <c:majorTickMark val="none"/>
        <c:minorTickMark val="none"/>
        <c:tickLblPos val="nextTo"/>
        <c:spPr>
          <a:ln>
            <a:solidFill>
              <a:schemeClr val="accent4"/>
            </a:solidFill>
          </a:ln>
        </c:spPr>
        <c:crossAx val="582133968"/>
        <c:crosses val="autoZero"/>
        <c:crossBetween val="between"/>
      </c:valAx>
    </c:plotArea>
    <c:legend>
      <c:legendPos val="t"/>
      <c:overlay val="0"/>
    </c:legend>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Cost</c:v>
                </c:pt>
              </c:strCache>
            </c:strRef>
          </c:tx>
          <c:spPr>
            <a:solidFill>
              <a:schemeClr val="accent5"/>
            </a:solidFill>
            <a:ln>
              <a:solidFill>
                <a:schemeClr val="accent5"/>
              </a:solidFill>
            </a:ln>
          </c:spPr>
          <c:invertIfNegative val="0"/>
          <c:dPt>
            <c:idx val="2"/>
            <c:invertIfNegative val="0"/>
            <c:bubble3D val="0"/>
            <c:spPr>
              <a:solidFill>
                <a:schemeClr val="accent2"/>
              </a:solidFill>
              <a:ln>
                <a:solidFill>
                  <a:schemeClr val="accent2"/>
                </a:solidFill>
              </a:ln>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June 2014</c:v>
                </c:pt>
                <c:pt idx="1">
                  <c:v>June 2015</c:v>
                </c:pt>
                <c:pt idx="2">
                  <c:v>July 2015</c:v>
                </c:pt>
              </c:strCache>
            </c:strRef>
          </c:cat>
          <c:val>
            <c:numRef>
              <c:f>Sheet1!$B$2:$B$4</c:f>
              <c:numCache>
                <c:formatCode>"$"#,##0</c:formatCode>
                <c:ptCount val="3"/>
                <c:pt idx="0">
                  <c:v>890</c:v>
                </c:pt>
                <c:pt idx="1">
                  <c:v>5344</c:v>
                </c:pt>
                <c:pt idx="2">
                  <c:v>8016</c:v>
                </c:pt>
              </c:numCache>
            </c:numRef>
          </c:val>
        </c:ser>
        <c:dLbls>
          <c:showLegendKey val="0"/>
          <c:showVal val="0"/>
          <c:showCatName val="0"/>
          <c:showSerName val="0"/>
          <c:showPercent val="0"/>
          <c:showBubbleSize val="0"/>
        </c:dLbls>
        <c:gapWidth val="150"/>
        <c:axId val="582130832"/>
        <c:axId val="582124560"/>
      </c:barChart>
      <c:catAx>
        <c:axId val="582130832"/>
        <c:scaling>
          <c:orientation val="minMax"/>
        </c:scaling>
        <c:delete val="0"/>
        <c:axPos val="b"/>
        <c:numFmt formatCode="General" sourceLinked="1"/>
        <c:majorTickMark val="none"/>
        <c:minorTickMark val="none"/>
        <c:tickLblPos val="nextTo"/>
        <c:spPr>
          <a:ln>
            <a:solidFill>
              <a:schemeClr val="accent4"/>
            </a:solidFill>
          </a:ln>
        </c:spPr>
        <c:crossAx val="582124560"/>
        <c:crosses val="autoZero"/>
        <c:auto val="1"/>
        <c:lblAlgn val="ctr"/>
        <c:lblOffset val="100"/>
        <c:noMultiLvlLbl val="0"/>
      </c:catAx>
      <c:valAx>
        <c:axId val="582124560"/>
        <c:scaling>
          <c:orientation val="minMax"/>
        </c:scaling>
        <c:delete val="0"/>
        <c:axPos val="l"/>
        <c:numFmt formatCode="&quot;$&quot;#,##0" sourceLinked="0"/>
        <c:majorTickMark val="none"/>
        <c:minorTickMark val="none"/>
        <c:tickLblPos val="nextTo"/>
        <c:spPr>
          <a:ln>
            <a:solidFill>
              <a:schemeClr val="accent4"/>
            </a:solidFill>
          </a:ln>
        </c:spPr>
        <c:crossAx val="582130832"/>
        <c:crosses val="autoZero"/>
        <c:crossBetween val="between"/>
      </c:valAx>
    </c:plotArea>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Highly adherent patients</c:v>
                </c:pt>
              </c:strCache>
            </c:strRef>
          </c:tx>
          <c:spPr>
            <a:solidFill>
              <a:schemeClr val="accent5"/>
            </a:solidFill>
            <a:ln>
              <a:solidFill>
                <a:schemeClr val="accent5"/>
              </a:solidFill>
            </a:ln>
            <a:effectLst/>
          </c:spPr>
          <c:invertIfNegative val="0"/>
          <c:dLbls>
            <c:spPr>
              <a:noFill/>
              <a:ln>
                <a:noFill/>
              </a:ln>
              <a:effectLst/>
            </c:spPr>
            <c:txPr>
              <a:bodyPr/>
              <a:lstStyle/>
              <a:p>
                <a:pPr>
                  <a:defRPr>
                    <a:solidFill>
                      <a:srgbClr val="0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Pharmacy Costs</c:v>
                </c:pt>
                <c:pt idx="1">
                  <c:v>Medical Expenditures</c:v>
                </c:pt>
                <c:pt idx="2">
                  <c:v>Total Expenditures</c:v>
                </c:pt>
              </c:strCache>
            </c:strRef>
          </c:cat>
          <c:val>
            <c:numRef>
              <c:f>Sheet1!$B$2:$B$4</c:f>
              <c:numCache>
                <c:formatCode>"$"#,##0</c:formatCode>
                <c:ptCount val="3"/>
                <c:pt idx="0">
                  <c:v>4839</c:v>
                </c:pt>
                <c:pt idx="1">
                  <c:v>7692</c:v>
                </c:pt>
                <c:pt idx="2">
                  <c:v>12531</c:v>
                </c:pt>
              </c:numCache>
            </c:numRef>
          </c:val>
        </c:ser>
        <c:ser>
          <c:idx val="1"/>
          <c:order val="1"/>
          <c:tx>
            <c:strRef>
              <c:f>Sheet1!$C$1</c:f>
              <c:strCache>
                <c:ptCount val="1"/>
                <c:pt idx="0">
                  <c:v>Lower adherent patients</c:v>
                </c:pt>
              </c:strCache>
            </c:strRef>
          </c:tx>
          <c:spPr>
            <a:solidFill>
              <a:schemeClr val="accent2"/>
            </a:solidFill>
            <a:ln>
              <a:solidFill>
                <a:schemeClr val="accent2"/>
              </a:solidFill>
            </a:ln>
            <a:effectLst/>
          </c:spPr>
          <c:invertIfNegative val="0"/>
          <c:dLbls>
            <c:spPr>
              <a:noFill/>
              <a:ln>
                <a:noFill/>
              </a:ln>
              <a:effectLst/>
            </c:spPr>
            <c:txPr>
              <a:bodyPr/>
              <a:lstStyle/>
              <a:p>
                <a:pPr>
                  <a:defRPr>
                    <a:solidFill>
                      <a:srgbClr val="0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Pharmacy Costs</c:v>
                </c:pt>
                <c:pt idx="1">
                  <c:v>Medical Expenditures</c:v>
                </c:pt>
                <c:pt idx="2">
                  <c:v>Total Expenditures</c:v>
                </c:pt>
              </c:strCache>
            </c:strRef>
          </c:cat>
          <c:val>
            <c:numRef>
              <c:f>Sheet1!$C$2:$C$4</c:f>
              <c:numCache>
                <c:formatCode>"$"#,##0</c:formatCode>
                <c:ptCount val="3"/>
                <c:pt idx="0">
                  <c:v>3046</c:v>
                </c:pt>
                <c:pt idx="1">
                  <c:v>21421</c:v>
                </c:pt>
                <c:pt idx="2">
                  <c:v>24468</c:v>
                </c:pt>
              </c:numCache>
            </c:numRef>
          </c:val>
        </c:ser>
        <c:dLbls>
          <c:showLegendKey val="0"/>
          <c:showVal val="1"/>
          <c:showCatName val="0"/>
          <c:showSerName val="0"/>
          <c:showPercent val="0"/>
          <c:showBubbleSize val="0"/>
        </c:dLbls>
        <c:gapWidth val="150"/>
        <c:axId val="582125344"/>
        <c:axId val="582123776"/>
      </c:barChart>
      <c:catAx>
        <c:axId val="582125344"/>
        <c:scaling>
          <c:orientation val="minMax"/>
        </c:scaling>
        <c:delete val="0"/>
        <c:axPos val="b"/>
        <c:numFmt formatCode="General" sourceLinked="0"/>
        <c:majorTickMark val="none"/>
        <c:minorTickMark val="none"/>
        <c:tickLblPos val="nextTo"/>
        <c:spPr>
          <a:ln>
            <a:solidFill>
              <a:schemeClr val="accent4"/>
            </a:solidFill>
          </a:ln>
        </c:spPr>
        <c:txPr>
          <a:bodyPr/>
          <a:lstStyle/>
          <a:p>
            <a:pPr>
              <a:defRPr>
                <a:solidFill>
                  <a:srgbClr val="000000"/>
                </a:solidFill>
              </a:defRPr>
            </a:pPr>
            <a:endParaRPr lang="en-US"/>
          </a:p>
        </c:txPr>
        <c:crossAx val="582123776"/>
        <c:crosses val="autoZero"/>
        <c:auto val="1"/>
        <c:lblAlgn val="ctr"/>
        <c:lblOffset val="100"/>
        <c:noMultiLvlLbl val="0"/>
      </c:catAx>
      <c:valAx>
        <c:axId val="582123776"/>
        <c:scaling>
          <c:orientation val="minMax"/>
        </c:scaling>
        <c:delete val="0"/>
        <c:axPos val="l"/>
        <c:numFmt formatCode="&quot;$&quot;#,##0" sourceLinked="1"/>
        <c:majorTickMark val="none"/>
        <c:minorTickMark val="none"/>
        <c:tickLblPos val="nextTo"/>
        <c:spPr>
          <a:ln>
            <a:solidFill>
              <a:schemeClr val="accent4"/>
            </a:solidFill>
          </a:ln>
        </c:spPr>
        <c:txPr>
          <a:bodyPr/>
          <a:lstStyle/>
          <a:p>
            <a:pPr>
              <a:defRPr>
                <a:solidFill>
                  <a:srgbClr val="000000"/>
                </a:solidFill>
              </a:defRPr>
            </a:pPr>
            <a:endParaRPr lang="en-US"/>
          </a:p>
        </c:txPr>
        <c:crossAx val="582125344"/>
        <c:crosses val="autoZero"/>
        <c:crossBetween val="between"/>
      </c:valAx>
    </c:plotArea>
    <c:legend>
      <c:legendPos val="t"/>
      <c:overlay val="0"/>
      <c:txPr>
        <a:bodyPr/>
        <a:lstStyle/>
        <a:p>
          <a:pPr>
            <a:defRPr>
              <a:solidFill>
                <a:srgbClr val="000000"/>
              </a:solidFill>
            </a:defRPr>
          </a:pPr>
          <a:endParaRPr lang="en-US"/>
        </a:p>
      </c:txPr>
    </c:legend>
    <c:plotVisOnly val="1"/>
    <c:dispBlanksAs val="gap"/>
    <c:showDLblsOverMax val="0"/>
  </c:chart>
  <c:txPr>
    <a:bodyPr/>
    <a:lstStyle/>
    <a:p>
      <a:pPr>
        <a:defRPr sz="13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Contribution</c:v>
                </c:pt>
              </c:strCache>
            </c:strRef>
          </c:tx>
          <c:spPr>
            <a:solidFill>
              <a:schemeClr val="accent2"/>
            </a:solidFill>
            <a:ln>
              <a:solidFill>
                <a:schemeClr val="accent2"/>
              </a:solidFill>
            </a:ln>
          </c:spPr>
          <c:invertIfNegative val="0"/>
          <c:dPt>
            <c:idx val="11"/>
            <c:invertIfNegative val="0"/>
            <c:bubble3D val="0"/>
            <c:spPr>
              <a:solidFill>
                <a:schemeClr val="accent5"/>
              </a:solidFill>
              <a:ln>
                <a:solidFill>
                  <a:schemeClr val="accent5"/>
                </a:solidFill>
              </a:ln>
            </c:spPr>
          </c:dPt>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Sheet1!$A$2:$A$16</c:f>
              <c:strCache>
                <c:ptCount val="15"/>
                <c:pt idx="0">
                  <c:v>Pregnancy/childbirth</c:v>
                </c:pt>
                <c:pt idx="1">
                  <c:v>Dermatological</c:v>
                </c:pt>
                <c:pt idx="2">
                  <c:v>Mental illness </c:v>
                </c:pt>
                <c:pt idx="3">
                  <c:v>Infectious diseases</c:v>
                </c:pt>
                <c:pt idx="4">
                  <c:v>Digestive</c:v>
                </c:pt>
                <c:pt idx="5">
                  <c:v>Injury and poisoning</c:v>
                </c:pt>
                <c:pt idx="6">
                  <c:v>Genitourinary</c:v>
                </c:pt>
                <c:pt idx="7">
                  <c:v>Other</c:v>
                </c:pt>
                <c:pt idx="8">
                  <c:v>Cancer</c:v>
                </c:pt>
                <c:pt idx="9">
                  <c:v>Respiratory</c:v>
                </c:pt>
                <c:pt idx="10">
                  <c:v>Nervous system</c:v>
                </c:pt>
                <c:pt idx="11">
                  <c:v>Endocrine</c:v>
                </c:pt>
                <c:pt idx="12">
                  <c:v>Circulatory</c:v>
                </c:pt>
                <c:pt idx="13">
                  <c:v>Musculoskeletal</c:v>
                </c:pt>
                <c:pt idx="14">
                  <c:v>Ill-defined conditions </c:v>
                </c:pt>
              </c:strCache>
            </c:strRef>
          </c:cat>
          <c:val>
            <c:numRef>
              <c:f>Sheet1!$B$2:$B$16</c:f>
              <c:numCache>
                <c:formatCode>0.0%</c:formatCode>
                <c:ptCount val="15"/>
                <c:pt idx="0">
                  <c:v>1.7000000000000001E-2</c:v>
                </c:pt>
                <c:pt idx="1">
                  <c:v>2.3400000000000001E-2</c:v>
                </c:pt>
                <c:pt idx="2">
                  <c:v>4.1000000000000002E-2</c:v>
                </c:pt>
                <c:pt idx="3">
                  <c:v>4.3999999999999997E-2</c:v>
                </c:pt>
                <c:pt idx="4">
                  <c:v>5.0999999999999997E-2</c:v>
                </c:pt>
                <c:pt idx="5">
                  <c:v>5.2999999999999999E-2</c:v>
                </c:pt>
                <c:pt idx="6">
                  <c:v>5.8999999999999997E-2</c:v>
                </c:pt>
                <c:pt idx="7">
                  <c:v>6.2E-2</c:v>
                </c:pt>
                <c:pt idx="8">
                  <c:v>6.3E-2</c:v>
                </c:pt>
                <c:pt idx="9">
                  <c:v>6.5000000000000002E-2</c:v>
                </c:pt>
                <c:pt idx="10">
                  <c:v>7.3999999999999996E-2</c:v>
                </c:pt>
                <c:pt idx="11">
                  <c:v>8.5000000000000006E-2</c:v>
                </c:pt>
                <c:pt idx="12">
                  <c:v>8.5999999999999993E-2</c:v>
                </c:pt>
                <c:pt idx="13">
                  <c:v>0.11</c:v>
                </c:pt>
                <c:pt idx="14">
                  <c:v>0.16600000000000001</c:v>
                </c:pt>
              </c:numCache>
            </c:numRef>
          </c:val>
        </c:ser>
        <c:dLbls>
          <c:showLegendKey val="0"/>
          <c:showVal val="0"/>
          <c:showCatName val="0"/>
          <c:showSerName val="0"/>
          <c:showPercent val="0"/>
          <c:showBubbleSize val="0"/>
        </c:dLbls>
        <c:gapWidth val="98"/>
        <c:axId val="582125736"/>
        <c:axId val="582126128"/>
      </c:barChart>
      <c:catAx>
        <c:axId val="582125736"/>
        <c:scaling>
          <c:orientation val="minMax"/>
        </c:scaling>
        <c:delete val="0"/>
        <c:axPos val="l"/>
        <c:numFmt formatCode="General" sourceLinked="1"/>
        <c:majorTickMark val="none"/>
        <c:minorTickMark val="none"/>
        <c:tickLblPos val="low"/>
        <c:spPr>
          <a:ln>
            <a:solidFill>
              <a:schemeClr val="accent4"/>
            </a:solidFill>
          </a:ln>
        </c:spPr>
        <c:crossAx val="582126128"/>
        <c:crosses val="autoZero"/>
        <c:auto val="1"/>
        <c:lblAlgn val="ctr"/>
        <c:lblOffset val="100"/>
        <c:noMultiLvlLbl val="0"/>
      </c:catAx>
      <c:valAx>
        <c:axId val="582126128"/>
        <c:scaling>
          <c:orientation val="minMax"/>
        </c:scaling>
        <c:delete val="0"/>
        <c:axPos val="b"/>
        <c:majorGridlines>
          <c:spPr>
            <a:ln>
              <a:noFill/>
            </a:ln>
          </c:spPr>
        </c:majorGridlines>
        <c:numFmt formatCode="0%" sourceLinked="0"/>
        <c:majorTickMark val="none"/>
        <c:minorTickMark val="none"/>
        <c:tickLblPos val="nextTo"/>
        <c:spPr>
          <a:ln>
            <a:solidFill>
              <a:schemeClr val="accent4"/>
            </a:solidFill>
          </a:ln>
        </c:spPr>
        <c:crossAx val="582125736"/>
        <c:crosses val="autoZero"/>
        <c:crossBetween val="between"/>
      </c:valAx>
    </c:plotArea>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0.30732659478760799"/>
          <c:y val="6.2499861638700902E-2"/>
          <c:w val="0.45326332970317201"/>
          <c:h val="0.81877024477371596"/>
        </c:manualLayout>
      </c:layout>
      <c:pieChart>
        <c:varyColors val="1"/>
        <c:ser>
          <c:idx val="0"/>
          <c:order val="0"/>
          <c:tx>
            <c:strRef>
              <c:f>Sheet1!$B$1</c:f>
              <c:strCache>
                <c:ptCount val="1"/>
                <c:pt idx="0">
                  <c:v>US $ billions</c:v>
                </c:pt>
              </c:strCache>
            </c:strRef>
          </c:tx>
          <c:dPt>
            <c:idx val="4"/>
            <c:bubble3D val="0"/>
            <c:explosion val="8"/>
            <c:spPr>
              <a:solidFill>
                <a:schemeClr val="accent5"/>
              </a:solidFill>
              <a:ln>
                <a:solidFill>
                  <a:schemeClr val="accent5"/>
                </a:solidFill>
              </a:ln>
            </c:spPr>
          </c:dPt>
          <c:dPt>
            <c:idx val="6"/>
            <c:bubble3D val="0"/>
            <c:spPr>
              <a:solidFill>
                <a:schemeClr val="accent2"/>
              </a:solidFill>
            </c:spPr>
          </c:dPt>
          <c:dLbls>
            <c:dLbl>
              <c:idx val="0"/>
              <c:spPr/>
              <c:txPr>
                <a:bodyPr/>
                <a:lstStyle/>
                <a:p>
                  <a:pPr>
                    <a:defRPr sz="1400">
                      <a:solidFill>
                        <a:schemeClr val="tx2"/>
                      </a:solidFill>
                    </a:defRPr>
                  </a:pPr>
                  <a:endParaRPr lang="en-US"/>
                </a:p>
              </c:txPr>
              <c:showLegendKey val="0"/>
              <c:showVal val="1"/>
              <c:showCatName val="1"/>
              <c:showSerName val="0"/>
              <c:showPercent val="0"/>
              <c:showBubbleSize val="0"/>
            </c:dLbl>
            <c:dLbl>
              <c:idx val="1"/>
              <c:layout>
                <c:manualLayout>
                  <c:x val="-0.14547081155004199"/>
                  <c:y val="6.0047998792483202E-2"/>
                </c:manualLayout>
              </c:layout>
              <c:tx>
                <c:rich>
                  <a:bodyPr/>
                  <a:lstStyle/>
                  <a:p>
                    <a:pPr>
                      <a:defRPr sz="1400">
                        <a:solidFill>
                          <a:schemeClr val="tx2"/>
                        </a:solidFill>
                      </a:defRPr>
                    </a:pPr>
                    <a:r>
                      <a:rPr lang="en-US" sz="1400" dirty="0" smtClean="0">
                        <a:solidFill>
                          <a:schemeClr val="tx2"/>
                        </a:solidFill>
                      </a:rPr>
                      <a:t>Circulatory</a:t>
                    </a:r>
                    <a:r>
                      <a:rPr lang="en-US" sz="1400" dirty="0">
                        <a:solidFill>
                          <a:schemeClr val="tx2"/>
                        </a:solidFill>
                      </a:rPr>
                      <a:t>, </a:t>
                    </a:r>
                    <a:endParaRPr lang="en-US" sz="1400" dirty="0" smtClean="0">
                      <a:solidFill>
                        <a:schemeClr val="tx2"/>
                      </a:solidFill>
                    </a:endParaRPr>
                  </a:p>
                  <a:p>
                    <a:pPr>
                      <a:defRPr sz="1400">
                        <a:solidFill>
                          <a:schemeClr val="tx2"/>
                        </a:solidFill>
                      </a:defRPr>
                    </a:pPr>
                    <a:r>
                      <a:rPr lang="en-US" sz="1400" dirty="0" smtClean="0">
                        <a:solidFill>
                          <a:schemeClr val="tx2"/>
                        </a:solidFill>
                      </a:rPr>
                      <a:t>$</a:t>
                    </a:r>
                    <a:r>
                      <a:rPr lang="en-US" sz="1400" dirty="0">
                        <a:solidFill>
                          <a:schemeClr val="tx2"/>
                        </a:solidFill>
                      </a:rPr>
                      <a:t>243</a:t>
                    </a:r>
                    <a:endParaRPr lang="en-US" dirty="0">
                      <a:solidFill>
                        <a:schemeClr val="tx2"/>
                      </a:solidFill>
                    </a:endParaRPr>
                  </a:p>
                </c:rich>
              </c:tx>
              <c:spPr/>
              <c:showLegendKey val="0"/>
              <c:showVal val="1"/>
              <c:showCatName val="1"/>
              <c:showSerName val="0"/>
              <c:showPercent val="0"/>
              <c:showBubbleSize val="0"/>
              <c:extLst>
                <c:ext xmlns:c15="http://schemas.microsoft.com/office/drawing/2012/chart" uri="{CE6537A1-D6FC-4f65-9D91-7224C49458BB}"/>
              </c:extLst>
            </c:dLbl>
            <c:dLbl>
              <c:idx val="2"/>
              <c:layout>
                <c:manualLayout>
                  <c:x val="-0.187589526194263"/>
                  <c:y val="-8.6169116774489504E-2"/>
                </c:manualLayout>
              </c:layout>
              <c:tx>
                <c:rich>
                  <a:bodyPr/>
                  <a:lstStyle/>
                  <a:p>
                    <a:pPr>
                      <a:defRPr sz="1400">
                        <a:solidFill>
                          <a:schemeClr val="tx2"/>
                        </a:solidFill>
                      </a:defRPr>
                    </a:pPr>
                    <a:r>
                      <a:rPr lang="en-US" sz="1400" dirty="0">
                        <a:solidFill>
                          <a:schemeClr val="tx2"/>
                        </a:solidFill>
                      </a:rPr>
                      <a:t>Musculoskeletal, </a:t>
                    </a:r>
                    <a:endParaRPr lang="en-US" sz="1400" dirty="0" smtClean="0">
                      <a:solidFill>
                        <a:schemeClr val="tx2"/>
                      </a:solidFill>
                    </a:endParaRPr>
                  </a:p>
                  <a:p>
                    <a:pPr>
                      <a:defRPr sz="1400">
                        <a:solidFill>
                          <a:schemeClr val="tx2"/>
                        </a:solidFill>
                      </a:defRPr>
                    </a:pPr>
                    <a:r>
                      <a:rPr lang="en-US" sz="1400" dirty="0" smtClean="0">
                        <a:solidFill>
                          <a:schemeClr val="tx2"/>
                        </a:solidFill>
                      </a:rPr>
                      <a:t>$</a:t>
                    </a:r>
                    <a:r>
                      <a:rPr lang="en-US" sz="1400" dirty="0">
                        <a:solidFill>
                          <a:schemeClr val="tx2"/>
                        </a:solidFill>
                      </a:rPr>
                      <a:t>188</a:t>
                    </a:r>
                    <a:endParaRPr lang="en-US" dirty="0">
                      <a:solidFill>
                        <a:schemeClr val="tx2"/>
                      </a:solidFill>
                    </a:endParaRPr>
                  </a:p>
                </c:rich>
              </c:tx>
              <c:spPr/>
              <c:showLegendKey val="0"/>
              <c:showVal val="1"/>
              <c:showCatName val="1"/>
              <c:showSerName val="0"/>
              <c:showPercent val="0"/>
              <c:showBubbleSize val="0"/>
              <c:extLst>
                <c:ext xmlns:c15="http://schemas.microsoft.com/office/drawing/2012/chart" uri="{CE6537A1-D6FC-4f65-9D91-7224C49458BB}"/>
              </c:extLst>
            </c:dLbl>
            <c:dLbl>
              <c:idx val="3"/>
              <c:layout>
                <c:manualLayout>
                  <c:x val="-9.6102654660208495E-2"/>
                  <c:y val="-0.14996996301979801"/>
                </c:manualLayout>
              </c:layout>
              <c:tx>
                <c:rich>
                  <a:bodyPr/>
                  <a:lstStyle/>
                  <a:p>
                    <a:pPr>
                      <a:defRPr sz="1400">
                        <a:solidFill>
                          <a:schemeClr val="tx2"/>
                        </a:solidFill>
                      </a:defRPr>
                    </a:pPr>
                    <a:r>
                      <a:rPr lang="en-US" sz="1400" dirty="0" smtClean="0">
                        <a:solidFill>
                          <a:schemeClr val="tx2"/>
                        </a:solidFill>
                      </a:rPr>
                      <a:t>Respiratory</a:t>
                    </a:r>
                    <a:r>
                      <a:rPr lang="en-US" sz="1400" dirty="0">
                        <a:solidFill>
                          <a:schemeClr val="tx2"/>
                        </a:solidFill>
                      </a:rPr>
                      <a:t>, </a:t>
                    </a:r>
                    <a:endParaRPr lang="en-US" sz="1400" dirty="0" smtClean="0">
                      <a:solidFill>
                        <a:schemeClr val="tx2"/>
                      </a:solidFill>
                    </a:endParaRPr>
                  </a:p>
                  <a:p>
                    <a:pPr>
                      <a:defRPr sz="1400">
                        <a:solidFill>
                          <a:schemeClr val="tx2"/>
                        </a:solidFill>
                      </a:defRPr>
                    </a:pPr>
                    <a:r>
                      <a:rPr lang="en-US" sz="1400" dirty="0" smtClean="0">
                        <a:solidFill>
                          <a:schemeClr val="tx2"/>
                        </a:solidFill>
                      </a:rPr>
                      <a:t>$</a:t>
                    </a:r>
                    <a:r>
                      <a:rPr lang="en-US" sz="1400" dirty="0">
                        <a:solidFill>
                          <a:schemeClr val="tx2"/>
                        </a:solidFill>
                      </a:rPr>
                      <a:t>158</a:t>
                    </a:r>
                    <a:endParaRPr lang="en-US" dirty="0">
                      <a:solidFill>
                        <a:schemeClr val="tx2"/>
                      </a:solidFill>
                    </a:endParaRPr>
                  </a:p>
                </c:rich>
              </c:tx>
              <c:spPr/>
              <c:showLegendKey val="0"/>
              <c:showVal val="1"/>
              <c:showCatName val="1"/>
              <c:showSerName val="0"/>
              <c:showPercent val="0"/>
              <c:showBubbleSize val="0"/>
              <c:extLst>
                <c:ext xmlns:c15="http://schemas.microsoft.com/office/drawing/2012/chart" uri="{CE6537A1-D6FC-4f65-9D91-7224C49458BB}"/>
              </c:extLst>
            </c:dLbl>
            <c:dLbl>
              <c:idx val="6"/>
              <c:layout>
                <c:manualLayout>
                  <c:x val="-1.3356024165178899E-2"/>
                  <c:y val="-3.3089494128131199E-3"/>
                </c:manualLayout>
              </c:layout>
              <c:showLegendKey val="0"/>
              <c:showVal val="1"/>
              <c:showCatName val="1"/>
              <c:showSerName val="0"/>
              <c:showPercent val="0"/>
              <c:showBubbleSize val="0"/>
              <c:extLst>
                <c:ext xmlns:c15="http://schemas.microsoft.com/office/drawing/2012/chart" uri="{CE6537A1-D6FC-4f65-9D91-7224C49458BB}"/>
              </c:extLst>
            </c:dLbl>
            <c:dLbl>
              <c:idx val="10"/>
              <c:layout>
                <c:manualLayout>
                  <c:x val="-0.15621495756610199"/>
                  <c:y val="6.4175969366660507E-2"/>
                </c:manualLayout>
              </c:layout>
              <c:showLegendKey val="0"/>
              <c:showVal val="1"/>
              <c:showCatName val="1"/>
              <c:showSerName val="0"/>
              <c:showPercent val="0"/>
              <c:showBubbleSize val="0"/>
              <c:extLst>
                <c:ext xmlns:c15="http://schemas.microsoft.com/office/drawing/2012/chart" uri="{CE6537A1-D6FC-4f65-9D91-7224C49458BB}"/>
              </c:extLst>
            </c:dLbl>
            <c:dLbl>
              <c:idx val="11"/>
              <c:layout>
                <c:manualLayout>
                  <c:x val="-0.23186628378209001"/>
                  <c:y val="1.8868815868142399E-2"/>
                </c:manualLayout>
              </c:layout>
              <c:showLegendKey val="0"/>
              <c:showVal val="1"/>
              <c:showCatName val="1"/>
              <c:showSerName val="0"/>
              <c:showPercent val="0"/>
              <c:showBubbleSize val="0"/>
              <c:extLst>
                <c:ext xmlns:c15="http://schemas.microsoft.com/office/drawing/2012/chart" uri="{CE6537A1-D6FC-4f65-9D91-7224C49458BB}"/>
              </c:extLst>
            </c:dLbl>
            <c:dLbl>
              <c:idx val="12"/>
              <c:layout>
                <c:manualLayout>
                  <c:x val="-9.7325341406961502E-2"/>
                  <c:y val="1.30007263777935E-2"/>
                </c:manualLayout>
              </c:layout>
              <c:showLegendKey val="0"/>
              <c:showVal val="1"/>
              <c:showCatName val="1"/>
              <c:showSerName val="0"/>
              <c:showPercent val="0"/>
              <c:showBubbleSize val="0"/>
              <c:extLst>
                <c:ext xmlns:c15="http://schemas.microsoft.com/office/drawing/2012/chart" uri="{CE6537A1-D6FC-4f65-9D91-7224C49458BB}"/>
              </c:extLst>
            </c:dLbl>
            <c:spPr>
              <a:noFill/>
              <a:ln>
                <a:noFill/>
              </a:ln>
              <a:effectLst/>
            </c:spPr>
            <c:txPr>
              <a:bodyPr/>
              <a:lstStyle/>
              <a:p>
                <a:pPr>
                  <a:defRPr sz="1400"/>
                </a:pPr>
                <a:endParaRPr lang="en-US"/>
              </a:p>
            </c:txPr>
            <c:showLegendKey val="0"/>
            <c:showVal val="1"/>
            <c:showCatName val="1"/>
            <c:showSerName val="0"/>
            <c:showPercent val="0"/>
            <c:showBubbleSize val="0"/>
            <c:showLeaderLines val="1"/>
            <c:extLst>
              <c:ext xmlns:c15="http://schemas.microsoft.com/office/drawing/2012/chart" uri="{CE6537A1-D6FC-4f65-9D91-7224C49458BB}"/>
            </c:extLst>
          </c:dLbls>
          <c:cat>
            <c:strRef>
              <c:f>Sheet1!$A$2:$A$16</c:f>
              <c:strCache>
                <c:ptCount val="15"/>
                <c:pt idx="0">
                  <c:v>Ill-defined conditions</c:v>
                </c:pt>
                <c:pt idx="1">
                  <c:v>Circulatory</c:v>
                </c:pt>
                <c:pt idx="2">
                  <c:v>Musculoskeletal</c:v>
                </c:pt>
                <c:pt idx="3">
                  <c:v>Respiratory</c:v>
                </c:pt>
                <c:pt idx="4">
                  <c:v>Endocrine (Diabetes)</c:v>
                </c:pt>
                <c:pt idx="5">
                  <c:v>Nervous system</c:v>
                </c:pt>
                <c:pt idx="6">
                  <c:v>Cancers</c:v>
                </c:pt>
                <c:pt idx="7">
                  <c:v>Injury</c:v>
                </c:pt>
                <c:pt idx="8">
                  <c:v>Genitourinary</c:v>
                </c:pt>
                <c:pt idx="9">
                  <c:v>Digestive</c:v>
                </c:pt>
                <c:pt idx="10">
                  <c:v>Mental Illness</c:v>
                </c:pt>
                <c:pt idx="11">
                  <c:v>Infectious diseases</c:v>
                </c:pt>
                <c:pt idx="12">
                  <c:v>Dermatological</c:v>
                </c:pt>
                <c:pt idx="13">
                  <c:v>Pregnancy, birth</c:v>
                </c:pt>
                <c:pt idx="14">
                  <c:v>Other</c:v>
                </c:pt>
              </c:strCache>
            </c:strRef>
          </c:cat>
          <c:val>
            <c:numRef>
              <c:f>Sheet1!$B$2:$B$16</c:f>
              <c:numCache>
                <c:formatCode>"$"#,##0</c:formatCode>
                <c:ptCount val="15"/>
                <c:pt idx="0">
                  <c:v>247.25</c:v>
                </c:pt>
                <c:pt idx="1">
                  <c:v>240.85</c:v>
                </c:pt>
                <c:pt idx="2">
                  <c:v>185.85</c:v>
                </c:pt>
                <c:pt idx="3">
                  <c:v>156.52000000000001</c:v>
                </c:pt>
                <c:pt idx="4">
                  <c:v>138.03</c:v>
                </c:pt>
                <c:pt idx="5">
                  <c:v>133.05000000000001</c:v>
                </c:pt>
                <c:pt idx="6">
                  <c:v>123.54</c:v>
                </c:pt>
                <c:pt idx="7">
                  <c:v>117.7</c:v>
                </c:pt>
                <c:pt idx="8">
                  <c:v>112.65</c:v>
                </c:pt>
                <c:pt idx="9">
                  <c:v>107.05</c:v>
                </c:pt>
                <c:pt idx="10">
                  <c:v>79.58</c:v>
                </c:pt>
                <c:pt idx="11">
                  <c:v>66.94</c:v>
                </c:pt>
                <c:pt idx="12">
                  <c:v>44.23</c:v>
                </c:pt>
                <c:pt idx="13">
                  <c:v>38.549999999999997</c:v>
                </c:pt>
                <c:pt idx="14">
                  <c:v>93.39</c:v>
                </c:pt>
              </c:numCache>
            </c:numRef>
          </c:val>
        </c:ser>
        <c:dLbls>
          <c:showLegendKey val="0"/>
          <c:showVal val="1"/>
          <c:showCatName val="1"/>
          <c:showSerName val="0"/>
          <c:showPercent val="0"/>
          <c:showBubbleSize val="0"/>
          <c:showLeaderLines val="1"/>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Endocrine</c:v>
                </c:pt>
              </c:strCache>
            </c:strRef>
          </c:tx>
          <c:spPr>
            <a:solidFill>
              <a:schemeClr val="accent2"/>
            </a:solidFill>
            <a:ln>
              <a:solidFill>
                <a:schemeClr val="accent2"/>
              </a:solidFill>
            </a:ln>
          </c:spPr>
          <c:invertIfNegative val="0"/>
          <c:dLbls>
            <c:spPr>
              <a:noFill/>
              <a:ln>
                <a:noFill/>
              </a:ln>
              <a:effectLst/>
            </c:spPr>
            <c:txPr>
              <a:bodyPr/>
              <a:lstStyle/>
              <a:p>
                <a:pPr>
                  <a:defRPr sz="1300">
                    <a:solidFill>
                      <a:srgbClr val="0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Sheet1!$A$2:$A$14</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Sheet1!$B$2:$B$14</c:f>
              <c:numCache>
                <c:formatCode>"$"#,##0</c:formatCode>
                <c:ptCount val="13"/>
                <c:pt idx="0">
                  <c:v>192.12339378543231</c:v>
                </c:pt>
                <c:pt idx="1">
                  <c:v>222.19964276459521</c:v>
                </c:pt>
                <c:pt idx="2">
                  <c:v>255.74950244361941</c:v>
                </c:pt>
                <c:pt idx="3">
                  <c:v>275.5526164808461</c:v>
                </c:pt>
                <c:pt idx="4">
                  <c:v>304.46853458232158</c:v>
                </c:pt>
                <c:pt idx="5">
                  <c:v>325.56546848997812</c:v>
                </c:pt>
                <c:pt idx="6">
                  <c:v>352.90579481101258</c:v>
                </c:pt>
                <c:pt idx="7">
                  <c:v>372.03980661937197</c:v>
                </c:pt>
                <c:pt idx="8">
                  <c:v>388.39968301113879</c:v>
                </c:pt>
                <c:pt idx="9">
                  <c:v>397.95088024612608</c:v>
                </c:pt>
                <c:pt idx="10">
                  <c:v>412.89732578344172</c:v>
                </c:pt>
                <c:pt idx="11">
                  <c:v>428.61833565244041</c:v>
                </c:pt>
                <c:pt idx="12">
                  <c:v>439.76289378958302</c:v>
                </c:pt>
              </c:numCache>
            </c:numRef>
          </c:val>
        </c:ser>
        <c:dLbls>
          <c:showLegendKey val="0"/>
          <c:showVal val="0"/>
          <c:showCatName val="0"/>
          <c:showSerName val="0"/>
          <c:showPercent val="0"/>
          <c:showBubbleSize val="0"/>
        </c:dLbls>
        <c:gapWidth val="150"/>
        <c:axId val="582131224"/>
        <c:axId val="582127304"/>
      </c:barChart>
      <c:catAx>
        <c:axId val="582131224"/>
        <c:scaling>
          <c:orientation val="minMax"/>
        </c:scaling>
        <c:delete val="0"/>
        <c:axPos val="b"/>
        <c:numFmt formatCode="General" sourceLinked="1"/>
        <c:majorTickMark val="out"/>
        <c:minorTickMark val="none"/>
        <c:tickLblPos val="nextTo"/>
        <c:txPr>
          <a:bodyPr/>
          <a:lstStyle/>
          <a:p>
            <a:pPr>
              <a:defRPr sz="1300">
                <a:solidFill>
                  <a:srgbClr val="000000"/>
                </a:solidFill>
              </a:defRPr>
            </a:pPr>
            <a:endParaRPr lang="en-US"/>
          </a:p>
        </c:txPr>
        <c:crossAx val="582127304"/>
        <c:crosses val="autoZero"/>
        <c:auto val="1"/>
        <c:lblAlgn val="ctr"/>
        <c:lblOffset val="100"/>
        <c:noMultiLvlLbl val="0"/>
      </c:catAx>
      <c:valAx>
        <c:axId val="582127304"/>
        <c:scaling>
          <c:orientation val="minMax"/>
        </c:scaling>
        <c:delete val="0"/>
        <c:axPos val="l"/>
        <c:majorGridlines>
          <c:spPr>
            <a:ln>
              <a:noFill/>
            </a:ln>
          </c:spPr>
        </c:majorGridlines>
        <c:numFmt formatCode="&quot;$&quot;#,##0" sourceLinked="1"/>
        <c:majorTickMark val="out"/>
        <c:minorTickMark val="none"/>
        <c:tickLblPos val="nextTo"/>
        <c:txPr>
          <a:bodyPr/>
          <a:lstStyle/>
          <a:p>
            <a:pPr>
              <a:defRPr sz="1300">
                <a:solidFill>
                  <a:srgbClr val="000000"/>
                </a:solidFill>
              </a:defRPr>
            </a:pPr>
            <a:endParaRPr lang="en-US"/>
          </a:p>
        </c:txPr>
        <c:crossAx val="58213122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Ever been diagnosed</c:v>
                </c:pt>
              </c:strCache>
            </c:strRef>
          </c:tx>
          <c:spPr>
            <a:solidFill>
              <a:schemeClr val="accent5"/>
            </a:solidFill>
            <a:ln>
              <a:noFill/>
            </a:ln>
            <a:effectLst/>
          </c:spPr>
          <c:invertIfNegative val="0"/>
          <c:dLbls>
            <c:spPr>
              <a:noFill/>
              <a:ln>
                <a:noFill/>
              </a:ln>
              <a:effectLst/>
            </c:spPr>
            <c:txPr>
              <a:bodyPr rot="-5400000" spcFirstLastPara="1" vertOverflow="ellipsis" wrap="square" lIns="38100" tIns="19050" rIns="38100" bIns="19050" anchor="ctr" anchorCtr="0">
                <a:spAutoFit/>
              </a:bodyPr>
              <a:lstStyle/>
              <a:p>
                <a:pPr>
                  <a:defRPr sz="1197" b="0" i="0" u="none" strike="noStrike" kern="1200" baseline="0">
                    <a:solidFill>
                      <a:srgbClr val="000000"/>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Stroke</c:v>
                </c:pt>
                <c:pt idx="1">
                  <c:v>Emphysema</c:v>
                </c:pt>
                <c:pt idx="2">
                  <c:v>Diabetes</c:v>
                </c:pt>
                <c:pt idx="3">
                  <c:v>Heart Disease</c:v>
                </c:pt>
                <c:pt idx="4">
                  <c:v>Cancer</c:v>
                </c:pt>
                <c:pt idx="5">
                  <c:v>Arthritis</c:v>
                </c:pt>
                <c:pt idx="6">
                  <c:v>High Blood Pressure</c:v>
                </c:pt>
                <c:pt idx="7">
                  <c:v>High Cholesterol</c:v>
                </c:pt>
                <c:pt idx="8">
                  <c:v>Asthma</c:v>
                </c:pt>
              </c:strCache>
            </c:strRef>
          </c:cat>
          <c:val>
            <c:numRef>
              <c:f>Sheet1!$B$2:$B$10</c:f>
              <c:numCache>
                <c:formatCode>_("$"* #,##0_);_("$"* \(#,##0\);_("$"* "-"??_);_(@_)</c:formatCode>
                <c:ptCount val="9"/>
                <c:pt idx="0">
                  <c:v>14868.10831</c:v>
                </c:pt>
                <c:pt idx="1">
                  <c:v>13946.77038</c:v>
                </c:pt>
                <c:pt idx="2">
                  <c:v>12913.371150000001</c:v>
                </c:pt>
                <c:pt idx="3">
                  <c:v>12165.6358</c:v>
                </c:pt>
                <c:pt idx="4">
                  <c:v>11516.0859</c:v>
                </c:pt>
                <c:pt idx="5">
                  <c:v>10252.58791</c:v>
                </c:pt>
                <c:pt idx="6">
                  <c:v>8742.2159499999998</c:v>
                </c:pt>
                <c:pt idx="7">
                  <c:v>8284.6923800000004</c:v>
                </c:pt>
                <c:pt idx="8">
                  <c:v>6732.7763699999996</c:v>
                </c:pt>
              </c:numCache>
            </c:numRef>
          </c:val>
        </c:ser>
        <c:ser>
          <c:idx val="1"/>
          <c:order val="1"/>
          <c:tx>
            <c:strRef>
              <c:f>Sheet1!$C$1</c:f>
              <c:strCache>
                <c:ptCount val="1"/>
                <c:pt idx="0">
                  <c:v>Never diagnosed</c:v>
                </c:pt>
              </c:strCache>
            </c:strRef>
          </c:tx>
          <c:spPr>
            <a:solidFill>
              <a:schemeClr val="accent2"/>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0" i="0" u="none" strike="noStrike" kern="1200" baseline="0">
                    <a:solidFill>
                      <a:srgbClr val="000000"/>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Stroke</c:v>
                </c:pt>
                <c:pt idx="1">
                  <c:v>Emphysema</c:v>
                </c:pt>
                <c:pt idx="2">
                  <c:v>Diabetes</c:v>
                </c:pt>
                <c:pt idx="3">
                  <c:v>Heart Disease</c:v>
                </c:pt>
                <c:pt idx="4">
                  <c:v>Cancer</c:v>
                </c:pt>
                <c:pt idx="5">
                  <c:v>Arthritis</c:v>
                </c:pt>
                <c:pt idx="6">
                  <c:v>High Blood Pressure</c:v>
                </c:pt>
                <c:pt idx="7">
                  <c:v>High Cholesterol</c:v>
                </c:pt>
                <c:pt idx="8">
                  <c:v>Asthma</c:v>
                </c:pt>
              </c:strCache>
            </c:strRef>
          </c:cat>
          <c:val>
            <c:numRef>
              <c:f>Sheet1!$C$2:$C$10</c:f>
              <c:numCache>
                <c:formatCode>_("$"* #,##0_);_("$"* \(#,##0\);_("$"* "-"??_);_(@_)</c:formatCode>
                <c:ptCount val="9"/>
                <c:pt idx="0">
                  <c:v>4772.8801800000001</c:v>
                </c:pt>
                <c:pt idx="1">
                  <c:v>4976.1933799999997</c:v>
                </c:pt>
                <c:pt idx="2">
                  <c:v>4348.5105599999997</c:v>
                </c:pt>
                <c:pt idx="3">
                  <c:v>3934.6889000000001</c:v>
                </c:pt>
                <c:pt idx="4">
                  <c:v>4410.54954</c:v>
                </c:pt>
                <c:pt idx="5">
                  <c:v>3366.0956700000002</c:v>
                </c:pt>
                <c:pt idx="6">
                  <c:v>3317.0536000000002</c:v>
                </c:pt>
                <c:pt idx="7">
                  <c:v>3740.3630499999999</c:v>
                </c:pt>
                <c:pt idx="8">
                  <c:v>4171.3652099999999</c:v>
                </c:pt>
              </c:numCache>
            </c:numRef>
          </c:val>
        </c:ser>
        <c:dLbls>
          <c:showLegendKey val="0"/>
          <c:showVal val="1"/>
          <c:showCatName val="0"/>
          <c:showSerName val="0"/>
          <c:showPercent val="0"/>
          <c:showBubbleSize val="0"/>
        </c:dLbls>
        <c:gapWidth val="219"/>
        <c:overlap val="-27"/>
        <c:axId val="583281056"/>
        <c:axId val="583281448"/>
      </c:barChart>
      <c:catAx>
        <c:axId val="583281056"/>
        <c:scaling>
          <c:orientation val="minMax"/>
        </c:scaling>
        <c:delete val="0"/>
        <c:axPos val="b"/>
        <c:numFmt formatCode="General" sourceLinked="1"/>
        <c:majorTickMark val="none"/>
        <c:minorTickMark val="none"/>
        <c:tickLblPos val="nextTo"/>
        <c:spPr>
          <a:noFill/>
          <a:ln w="9525" cap="flat" cmpd="sng" algn="ctr">
            <a:solidFill>
              <a:schemeClr val="accent4"/>
            </a:solidFill>
            <a:round/>
          </a:ln>
          <a:effectLst/>
        </c:spPr>
        <c:txPr>
          <a:bodyPr rot="-60000000" spcFirstLastPara="1" vertOverflow="ellipsis" vert="horz" wrap="square" anchor="ctr" anchorCtr="1"/>
          <a:lstStyle/>
          <a:p>
            <a:pPr>
              <a:defRPr sz="1197" b="0" i="0" u="none" strike="noStrike" kern="1200" baseline="0">
                <a:solidFill>
                  <a:srgbClr val="000000"/>
                </a:solidFill>
                <a:latin typeface="+mn-lt"/>
                <a:ea typeface="+mn-ea"/>
                <a:cs typeface="+mn-cs"/>
              </a:defRPr>
            </a:pPr>
            <a:endParaRPr lang="en-US"/>
          </a:p>
        </c:txPr>
        <c:crossAx val="583281448"/>
        <c:crosses val="autoZero"/>
        <c:auto val="1"/>
        <c:lblAlgn val="ctr"/>
        <c:lblOffset val="100"/>
        <c:noMultiLvlLbl val="0"/>
      </c:catAx>
      <c:valAx>
        <c:axId val="583281448"/>
        <c:scaling>
          <c:orientation val="minMax"/>
          <c:min val="0"/>
        </c:scaling>
        <c:delete val="0"/>
        <c:axPos val="l"/>
        <c:numFmt formatCode="&quot;$&quot;#,##0" sourceLinked="0"/>
        <c:majorTickMark val="none"/>
        <c:minorTickMark val="none"/>
        <c:tickLblPos val="nextTo"/>
        <c:spPr>
          <a:noFill/>
          <a:ln>
            <a:solidFill>
              <a:schemeClr val="accent4"/>
            </a:solidFill>
          </a:ln>
          <a:effectLst/>
        </c:spPr>
        <c:txPr>
          <a:bodyPr rot="-60000000" spcFirstLastPara="1" vertOverflow="ellipsis" vert="horz" wrap="square" anchor="ctr" anchorCtr="1"/>
          <a:lstStyle/>
          <a:p>
            <a:pPr>
              <a:defRPr sz="1197" b="0" i="0" u="none" strike="noStrike" kern="1200" baseline="0">
                <a:solidFill>
                  <a:srgbClr val="000000"/>
                </a:solidFill>
                <a:latin typeface="+mn-lt"/>
                <a:ea typeface="+mn-ea"/>
                <a:cs typeface="+mn-cs"/>
              </a:defRPr>
            </a:pPr>
            <a:endParaRPr lang="en-US"/>
          </a:p>
        </c:txPr>
        <c:crossAx val="583281056"/>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rgbClr val="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Ever been diagnosed</c:v>
                </c:pt>
              </c:strCache>
            </c:strRef>
          </c:tx>
          <c:spPr>
            <a:solidFill>
              <a:schemeClr val="bg1">
                <a:lumMod val="50000"/>
                <a:lumOff val="50000"/>
              </a:schemeClr>
            </a:solidFill>
            <a:ln>
              <a:noFill/>
            </a:ln>
            <a:effectLst/>
          </c:spPr>
          <c:invertIfNegative val="0"/>
          <c:dLbls>
            <c:spPr>
              <a:noFill/>
              <a:ln>
                <a:noFill/>
              </a:ln>
              <a:effectLst/>
            </c:spPr>
            <c:txPr>
              <a:bodyPr rot="-5400000" vert="horz"/>
              <a:lstStyle/>
              <a:p>
                <a:pPr>
                  <a:defRPr sz="1200">
                    <a:solidFill>
                      <a:schemeClr val="accent4">
                        <a:lumMod val="25000"/>
                      </a:schemeClr>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Cancer</c:v>
                </c:pt>
                <c:pt idx="1">
                  <c:v>Stroke</c:v>
                </c:pt>
                <c:pt idx="2">
                  <c:v>Emphysema</c:v>
                </c:pt>
                <c:pt idx="3">
                  <c:v>Heart Disease</c:v>
                </c:pt>
                <c:pt idx="4">
                  <c:v>Diabetes</c:v>
                </c:pt>
                <c:pt idx="5">
                  <c:v>Arthritis</c:v>
                </c:pt>
                <c:pt idx="6">
                  <c:v>High Cholesterol</c:v>
                </c:pt>
                <c:pt idx="7">
                  <c:v>High Blood Pressure</c:v>
                </c:pt>
                <c:pt idx="8">
                  <c:v>Asthma</c:v>
                </c:pt>
              </c:strCache>
            </c:strRef>
          </c:cat>
          <c:val>
            <c:numRef>
              <c:f>Sheet1!$B$2:$B$10</c:f>
              <c:numCache>
                <c:formatCode>[$$-409]#,##0_ ;\-[$$-409]#,##0\ </c:formatCode>
                <c:ptCount val="9"/>
                <c:pt idx="0">
                  <c:v>1418.9417350000001</c:v>
                </c:pt>
                <c:pt idx="1">
                  <c:v>1336.1229780000001</c:v>
                </c:pt>
                <c:pt idx="2">
                  <c:v>1302.242045</c:v>
                </c:pt>
                <c:pt idx="3">
                  <c:v>1293.53</c:v>
                </c:pt>
                <c:pt idx="4">
                  <c:v>1259.1548499999999</c:v>
                </c:pt>
                <c:pt idx="5">
                  <c:v>1221.4913710000001</c:v>
                </c:pt>
                <c:pt idx="6">
                  <c:v>1063.1148800000001</c:v>
                </c:pt>
                <c:pt idx="7">
                  <c:v>1044.320504</c:v>
                </c:pt>
                <c:pt idx="8">
                  <c:v>835.76992399999995</c:v>
                </c:pt>
              </c:numCache>
            </c:numRef>
          </c:val>
        </c:ser>
        <c:ser>
          <c:idx val="1"/>
          <c:order val="1"/>
          <c:tx>
            <c:strRef>
              <c:f>Sheet1!$C$1</c:f>
              <c:strCache>
                <c:ptCount val="1"/>
                <c:pt idx="0">
                  <c:v>Never diagnosed</c:v>
                </c:pt>
              </c:strCache>
            </c:strRef>
          </c:tx>
          <c:spPr>
            <a:solidFill>
              <a:srgbClr val="0D324E"/>
            </a:solidFill>
            <a:ln>
              <a:solidFill>
                <a:schemeClr val="tx1"/>
              </a:solidFill>
            </a:ln>
            <a:effectLst/>
          </c:spPr>
          <c:invertIfNegative val="0"/>
          <c:dLbls>
            <c:spPr>
              <a:noFill/>
              <a:ln>
                <a:noFill/>
              </a:ln>
              <a:effectLst/>
            </c:spPr>
            <c:txPr>
              <a:bodyPr rot="-5400000" vert="horz"/>
              <a:lstStyle/>
              <a:p>
                <a:pPr>
                  <a:defRPr sz="1200">
                    <a:solidFill>
                      <a:schemeClr val="accent4"/>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Cancer</c:v>
                </c:pt>
                <c:pt idx="1">
                  <c:v>Stroke</c:v>
                </c:pt>
                <c:pt idx="2">
                  <c:v>Emphysema</c:v>
                </c:pt>
                <c:pt idx="3">
                  <c:v>Heart Disease</c:v>
                </c:pt>
                <c:pt idx="4">
                  <c:v>Diabetes</c:v>
                </c:pt>
                <c:pt idx="5">
                  <c:v>Arthritis</c:v>
                </c:pt>
                <c:pt idx="6">
                  <c:v>High Cholesterol</c:v>
                </c:pt>
                <c:pt idx="7">
                  <c:v>High Blood Pressure</c:v>
                </c:pt>
                <c:pt idx="8">
                  <c:v>Asthma</c:v>
                </c:pt>
              </c:strCache>
            </c:strRef>
          </c:cat>
          <c:val>
            <c:numRef>
              <c:f>Sheet1!$C$2:$C$10</c:f>
              <c:numCache>
                <c:formatCode>[$$-409]#,##0_ ;\-[$$-409]#,##0\ </c:formatCode>
                <c:ptCount val="9"/>
                <c:pt idx="0">
                  <c:v>634.99264200000005</c:v>
                </c:pt>
                <c:pt idx="1">
                  <c:v>693.39797899999996</c:v>
                </c:pt>
                <c:pt idx="2">
                  <c:v>705.80159600000002</c:v>
                </c:pt>
                <c:pt idx="3">
                  <c:v>522.46</c:v>
                </c:pt>
                <c:pt idx="4">
                  <c:v>661.33118999999999</c:v>
                </c:pt>
                <c:pt idx="5">
                  <c:v>540.21447699999999</c:v>
                </c:pt>
                <c:pt idx="6">
                  <c:v>560.62359000000004</c:v>
                </c:pt>
                <c:pt idx="7">
                  <c:v>549.84549600000003</c:v>
                </c:pt>
                <c:pt idx="8">
                  <c:v>586.04639399999996</c:v>
                </c:pt>
              </c:numCache>
            </c:numRef>
          </c:val>
        </c:ser>
        <c:dLbls>
          <c:showLegendKey val="0"/>
          <c:showVal val="0"/>
          <c:showCatName val="0"/>
          <c:showSerName val="0"/>
          <c:showPercent val="0"/>
          <c:showBubbleSize val="0"/>
        </c:dLbls>
        <c:gapWidth val="150"/>
        <c:axId val="582132008"/>
        <c:axId val="582132400"/>
      </c:barChart>
      <c:catAx>
        <c:axId val="582132008"/>
        <c:scaling>
          <c:orientation val="minMax"/>
        </c:scaling>
        <c:delete val="0"/>
        <c:axPos val="b"/>
        <c:numFmt formatCode="General" sourceLinked="0"/>
        <c:majorTickMark val="none"/>
        <c:minorTickMark val="none"/>
        <c:tickLblPos val="nextTo"/>
        <c:spPr>
          <a:ln>
            <a:solidFill>
              <a:schemeClr val="accent4"/>
            </a:solidFill>
          </a:ln>
        </c:spPr>
        <c:txPr>
          <a:bodyPr rot="0"/>
          <a:lstStyle/>
          <a:p>
            <a:pPr>
              <a:defRPr/>
            </a:pPr>
            <a:endParaRPr lang="en-US"/>
          </a:p>
        </c:txPr>
        <c:crossAx val="582132400"/>
        <c:crosses val="autoZero"/>
        <c:auto val="1"/>
        <c:lblAlgn val="ctr"/>
        <c:lblOffset val="100"/>
        <c:noMultiLvlLbl val="0"/>
      </c:catAx>
      <c:valAx>
        <c:axId val="582132400"/>
        <c:scaling>
          <c:orientation val="minMax"/>
        </c:scaling>
        <c:delete val="0"/>
        <c:axPos val="l"/>
        <c:numFmt formatCode="[$$-409]#,##0_ ;\-[$$-409]#,##0\ " sourceLinked="1"/>
        <c:majorTickMark val="none"/>
        <c:minorTickMark val="none"/>
        <c:tickLblPos val="nextTo"/>
        <c:spPr>
          <a:ln>
            <a:solidFill>
              <a:schemeClr val="accent4"/>
            </a:solidFill>
          </a:ln>
        </c:spPr>
        <c:crossAx val="582132008"/>
        <c:crosses val="autoZero"/>
        <c:crossBetween val="between"/>
      </c:valAx>
    </c:plotArea>
    <c:legend>
      <c:legendPos val="t"/>
      <c:layout/>
      <c:overlay val="0"/>
    </c:legend>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Series 1</c:v>
                </c:pt>
              </c:strCache>
            </c:strRef>
          </c:tx>
          <c:spPr>
            <a:ln>
              <a:noFill/>
            </a:ln>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1000</c:v>
                </c:pt>
                <c:pt idx="1">
                  <c:v>9000</c:v>
                </c:pt>
                <c:pt idx="2">
                  <c:v>7000</c:v>
                </c:pt>
                <c:pt idx="3">
                  <c:v>6000</c:v>
                </c:pt>
              </c:numCache>
            </c:numRef>
          </c:val>
        </c:ser>
        <c:ser>
          <c:idx val="1"/>
          <c:order val="1"/>
          <c:tx>
            <c:strRef>
              <c:f>Sheet1!$C$1</c:f>
              <c:strCache>
                <c:ptCount val="1"/>
                <c:pt idx="0">
                  <c:v>Series 2</c:v>
                </c:pt>
              </c:strCache>
            </c:strRef>
          </c:tx>
          <c:spPr>
            <a:solidFill>
              <a:srgbClr val="E6E0CD"/>
            </a:solidFill>
            <a:ln>
              <a:noFill/>
            </a:ln>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1000</c:v>
                </c:pt>
                <c:pt idx="1">
                  <c:v>5000</c:v>
                </c:pt>
                <c:pt idx="2">
                  <c:v>1.8</c:v>
                </c:pt>
                <c:pt idx="3">
                  <c:v>2.8</c:v>
                </c:pt>
              </c:numCache>
            </c:numRef>
          </c:val>
        </c:ser>
        <c:ser>
          <c:idx val="2"/>
          <c:order val="2"/>
          <c:tx>
            <c:strRef>
              <c:f>Sheet1!$D$1</c:f>
              <c:strCache>
                <c:ptCount val="1"/>
                <c:pt idx="0">
                  <c:v>Series 3</c:v>
                </c:pt>
              </c:strCache>
            </c:strRef>
          </c:tx>
          <c:spPr>
            <a:solidFill>
              <a:srgbClr val="E6E0CD"/>
            </a:solidFill>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75"/>
        <c:overlap val="-25"/>
        <c:axId val="488825616"/>
        <c:axId val="488826792"/>
      </c:barChart>
      <c:catAx>
        <c:axId val="488825616"/>
        <c:scaling>
          <c:orientation val="minMax"/>
        </c:scaling>
        <c:delete val="0"/>
        <c:axPos val="b"/>
        <c:numFmt formatCode="[&gt;=1000]0,\ &quot;K&quot;;General" sourceLinked="0"/>
        <c:majorTickMark val="none"/>
        <c:minorTickMark val="none"/>
        <c:tickLblPos val="nextTo"/>
        <c:spPr>
          <a:noFill/>
          <a:ln>
            <a:solidFill>
              <a:srgbClr val="D3D3D3"/>
            </a:solidFill>
          </a:ln>
        </c:spPr>
        <c:txPr>
          <a:bodyPr/>
          <a:lstStyle/>
          <a:p>
            <a:pPr>
              <a:defRPr sz="1200">
                <a:solidFill>
                  <a:schemeClr val="accent6"/>
                </a:solidFill>
              </a:defRPr>
            </a:pPr>
            <a:endParaRPr lang="en-US"/>
          </a:p>
        </c:txPr>
        <c:crossAx val="488826792"/>
        <c:crosses val="autoZero"/>
        <c:auto val="1"/>
        <c:lblAlgn val="ctr"/>
        <c:lblOffset val="100"/>
        <c:noMultiLvlLbl val="0"/>
      </c:catAx>
      <c:valAx>
        <c:axId val="488826792"/>
        <c:scaling>
          <c:orientation val="minMax"/>
        </c:scaling>
        <c:delete val="0"/>
        <c:axPos val="l"/>
        <c:numFmt formatCode="0,\ &quot;K&quot;" sourceLinked="0"/>
        <c:majorTickMark val="none"/>
        <c:minorTickMark val="none"/>
        <c:tickLblPos val="nextTo"/>
        <c:spPr>
          <a:noFill/>
          <a:ln w="9525">
            <a:solidFill>
              <a:srgbClr val="D3D3D3"/>
            </a:solidFill>
          </a:ln>
        </c:spPr>
        <c:txPr>
          <a:bodyPr/>
          <a:lstStyle/>
          <a:p>
            <a:pPr>
              <a:defRPr sz="1200">
                <a:solidFill>
                  <a:schemeClr val="accent6"/>
                </a:solidFill>
              </a:defRPr>
            </a:pPr>
            <a:endParaRPr lang="en-US"/>
          </a:p>
        </c:txPr>
        <c:crossAx val="488825616"/>
        <c:crosses val="autoZero"/>
        <c:crossBetween val="between"/>
      </c:valAx>
      <c:spPr>
        <a:noFill/>
      </c:spPr>
    </c:plotArea>
    <c:plotVisOnly val="1"/>
    <c:dispBlanksAs val="gap"/>
    <c:showDLblsOverMax val="0"/>
  </c:chart>
  <c:spPr>
    <a:noFill/>
  </c:spPr>
  <c:txPr>
    <a:bodyPr/>
    <a:lstStyle/>
    <a:p>
      <a:pPr>
        <a:defRPr sz="18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Sheet1!$B$1</c:f>
              <c:strCache>
                <c:ptCount val="1"/>
                <c:pt idx="0">
                  <c:v>Series 1</c:v>
                </c:pt>
              </c:strCache>
            </c:strRef>
          </c:tx>
          <c:spPr>
            <a:ln w="28575">
              <a:noFill/>
            </a:ln>
          </c:spPr>
          <c:xVal>
            <c:numRef>
              <c:f>Sheet1!$A$2:$A$5</c:f>
              <c:numCache>
                <c:formatCode>General</c:formatCode>
                <c:ptCount val="4"/>
                <c:pt idx="0">
                  <c:v>0</c:v>
                </c:pt>
                <c:pt idx="1">
                  <c:v>1</c:v>
                </c:pt>
                <c:pt idx="2">
                  <c:v>2</c:v>
                </c:pt>
                <c:pt idx="3">
                  <c:v>3</c:v>
                </c:pt>
              </c:numCache>
            </c:numRef>
          </c:xVal>
          <c:yVal>
            <c:numRef>
              <c:f>Sheet1!$B$2:$B$5</c:f>
              <c:numCache>
                <c:formatCode>General</c:formatCode>
                <c:ptCount val="4"/>
                <c:pt idx="0">
                  <c:v>4.3</c:v>
                </c:pt>
                <c:pt idx="1">
                  <c:v>2.5</c:v>
                </c:pt>
                <c:pt idx="2">
                  <c:v>3.5</c:v>
                </c:pt>
                <c:pt idx="3">
                  <c:v>4.5</c:v>
                </c:pt>
              </c:numCache>
            </c:numRef>
          </c:yVal>
          <c:smooth val="0"/>
        </c:ser>
        <c:ser>
          <c:idx val="1"/>
          <c:order val="1"/>
          <c:tx>
            <c:strRef>
              <c:f>Sheet1!$C$1</c:f>
              <c:strCache>
                <c:ptCount val="1"/>
                <c:pt idx="0">
                  <c:v>Series 2</c:v>
                </c:pt>
              </c:strCache>
            </c:strRef>
          </c:tx>
          <c:spPr>
            <a:ln w="28575">
              <a:noFill/>
            </a:ln>
          </c:spPr>
          <c:xVal>
            <c:numRef>
              <c:f>Sheet1!$A$2:$A$5</c:f>
              <c:numCache>
                <c:formatCode>General</c:formatCode>
                <c:ptCount val="4"/>
                <c:pt idx="0">
                  <c:v>0</c:v>
                </c:pt>
                <c:pt idx="1">
                  <c:v>1</c:v>
                </c:pt>
                <c:pt idx="2">
                  <c:v>2</c:v>
                </c:pt>
                <c:pt idx="3">
                  <c:v>3</c:v>
                </c:pt>
              </c:numCache>
            </c:numRef>
          </c:xVal>
          <c:yVal>
            <c:numRef>
              <c:f>Sheet1!$C$2:$C$5</c:f>
              <c:numCache>
                <c:formatCode>General</c:formatCode>
                <c:ptCount val="4"/>
                <c:pt idx="0">
                  <c:v>2.4</c:v>
                </c:pt>
                <c:pt idx="1">
                  <c:v>4.4000000000000004</c:v>
                </c:pt>
                <c:pt idx="2">
                  <c:v>1.8</c:v>
                </c:pt>
                <c:pt idx="3">
                  <c:v>2.8</c:v>
                </c:pt>
              </c:numCache>
            </c:numRef>
          </c:yVal>
          <c:smooth val="0"/>
        </c:ser>
        <c:ser>
          <c:idx val="2"/>
          <c:order val="2"/>
          <c:tx>
            <c:strRef>
              <c:f>Sheet1!$D$1</c:f>
              <c:strCache>
                <c:ptCount val="1"/>
                <c:pt idx="0">
                  <c:v>Series 3</c:v>
                </c:pt>
              </c:strCache>
            </c:strRef>
          </c:tx>
          <c:spPr>
            <a:ln w="28575">
              <a:noFill/>
            </a:ln>
          </c:spPr>
          <c:xVal>
            <c:numRef>
              <c:f>Sheet1!$A$2:$A$5</c:f>
              <c:numCache>
                <c:formatCode>General</c:formatCode>
                <c:ptCount val="4"/>
                <c:pt idx="0">
                  <c:v>0</c:v>
                </c:pt>
                <c:pt idx="1">
                  <c:v>1</c:v>
                </c:pt>
                <c:pt idx="2">
                  <c:v>2</c:v>
                </c:pt>
                <c:pt idx="3">
                  <c:v>3</c:v>
                </c:pt>
              </c:numCache>
            </c:numRef>
          </c:xVal>
          <c:yVal>
            <c:numRef>
              <c:f>Sheet1!$D$2:$D$5</c:f>
              <c:numCache>
                <c:formatCode>General</c:formatCode>
                <c:ptCount val="4"/>
                <c:pt idx="0">
                  <c:v>2</c:v>
                </c:pt>
                <c:pt idx="1">
                  <c:v>2</c:v>
                </c:pt>
                <c:pt idx="2">
                  <c:v>3</c:v>
                </c:pt>
                <c:pt idx="3">
                  <c:v>5</c:v>
                </c:pt>
              </c:numCache>
            </c:numRef>
          </c:yVal>
          <c:smooth val="0"/>
        </c:ser>
        <c:dLbls>
          <c:showLegendKey val="0"/>
          <c:showVal val="0"/>
          <c:showCatName val="0"/>
          <c:showSerName val="0"/>
          <c:showPercent val="0"/>
          <c:showBubbleSize val="0"/>
        </c:dLbls>
        <c:axId val="488827576"/>
        <c:axId val="488827968"/>
      </c:scatterChart>
      <c:valAx>
        <c:axId val="488827576"/>
        <c:scaling>
          <c:orientation val="minMax"/>
        </c:scaling>
        <c:delete val="0"/>
        <c:axPos val="b"/>
        <c:numFmt formatCode="General" sourceLinked="1"/>
        <c:majorTickMark val="none"/>
        <c:minorTickMark val="none"/>
        <c:tickLblPos val="nextTo"/>
        <c:spPr>
          <a:noFill/>
          <a:ln>
            <a:solidFill>
              <a:srgbClr val="D3D3D3"/>
            </a:solidFill>
          </a:ln>
        </c:spPr>
        <c:txPr>
          <a:bodyPr/>
          <a:lstStyle/>
          <a:p>
            <a:pPr>
              <a:defRPr sz="1200">
                <a:solidFill>
                  <a:schemeClr val="accent6"/>
                </a:solidFill>
              </a:defRPr>
            </a:pPr>
            <a:endParaRPr lang="en-US"/>
          </a:p>
        </c:txPr>
        <c:crossAx val="488827968"/>
        <c:crosses val="autoZero"/>
        <c:crossBetween val="midCat"/>
      </c:valAx>
      <c:valAx>
        <c:axId val="488827968"/>
        <c:scaling>
          <c:orientation val="minMax"/>
        </c:scaling>
        <c:delete val="0"/>
        <c:axPos val="l"/>
        <c:numFmt formatCode="General" sourceLinked="1"/>
        <c:majorTickMark val="none"/>
        <c:minorTickMark val="none"/>
        <c:tickLblPos val="nextTo"/>
        <c:spPr>
          <a:noFill/>
          <a:ln w="9525">
            <a:solidFill>
              <a:srgbClr val="D3D3D3"/>
            </a:solidFill>
          </a:ln>
        </c:spPr>
        <c:txPr>
          <a:bodyPr/>
          <a:lstStyle/>
          <a:p>
            <a:pPr>
              <a:defRPr sz="1200">
                <a:solidFill>
                  <a:schemeClr val="accent6"/>
                </a:solidFill>
              </a:defRPr>
            </a:pPr>
            <a:endParaRPr lang="en-US"/>
          </a:p>
        </c:txPr>
        <c:crossAx val="488827576"/>
        <c:crosses val="autoZero"/>
        <c:crossBetween val="midCat"/>
      </c:valAx>
      <c:spPr>
        <a:noFill/>
      </c:spPr>
    </c:plotArea>
    <c:plotVisOnly val="1"/>
    <c:dispBlanksAs val="gap"/>
    <c:showDLblsOverMax val="0"/>
  </c:chart>
  <c:spPr>
    <a:noFill/>
  </c:spPr>
  <c:txPr>
    <a:bodyPr/>
    <a:lstStyle/>
    <a:p>
      <a:pPr>
        <a:defRPr sz="18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Series 1</c:v>
                </c:pt>
              </c:strCache>
            </c:strRef>
          </c:tx>
          <c:spPr>
            <a:ln>
              <a:noFill/>
            </a:ln>
          </c:spP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showLeaderLines val="0"/>
        </c:dLbls>
        <c:firstSliceAng val="0"/>
      </c:pieChart>
    </c:plotArea>
    <c:plotVisOnly val="1"/>
    <c:dispBlanksAs val="zero"/>
    <c:showDLblsOverMax val="0"/>
  </c:chart>
  <c:spPr>
    <a:noFill/>
  </c:spPr>
  <c:txPr>
    <a:bodyPr/>
    <a:lstStyle/>
    <a:p>
      <a:pPr>
        <a:defRPr sz="180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2013</c:v>
                </c:pt>
              </c:strCache>
            </c:strRef>
          </c:tx>
          <c:spPr>
            <a:solidFill>
              <a:schemeClr val="accent2"/>
            </a:solidFill>
            <a:ln>
              <a:solidFill>
                <a:schemeClr val="accent2"/>
              </a:solidFill>
            </a:ln>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Suicide</c:v>
                </c:pt>
                <c:pt idx="1">
                  <c:v>Kidney disease</c:v>
                </c:pt>
                <c:pt idx="2">
                  <c:v>Influenza and pneumonia</c:v>
                </c:pt>
                <c:pt idx="3">
                  <c:v>Diabetes</c:v>
                </c:pt>
                <c:pt idx="4">
                  <c:v>Alzheimer's disease</c:v>
                </c:pt>
                <c:pt idx="5">
                  <c:v>Stroke</c:v>
                </c:pt>
                <c:pt idx="6">
                  <c:v>Unintentional injuries</c:v>
                </c:pt>
                <c:pt idx="7">
                  <c:v>Chronic lower respiratory diseases </c:v>
                </c:pt>
                <c:pt idx="8">
                  <c:v>Cancer </c:v>
                </c:pt>
                <c:pt idx="9">
                  <c:v>Heart disease</c:v>
                </c:pt>
              </c:strCache>
            </c:strRef>
          </c:cat>
          <c:val>
            <c:numRef>
              <c:f>Sheet1!$B$2:$B$11</c:f>
              <c:numCache>
                <c:formatCode>#,##0.0_);\(#,##0.0\)</c:formatCode>
                <c:ptCount val="10"/>
                <c:pt idx="0">
                  <c:v>12.6</c:v>
                </c:pt>
                <c:pt idx="1">
                  <c:v>13.2</c:v>
                </c:pt>
                <c:pt idx="2">
                  <c:v>15.9</c:v>
                </c:pt>
                <c:pt idx="3">
                  <c:v>21.2</c:v>
                </c:pt>
                <c:pt idx="4">
                  <c:v>23.5</c:v>
                </c:pt>
                <c:pt idx="5">
                  <c:v>36.200000000000003</c:v>
                </c:pt>
                <c:pt idx="6">
                  <c:v>39.4</c:v>
                </c:pt>
                <c:pt idx="7">
                  <c:v>42.1</c:v>
                </c:pt>
                <c:pt idx="8">
                  <c:v>163.19999999999999</c:v>
                </c:pt>
                <c:pt idx="9">
                  <c:v>169.8</c:v>
                </c:pt>
              </c:numCache>
            </c:numRef>
          </c:val>
        </c:ser>
        <c:dLbls>
          <c:showLegendKey val="0"/>
          <c:showVal val="0"/>
          <c:showCatName val="0"/>
          <c:showSerName val="0"/>
          <c:showPercent val="0"/>
          <c:showBubbleSize val="0"/>
        </c:dLbls>
        <c:gapWidth val="150"/>
        <c:axId val="530388656"/>
        <c:axId val="530387480"/>
      </c:barChart>
      <c:catAx>
        <c:axId val="530388656"/>
        <c:scaling>
          <c:orientation val="minMax"/>
        </c:scaling>
        <c:delete val="0"/>
        <c:axPos val="l"/>
        <c:numFmt formatCode="General" sourceLinked="0"/>
        <c:majorTickMark val="none"/>
        <c:minorTickMark val="none"/>
        <c:tickLblPos val="nextTo"/>
        <c:spPr>
          <a:ln>
            <a:solidFill>
              <a:schemeClr val="accent4"/>
            </a:solidFill>
          </a:ln>
        </c:spPr>
        <c:crossAx val="530387480"/>
        <c:crosses val="autoZero"/>
        <c:auto val="1"/>
        <c:lblAlgn val="ctr"/>
        <c:lblOffset val="100"/>
        <c:noMultiLvlLbl val="0"/>
      </c:catAx>
      <c:valAx>
        <c:axId val="530387480"/>
        <c:scaling>
          <c:orientation val="minMax"/>
        </c:scaling>
        <c:delete val="0"/>
        <c:axPos val="b"/>
        <c:majorGridlines>
          <c:spPr>
            <a:ln>
              <a:noFill/>
            </a:ln>
          </c:spPr>
        </c:majorGridlines>
        <c:numFmt formatCode="#,##0_);\(#,##0\)" sourceLinked="0"/>
        <c:majorTickMark val="out"/>
        <c:minorTickMark val="none"/>
        <c:tickLblPos val="nextTo"/>
        <c:spPr>
          <a:ln>
            <a:solidFill>
              <a:schemeClr val="accent4"/>
            </a:solidFill>
          </a:ln>
        </c:spPr>
        <c:crossAx val="530388656"/>
        <c:crosses val="autoZero"/>
        <c:crossBetween val="between"/>
      </c:valAx>
    </c:plotArea>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United States</c:v>
                </c:pt>
              </c:strCache>
            </c:strRef>
          </c:tx>
          <c:spPr>
            <a:ln w="38100">
              <a:solidFill>
                <a:schemeClr val="accent5"/>
              </a:solidFill>
            </a:ln>
          </c:spPr>
          <c:marker>
            <c:symbol val="none"/>
          </c:marker>
          <c:dLbls>
            <c:dLbl>
              <c:idx val="0"/>
              <c:layout>
                <c:manualLayout>
                  <c:x val="-1.42450142450143E-3"/>
                  <c:y val="-4.3402777777777797E-2"/>
                </c:manualLayout>
              </c:layout>
              <c:showLegendKey val="0"/>
              <c:showVal val="1"/>
              <c:showCatName val="0"/>
              <c:showSerName val="0"/>
              <c:showPercent val="0"/>
              <c:showBubbleSize val="0"/>
              <c:extLst>
                <c:ext xmlns:c15="http://schemas.microsoft.com/office/drawing/2012/chart" uri="{CE6537A1-D6FC-4f65-9D91-7224C49458BB}"/>
              </c:extLst>
            </c:dLbl>
            <c:dLbl>
              <c:idx val="20"/>
              <c:layout>
                <c:manualLayout>
                  <c:x val="0"/>
                  <c:y val="-1.4467592592592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Sheet1!$A$2:$A$22</c:f>
              <c:numCache>
                <c:formatCode>General</c:formatCode>
                <c:ptCount val="2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numCache>
            </c:numRef>
          </c:cat>
          <c:val>
            <c:numRef>
              <c:f>Sheet1!$B$2:$B$22</c:f>
              <c:numCache>
                <c:formatCode>0.0</c:formatCode>
                <c:ptCount val="21"/>
                <c:pt idx="0">
                  <c:v>23.9</c:v>
                </c:pt>
                <c:pt idx="1">
                  <c:v>24</c:v>
                </c:pt>
                <c:pt idx="2">
                  <c:v>24.1</c:v>
                </c:pt>
                <c:pt idx="3">
                  <c:v>25.4</c:v>
                </c:pt>
                <c:pt idx="4">
                  <c:v>26.3</c:v>
                </c:pt>
                <c:pt idx="5">
                  <c:v>27.1</c:v>
                </c:pt>
                <c:pt idx="6">
                  <c:v>27.8</c:v>
                </c:pt>
                <c:pt idx="7">
                  <c:v>27.7</c:v>
                </c:pt>
                <c:pt idx="8">
                  <c:v>28.1</c:v>
                </c:pt>
                <c:pt idx="9">
                  <c:v>29.2</c:v>
                </c:pt>
                <c:pt idx="10">
                  <c:v>29</c:v>
                </c:pt>
                <c:pt idx="11">
                  <c:v>29.2</c:v>
                </c:pt>
                <c:pt idx="12">
                  <c:v>29.3</c:v>
                </c:pt>
                <c:pt idx="13">
                  <c:v>29.2</c:v>
                </c:pt>
                <c:pt idx="14">
                  <c:v>28.3</c:v>
                </c:pt>
                <c:pt idx="15">
                  <c:v>28.4</c:v>
                </c:pt>
                <c:pt idx="16">
                  <c:v>26.9</c:v>
                </c:pt>
                <c:pt idx="17">
                  <c:v>26.1</c:v>
                </c:pt>
                <c:pt idx="18">
                  <c:v>25.2</c:v>
                </c:pt>
                <c:pt idx="19">
                  <c:v>24</c:v>
                </c:pt>
                <c:pt idx="20">
                  <c:v>23.7</c:v>
                </c:pt>
              </c:numCache>
            </c:numRef>
          </c:val>
          <c:smooth val="0"/>
        </c:ser>
        <c:ser>
          <c:idx val="1"/>
          <c:order val="1"/>
          <c:tx>
            <c:strRef>
              <c:f>Sheet1!$C$1</c:f>
              <c:strCache>
                <c:ptCount val="1"/>
                <c:pt idx="0">
                  <c:v>Comparable Country Average</c:v>
                </c:pt>
              </c:strCache>
            </c:strRef>
          </c:tx>
          <c:spPr>
            <a:ln w="38100">
              <a:solidFill>
                <a:schemeClr val="accent2"/>
              </a:solidFill>
            </a:ln>
          </c:spPr>
          <c:marker>
            <c:symbol val="none"/>
          </c:marker>
          <c:dLbls>
            <c:dLbl>
              <c:idx val="0"/>
              <c:layout>
                <c:manualLayout>
                  <c:x val="-1.4246135899679199E-3"/>
                  <c:y val="-2.8935185185185199E-2"/>
                </c:manualLayout>
              </c:layout>
              <c:showLegendKey val="0"/>
              <c:showVal val="1"/>
              <c:showCatName val="0"/>
              <c:showSerName val="0"/>
              <c:showPercent val="0"/>
              <c:showBubbleSize val="0"/>
              <c:extLst>
                <c:ext xmlns:c15="http://schemas.microsoft.com/office/drawing/2012/chart" uri="{CE6537A1-D6FC-4f65-9D91-7224C49458BB}"/>
              </c:extLst>
            </c:dLbl>
            <c:dLbl>
              <c:idx val="20"/>
              <c:layout>
                <c:manualLayout>
                  <c:x val="0"/>
                  <c:y val="-2.0254629629629699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Sheet1!$A$2:$A$22</c:f>
              <c:numCache>
                <c:formatCode>General</c:formatCode>
                <c:ptCount val="2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numCache>
            </c:numRef>
          </c:cat>
          <c:val>
            <c:numRef>
              <c:f>Sheet1!$C$2:$C$22</c:f>
              <c:numCache>
                <c:formatCode>0.0</c:formatCode>
                <c:ptCount val="21"/>
                <c:pt idx="0">
                  <c:v>19.618181818181821</c:v>
                </c:pt>
                <c:pt idx="1">
                  <c:v>19.018181818181819</c:v>
                </c:pt>
                <c:pt idx="2">
                  <c:v>18.281818181818181</c:v>
                </c:pt>
                <c:pt idx="3">
                  <c:v>18.86363636363636</c:v>
                </c:pt>
                <c:pt idx="4">
                  <c:v>18.145454545454541</c:v>
                </c:pt>
                <c:pt idx="5">
                  <c:v>19.072727272727239</c:v>
                </c:pt>
                <c:pt idx="6">
                  <c:v>19.2</c:v>
                </c:pt>
                <c:pt idx="7">
                  <c:v>18.381818181818179</c:v>
                </c:pt>
                <c:pt idx="8">
                  <c:v>18.099999999999991</c:v>
                </c:pt>
                <c:pt idx="9">
                  <c:v>19.072727272727239</c:v>
                </c:pt>
                <c:pt idx="10">
                  <c:v>18.88</c:v>
                </c:pt>
                <c:pt idx="11">
                  <c:v>18.945454545454542</c:v>
                </c:pt>
                <c:pt idx="12">
                  <c:v>19.83636363636364</c:v>
                </c:pt>
                <c:pt idx="13">
                  <c:v>21.018181818181819</c:v>
                </c:pt>
                <c:pt idx="14">
                  <c:v>20.918181818181811</c:v>
                </c:pt>
                <c:pt idx="15">
                  <c:v>20.499999999999989</c:v>
                </c:pt>
                <c:pt idx="16">
                  <c:v>19.218181818181819</c:v>
                </c:pt>
                <c:pt idx="17">
                  <c:v>18.0818181818182</c:v>
                </c:pt>
                <c:pt idx="18">
                  <c:v>18.40909090909091</c:v>
                </c:pt>
                <c:pt idx="19">
                  <c:v>17.45454545454546</c:v>
                </c:pt>
                <c:pt idx="20">
                  <c:v>16.372727272727239</c:v>
                </c:pt>
              </c:numCache>
            </c:numRef>
          </c:val>
          <c:smooth val="0"/>
        </c:ser>
        <c:dLbls>
          <c:showLegendKey val="0"/>
          <c:showVal val="0"/>
          <c:showCatName val="0"/>
          <c:showSerName val="0"/>
          <c:showPercent val="0"/>
          <c:showBubbleSize val="0"/>
        </c:dLbls>
        <c:smooth val="0"/>
        <c:axId val="487618192"/>
        <c:axId val="487617800"/>
      </c:lineChart>
      <c:catAx>
        <c:axId val="487618192"/>
        <c:scaling>
          <c:orientation val="minMax"/>
        </c:scaling>
        <c:delete val="0"/>
        <c:axPos val="b"/>
        <c:numFmt formatCode="General" sourceLinked="1"/>
        <c:majorTickMark val="none"/>
        <c:minorTickMark val="none"/>
        <c:tickLblPos val="nextTo"/>
        <c:spPr>
          <a:ln>
            <a:solidFill>
              <a:srgbClr val="D3D3D3"/>
            </a:solidFill>
          </a:ln>
        </c:spPr>
        <c:crossAx val="487617800"/>
        <c:crosses val="autoZero"/>
        <c:auto val="1"/>
        <c:lblAlgn val="ctr"/>
        <c:lblOffset val="100"/>
        <c:tickLblSkip val="2"/>
        <c:noMultiLvlLbl val="0"/>
      </c:catAx>
      <c:valAx>
        <c:axId val="487617800"/>
        <c:scaling>
          <c:orientation val="minMax"/>
        </c:scaling>
        <c:delete val="0"/>
        <c:axPos val="l"/>
        <c:majorGridlines>
          <c:spPr>
            <a:ln>
              <a:noFill/>
            </a:ln>
          </c:spPr>
        </c:majorGridlines>
        <c:numFmt formatCode="0" sourceLinked="0"/>
        <c:majorTickMark val="none"/>
        <c:minorTickMark val="none"/>
        <c:tickLblPos val="nextTo"/>
        <c:spPr>
          <a:ln>
            <a:solidFill>
              <a:srgbClr val="D3D3D3"/>
            </a:solidFill>
          </a:ln>
        </c:spPr>
        <c:crossAx val="487618192"/>
        <c:crosses val="autoZero"/>
        <c:crossBetween val="midCat"/>
        <c:majorUnit val="4"/>
      </c:valAx>
      <c:spPr>
        <a:ln>
          <a:noFill/>
        </a:ln>
      </c:spPr>
    </c:plotArea>
    <c:legend>
      <c:legendPos val="t"/>
      <c:overlay val="0"/>
    </c:legend>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Crude Rate</c:v>
                </c:pt>
              </c:strCache>
            </c:strRef>
          </c:tx>
          <c:spPr>
            <a:ln w="38100">
              <a:solidFill>
                <a:schemeClr val="accent2"/>
              </a:solidFill>
            </a:ln>
          </c:spPr>
          <c:marker>
            <c:symbol val="none"/>
          </c:marker>
          <c:dLbls>
            <c:dLbl>
              <c:idx val="0"/>
              <c:layout>
                <c:manualLayout>
                  <c:x val="-8.1699346405228798E-3"/>
                  <c:y val="4.9189586978711002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7"/>
              <c:showLegendKey val="0"/>
              <c:showVal val="1"/>
              <c:showCatName val="0"/>
              <c:showSerName val="0"/>
              <c:showPercent val="0"/>
              <c:showBubbleSize val="0"/>
              <c:extLst>
                <c:ext xmlns:c15="http://schemas.microsoft.com/office/drawing/2012/chart" uri="{CE6537A1-D6FC-4f65-9D91-7224C49458BB}"/>
              </c:extLst>
            </c:dLbl>
            <c:dLbl>
              <c:idx val="34"/>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Sheet1!$A$2:$A$19</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Sheet1!$B$2:$B$19</c:f>
              <c:numCache>
                <c:formatCode>0.0</c:formatCode>
                <c:ptCount val="18"/>
                <c:pt idx="0">
                  <c:v>3.8</c:v>
                </c:pt>
                <c:pt idx="1">
                  <c:v>3.9</c:v>
                </c:pt>
                <c:pt idx="2">
                  <c:v>4</c:v>
                </c:pt>
                <c:pt idx="3">
                  <c:v>4.4000000000000004</c:v>
                </c:pt>
                <c:pt idx="4">
                  <c:v>4.7</c:v>
                </c:pt>
                <c:pt idx="5">
                  <c:v>4.8</c:v>
                </c:pt>
                <c:pt idx="6">
                  <c:v>4.9000000000000004</c:v>
                </c:pt>
                <c:pt idx="7">
                  <c:v>5.3</c:v>
                </c:pt>
                <c:pt idx="8">
                  <c:v>5.6</c:v>
                </c:pt>
                <c:pt idx="9">
                  <c:v>5.9</c:v>
                </c:pt>
                <c:pt idx="10">
                  <c:v>5.9</c:v>
                </c:pt>
                <c:pt idx="11">
                  <c:v>6.3</c:v>
                </c:pt>
                <c:pt idx="12">
                  <c:v>6.9</c:v>
                </c:pt>
                <c:pt idx="13">
                  <c:v>7</c:v>
                </c:pt>
                <c:pt idx="14">
                  <c:v>6.8</c:v>
                </c:pt>
                <c:pt idx="15">
                  <c:v>7</c:v>
                </c:pt>
                <c:pt idx="16">
                  <c:v>7.2</c:v>
                </c:pt>
                <c:pt idx="17">
                  <c:v>7</c:v>
                </c:pt>
              </c:numCache>
            </c:numRef>
          </c:val>
          <c:smooth val="0"/>
        </c:ser>
        <c:ser>
          <c:idx val="1"/>
          <c:order val="1"/>
          <c:tx>
            <c:strRef>
              <c:f>Sheet1!$C$1</c:f>
              <c:strCache>
                <c:ptCount val="1"/>
                <c:pt idx="0">
                  <c:v>Age-Adjusted Rate</c:v>
                </c:pt>
              </c:strCache>
            </c:strRef>
          </c:tx>
          <c:spPr>
            <a:ln w="38100">
              <a:solidFill>
                <a:schemeClr val="accent5"/>
              </a:solidFill>
            </a:ln>
          </c:spPr>
          <c:marker>
            <c:symbol val="none"/>
          </c:marker>
          <c:dLbls>
            <c:dLbl>
              <c:idx val="0"/>
              <c:layout>
                <c:manualLayout>
                  <c:x val="-8.1699346405228798E-3"/>
                  <c:y val="-2.8935185185185199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7"/>
              <c:showLegendKey val="0"/>
              <c:showVal val="1"/>
              <c:showCatName val="0"/>
              <c:showSerName val="0"/>
              <c:showPercent val="0"/>
              <c:showBubbleSize val="0"/>
              <c:extLst>
                <c:ext xmlns:c15="http://schemas.microsoft.com/office/drawing/2012/chart" uri="{CE6537A1-D6FC-4f65-9D91-7224C49458BB}"/>
              </c:extLst>
            </c:dLbl>
            <c:dLbl>
              <c:idx val="34"/>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Sheet1!$A$2:$A$19</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Sheet1!$C$2:$C$19</c:f>
              <c:numCache>
                <c:formatCode>0.0</c:formatCode>
                <c:ptCount val="18"/>
                <c:pt idx="0">
                  <c:v>4</c:v>
                </c:pt>
                <c:pt idx="1">
                  <c:v>4.0999999999999996</c:v>
                </c:pt>
                <c:pt idx="2">
                  <c:v>4.0999999999999996</c:v>
                </c:pt>
                <c:pt idx="3">
                  <c:v>4.5</c:v>
                </c:pt>
                <c:pt idx="4">
                  <c:v>4.8</c:v>
                </c:pt>
                <c:pt idx="5">
                  <c:v>4.9000000000000004</c:v>
                </c:pt>
                <c:pt idx="6">
                  <c:v>4.9000000000000004</c:v>
                </c:pt>
                <c:pt idx="7">
                  <c:v>5.2</c:v>
                </c:pt>
                <c:pt idx="8">
                  <c:v>5.5</c:v>
                </c:pt>
                <c:pt idx="9">
                  <c:v>5.7</c:v>
                </c:pt>
                <c:pt idx="10">
                  <c:v>5.6</c:v>
                </c:pt>
                <c:pt idx="11">
                  <c:v>5.9</c:v>
                </c:pt>
                <c:pt idx="12">
                  <c:v>6.4</c:v>
                </c:pt>
                <c:pt idx="13">
                  <c:v>6.5</c:v>
                </c:pt>
                <c:pt idx="14">
                  <c:v>6.3</c:v>
                </c:pt>
                <c:pt idx="15">
                  <c:v>6.3</c:v>
                </c:pt>
                <c:pt idx="16">
                  <c:v>6.5</c:v>
                </c:pt>
                <c:pt idx="17">
                  <c:v>6.2</c:v>
                </c:pt>
              </c:numCache>
            </c:numRef>
          </c:val>
          <c:smooth val="0"/>
        </c:ser>
        <c:dLbls>
          <c:showLegendKey val="0"/>
          <c:showVal val="0"/>
          <c:showCatName val="0"/>
          <c:showSerName val="0"/>
          <c:showPercent val="0"/>
          <c:showBubbleSize val="0"/>
        </c:dLbls>
        <c:smooth val="0"/>
        <c:axId val="354720536"/>
        <c:axId val="354728768"/>
      </c:lineChart>
      <c:catAx>
        <c:axId val="354720536"/>
        <c:scaling>
          <c:orientation val="minMax"/>
        </c:scaling>
        <c:delete val="0"/>
        <c:axPos val="b"/>
        <c:numFmt formatCode="General" sourceLinked="1"/>
        <c:majorTickMark val="none"/>
        <c:minorTickMark val="none"/>
        <c:tickLblPos val="nextTo"/>
        <c:spPr>
          <a:ln>
            <a:solidFill>
              <a:srgbClr val="D3D3D3"/>
            </a:solidFill>
          </a:ln>
        </c:spPr>
        <c:crossAx val="354728768"/>
        <c:crosses val="autoZero"/>
        <c:auto val="1"/>
        <c:lblAlgn val="ctr"/>
        <c:lblOffset val="100"/>
        <c:tickLblSkip val="1"/>
        <c:noMultiLvlLbl val="0"/>
      </c:catAx>
      <c:valAx>
        <c:axId val="354728768"/>
        <c:scaling>
          <c:orientation val="minMax"/>
        </c:scaling>
        <c:delete val="0"/>
        <c:axPos val="l"/>
        <c:majorGridlines>
          <c:spPr>
            <a:ln>
              <a:noFill/>
            </a:ln>
          </c:spPr>
        </c:majorGridlines>
        <c:numFmt formatCode="0" sourceLinked="0"/>
        <c:majorTickMark val="none"/>
        <c:minorTickMark val="none"/>
        <c:tickLblPos val="nextTo"/>
        <c:spPr>
          <a:ln>
            <a:solidFill>
              <a:srgbClr val="D3D3D3"/>
            </a:solidFill>
          </a:ln>
        </c:spPr>
        <c:crossAx val="354720536"/>
        <c:crosses val="autoZero"/>
        <c:crossBetween val="midCat"/>
        <c:majorUnit val="2"/>
      </c:valAx>
      <c:spPr>
        <a:ln>
          <a:noFill/>
        </a:ln>
      </c:spPr>
    </c:plotArea>
    <c:legend>
      <c:legendPos val="t"/>
      <c:overlay val="0"/>
    </c:legend>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Ages 0-44</c:v>
                </c:pt>
              </c:strCache>
            </c:strRef>
          </c:tx>
          <c:spPr>
            <a:ln w="38100">
              <a:solidFill>
                <a:schemeClr val="accent2"/>
              </a:solidFill>
            </a:ln>
          </c:spPr>
          <c:marker>
            <c:symbol val="none"/>
          </c:marker>
          <c:dLbls>
            <c:dLbl>
              <c:idx val="17"/>
              <c:layout>
                <c:manualLayout>
                  <c:x val="-1.4367816091953999E-3"/>
                  <c:y val="-3.1828703703703803E-2"/>
                </c:manualLayout>
              </c:layout>
              <c:showLegendKey val="0"/>
              <c:showVal val="1"/>
              <c:showCatName val="0"/>
              <c:showSerName val="0"/>
              <c:showPercent val="0"/>
              <c:showBubbleSize val="0"/>
              <c:extLst>
                <c:ext xmlns:c15="http://schemas.microsoft.com/office/drawing/2012/chart" uri="{CE6537A1-D6FC-4f65-9D91-7224C49458BB}"/>
              </c:extLst>
            </c:dLbl>
            <c:dLbl>
              <c:idx val="34"/>
              <c:layout>
                <c:manualLayout>
                  <c:x val="-1.63398692810458E-3"/>
                  <c:y val="-1.44675925925927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Sheet1!$A$2:$A$19</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Sheet1!$B$2:$B$19</c:f>
              <c:numCache>
                <c:formatCode>0.0</c:formatCode>
                <c:ptCount val="18"/>
                <c:pt idx="0">
                  <c:v>1</c:v>
                </c:pt>
                <c:pt idx="1">
                  <c:v>1</c:v>
                </c:pt>
                <c:pt idx="2">
                  <c:v>1.1000000000000001</c:v>
                </c:pt>
                <c:pt idx="3">
                  <c:v>1.2</c:v>
                </c:pt>
                <c:pt idx="4">
                  <c:v>1.3</c:v>
                </c:pt>
                <c:pt idx="5">
                  <c:v>1.2</c:v>
                </c:pt>
                <c:pt idx="6">
                  <c:v>1.2</c:v>
                </c:pt>
                <c:pt idx="7">
                  <c:v>1.2</c:v>
                </c:pt>
                <c:pt idx="8">
                  <c:v>1.5</c:v>
                </c:pt>
                <c:pt idx="9">
                  <c:v>1.7</c:v>
                </c:pt>
                <c:pt idx="10">
                  <c:v>1.4</c:v>
                </c:pt>
                <c:pt idx="11">
                  <c:v>1.5</c:v>
                </c:pt>
                <c:pt idx="12">
                  <c:v>1.9</c:v>
                </c:pt>
                <c:pt idx="13">
                  <c:v>1.7</c:v>
                </c:pt>
                <c:pt idx="14">
                  <c:v>1.5</c:v>
                </c:pt>
                <c:pt idx="15">
                  <c:v>1.5</c:v>
                </c:pt>
                <c:pt idx="16">
                  <c:v>1.7</c:v>
                </c:pt>
                <c:pt idx="17">
                  <c:v>1.5</c:v>
                </c:pt>
              </c:numCache>
            </c:numRef>
          </c:val>
          <c:smooth val="0"/>
        </c:ser>
        <c:ser>
          <c:idx val="1"/>
          <c:order val="1"/>
          <c:tx>
            <c:strRef>
              <c:f>Sheet1!$C$1</c:f>
              <c:strCache>
                <c:ptCount val="1"/>
                <c:pt idx="0">
                  <c:v>Ages 45-64</c:v>
                </c:pt>
              </c:strCache>
            </c:strRef>
          </c:tx>
          <c:spPr>
            <a:ln w="38100">
              <a:solidFill>
                <a:schemeClr val="accent5"/>
              </a:solidFill>
            </a:ln>
          </c:spPr>
          <c:marker>
            <c:symbol val="none"/>
          </c:marker>
          <c:dLbls>
            <c:dLbl>
              <c:idx val="17"/>
              <c:layout>
                <c:manualLayout>
                  <c:x val="0"/>
                  <c:y val="-3.1828703703703699E-2"/>
                </c:manualLayout>
              </c:layout>
              <c:showLegendKey val="0"/>
              <c:showVal val="1"/>
              <c:showCatName val="0"/>
              <c:showSerName val="0"/>
              <c:showPercent val="0"/>
              <c:showBubbleSize val="0"/>
              <c:extLst>
                <c:ext xmlns:c15="http://schemas.microsoft.com/office/drawing/2012/chart" uri="{CE6537A1-D6FC-4f65-9D91-7224C49458BB}"/>
              </c:extLst>
            </c:dLbl>
            <c:dLbl>
              <c:idx val="34"/>
              <c:layout>
                <c:manualLayout>
                  <c:x val="0"/>
                  <c:y val="-1.4467592592592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Sheet1!$A$2:$A$19</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Sheet1!$C$2:$C$19</c:f>
              <c:numCache>
                <c:formatCode>0.0</c:formatCode>
                <c:ptCount val="18"/>
                <c:pt idx="0">
                  <c:v>7.6</c:v>
                </c:pt>
                <c:pt idx="1">
                  <c:v>7.9</c:v>
                </c:pt>
                <c:pt idx="2">
                  <c:v>8</c:v>
                </c:pt>
                <c:pt idx="3">
                  <c:v>8.3000000000000007</c:v>
                </c:pt>
                <c:pt idx="4">
                  <c:v>9.3000000000000007</c:v>
                </c:pt>
                <c:pt idx="5">
                  <c:v>9.3000000000000007</c:v>
                </c:pt>
                <c:pt idx="6">
                  <c:v>9.1</c:v>
                </c:pt>
                <c:pt idx="7">
                  <c:v>9.9</c:v>
                </c:pt>
                <c:pt idx="8">
                  <c:v>10.5</c:v>
                </c:pt>
                <c:pt idx="9">
                  <c:v>10.5</c:v>
                </c:pt>
                <c:pt idx="10">
                  <c:v>10.6</c:v>
                </c:pt>
                <c:pt idx="11">
                  <c:v>11.9</c:v>
                </c:pt>
                <c:pt idx="12">
                  <c:v>12.5</c:v>
                </c:pt>
                <c:pt idx="13">
                  <c:v>12.1</c:v>
                </c:pt>
                <c:pt idx="14">
                  <c:v>12</c:v>
                </c:pt>
                <c:pt idx="15">
                  <c:v>12.5</c:v>
                </c:pt>
                <c:pt idx="16">
                  <c:v>12.3</c:v>
                </c:pt>
                <c:pt idx="17">
                  <c:v>12</c:v>
                </c:pt>
              </c:numCache>
            </c:numRef>
          </c:val>
          <c:smooth val="0"/>
        </c:ser>
        <c:ser>
          <c:idx val="2"/>
          <c:order val="2"/>
          <c:tx>
            <c:strRef>
              <c:f>Sheet1!$D$1</c:f>
              <c:strCache>
                <c:ptCount val="1"/>
                <c:pt idx="0">
                  <c:v>Ages 65-74</c:v>
                </c:pt>
              </c:strCache>
            </c:strRef>
          </c:tx>
          <c:marker>
            <c:symbol val="none"/>
          </c:marker>
          <c:dLbls>
            <c:dLbl>
              <c:idx val="17"/>
              <c:layout>
                <c:manualLayout>
                  <c:x val="0"/>
                  <c:y val="-2.8935185185185199E-2"/>
                </c:manualLayout>
              </c:layout>
              <c:showLegendKey val="0"/>
              <c:showVal val="1"/>
              <c:showCatName val="0"/>
              <c:showSerName val="0"/>
              <c:showPercent val="0"/>
              <c:showBubbleSize val="0"/>
              <c:extLst>
                <c:ext xmlns:c15="http://schemas.microsoft.com/office/drawing/2012/chart" uri="{CE6537A1-D6FC-4f65-9D91-7224C49458BB}"/>
              </c:extLst>
            </c:dLbl>
            <c:dLbl>
              <c:idx val="34"/>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Sheet1!$A$2:$A$19</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Sheet1!$D$2:$D$19</c:f>
              <c:numCache>
                <c:formatCode>General</c:formatCode>
                <c:ptCount val="18"/>
                <c:pt idx="0">
                  <c:v>14.3</c:v>
                </c:pt>
                <c:pt idx="1">
                  <c:v>14</c:v>
                </c:pt>
                <c:pt idx="2">
                  <c:v>13.9</c:v>
                </c:pt>
                <c:pt idx="3">
                  <c:v>15.8</c:v>
                </c:pt>
                <c:pt idx="4">
                  <c:v>16.7</c:v>
                </c:pt>
                <c:pt idx="5">
                  <c:v>17</c:v>
                </c:pt>
                <c:pt idx="6">
                  <c:v>17.600000000000001</c:v>
                </c:pt>
                <c:pt idx="7">
                  <c:v>18.5</c:v>
                </c:pt>
                <c:pt idx="8">
                  <c:v>18.600000000000001</c:v>
                </c:pt>
                <c:pt idx="9">
                  <c:v>18.2</c:v>
                </c:pt>
                <c:pt idx="10">
                  <c:v>20</c:v>
                </c:pt>
                <c:pt idx="11">
                  <c:v>19.8</c:v>
                </c:pt>
                <c:pt idx="12">
                  <c:v>19.899999999999999</c:v>
                </c:pt>
                <c:pt idx="13">
                  <c:v>21.4</c:v>
                </c:pt>
                <c:pt idx="14">
                  <c:v>22.2</c:v>
                </c:pt>
                <c:pt idx="15">
                  <c:v>20.5</c:v>
                </c:pt>
                <c:pt idx="16">
                  <c:v>21</c:v>
                </c:pt>
                <c:pt idx="17">
                  <c:v>21.5</c:v>
                </c:pt>
              </c:numCache>
            </c:numRef>
          </c:val>
          <c:smooth val="0"/>
        </c:ser>
        <c:ser>
          <c:idx val="3"/>
          <c:order val="3"/>
          <c:tx>
            <c:strRef>
              <c:f>Sheet1!$E$1</c:f>
              <c:strCache>
                <c:ptCount val="1"/>
                <c:pt idx="0">
                  <c:v>Ages 75+</c:v>
                </c:pt>
              </c:strCache>
            </c:strRef>
          </c:tx>
          <c:marker>
            <c:symbol val="none"/>
          </c:marker>
          <c:dLbls>
            <c:dLbl>
              <c:idx val="17"/>
              <c:layout>
                <c:manualLayout>
                  <c:x val="0"/>
                  <c:y val="-1.06094453400167E-16"/>
                </c:manualLayout>
              </c:layout>
              <c:showLegendKey val="0"/>
              <c:showVal val="1"/>
              <c:showCatName val="0"/>
              <c:showSerName val="0"/>
              <c:showPercent val="0"/>
              <c:showBubbleSize val="0"/>
              <c:extLst>
                <c:ext xmlns:c15="http://schemas.microsoft.com/office/drawing/2012/chart" uri="{CE6537A1-D6FC-4f65-9D91-7224C49458BB}"/>
              </c:extLst>
            </c:dLbl>
            <c:dLbl>
              <c:idx val="34"/>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Sheet1!$A$2:$A$19</c:f>
              <c:numCache>
                <c:formatCode>General</c:formatCode>
                <c:ptCount val="18"/>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numCache>
            </c:numRef>
          </c:cat>
          <c:val>
            <c:numRef>
              <c:f>Sheet1!$E$2:$E$19</c:f>
              <c:numCache>
                <c:formatCode>General</c:formatCode>
                <c:ptCount val="18"/>
                <c:pt idx="0">
                  <c:v>0.65</c:v>
                </c:pt>
                <c:pt idx="1">
                  <c:v>0.74</c:v>
                </c:pt>
                <c:pt idx="2">
                  <c:v>0.66</c:v>
                </c:pt>
                <c:pt idx="3">
                  <c:v>0.72</c:v>
                </c:pt>
                <c:pt idx="4">
                  <c:v>0.7</c:v>
                </c:pt>
                <c:pt idx="5">
                  <c:v>0.78</c:v>
                </c:pt>
                <c:pt idx="6">
                  <c:v>0.82</c:v>
                </c:pt>
                <c:pt idx="7">
                  <c:v>0.77</c:v>
                </c:pt>
                <c:pt idx="8">
                  <c:v>0.75</c:v>
                </c:pt>
                <c:pt idx="9">
                  <c:v>1.02</c:v>
                </c:pt>
                <c:pt idx="10">
                  <c:v>0.99</c:v>
                </c:pt>
                <c:pt idx="11">
                  <c:v>0.94</c:v>
                </c:pt>
                <c:pt idx="12">
                  <c:v>1</c:v>
                </c:pt>
                <c:pt idx="13">
                  <c:v>0.93</c:v>
                </c:pt>
                <c:pt idx="14">
                  <c:v>0.83</c:v>
                </c:pt>
                <c:pt idx="15">
                  <c:v>0.84</c:v>
                </c:pt>
                <c:pt idx="16">
                  <c:v>0.9</c:v>
                </c:pt>
                <c:pt idx="17">
                  <c:v>0.89</c:v>
                </c:pt>
              </c:numCache>
            </c:numRef>
          </c:val>
          <c:smooth val="0"/>
        </c:ser>
        <c:dLbls>
          <c:showLegendKey val="0"/>
          <c:showVal val="0"/>
          <c:showCatName val="0"/>
          <c:showSerName val="0"/>
          <c:showPercent val="0"/>
          <c:showBubbleSize val="0"/>
        </c:dLbls>
        <c:smooth val="0"/>
        <c:axId val="582120640"/>
        <c:axId val="582119464"/>
      </c:lineChart>
      <c:catAx>
        <c:axId val="582120640"/>
        <c:scaling>
          <c:orientation val="minMax"/>
        </c:scaling>
        <c:delete val="0"/>
        <c:axPos val="b"/>
        <c:numFmt formatCode="General" sourceLinked="1"/>
        <c:majorTickMark val="none"/>
        <c:minorTickMark val="none"/>
        <c:tickLblPos val="nextTo"/>
        <c:spPr>
          <a:ln>
            <a:solidFill>
              <a:srgbClr val="D3D3D3"/>
            </a:solidFill>
          </a:ln>
        </c:spPr>
        <c:crossAx val="582119464"/>
        <c:crosses val="autoZero"/>
        <c:auto val="1"/>
        <c:lblAlgn val="ctr"/>
        <c:lblOffset val="100"/>
        <c:noMultiLvlLbl val="0"/>
      </c:catAx>
      <c:valAx>
        <c:axId val="582119464"/>
        <c:scaling>
          <c:orientation val="minMax"/>
        </c:scaling>
        <c:delete val="0"/>
        <c:axPos val="l"/>
        <c:majorGridlines>
          <c:spPr>
            <a:ln>
              <a:noFill/>
            </a:ln>
          </c:spPr>
        </c:majorGridlines>
        <c:numFmt formatCode="0" sourceLinked="0"/>
        <c:majorTickMark val="none"/>
        <c:minorTickMark val="none"/>
        <c:tickLblPos val="nextTo"/>
        <c:spPr>
          <a:ln>
            <a:solidFill>
              <a:srgbClr val="D3D3D3"/>
            </a:solidFill>
          </a:ln>
        </c:spPr>
        <c:crossAx val="582120640"/>
        <c:crosses val="autoZero"/>
        <c:crossBetween val="midCat"/>
        <c:majorUnit val="2"/>
      </c:valAx>
      <c:spPr>
        <a:ln>
          <a:noFill/>
        </a:ln>
      </c:spPr>
    </c:plotArea>
    <c:legend>
      <c:legendPos val="t"/>
      <c:overlay val="0"/>
    </c:legend>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A4D92E5-9FFA-458A-9BEA-BDF5C2EF3530}" type="datetimeFigureOut">
              <a:rPr lang="en-US" smtClean="0"/>
              <a:pPr/>
              <a:t>8/25/2016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3E76084-7007-4F9A-9BF5-85CA96B02EE7}" type="slidenum">
              <a:rPr lang="en-US" smtClean="0"/>
              <a:pPr/>
              <a:t>‹#›</a:t>
            </a:fld>
            <a:endParaRPr lang="en-US" dirty="0"/>
          </a:p>
        </p:txBody>
      </p:sp>
    </p:spTree>
    <p:extLst>
      <p:ext uri="{BB962C8B-B14F-4D97-AF65-F5344CB8AC3E}">
        <p14:creationId xmlns:p14="http://schemas.microsoft.com/office/powerpoint/2010/main" val="2775093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3E76084-7007-4F9A-9BF5-85CA96B02EE7}" type="slidenum">
              <a:rPr lang="en-US" smtClean="0"/>
              <a:pPr/>
              <a:t>0</a:t>
            </a:fld>
            <a:endParaRPr lang="en-US" dirty="0"/>
          </a:p>
        </p:txBody>
      </p:sp>
    </p:spTree>
    <p:extLst>
      <p:ext uri="{BB962C8B-B14F-4D97-AF65-F5344CB8AC3E}">
        <p14:creationId xmlns:p14="http://schemas.microsoft.com/office/powerpoint/2010/main" val="35115096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pPr/>
              <a:t>9</a:t>
            </a:fld>
            <a:endParaRPr lang="en-US" dirty="0"/>
          </a:p>
        </p:txBody>
      </p:sp>
    </p:spTree>
    <p:extLst>
      <p:ext uri="{BB962C8B-B14F-4D97-AF65-F5344CB8AC3E}">
        <p14:creationId xmlns:p14="http://schemas.microsoft.com/office/powerpoint/2010/main" val="3150676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pPr/>
              <a:t>10</a:t>
            </a:fld>
            <a:endParaRPr lang="en-US" dirty="0"/>
          </a:p>
        </p:txBody>
      </p:sp>
    </p:spTree>
    <p:extLst>
      <p:ext uri="{BB962C8B-B14F-4D97-AF65-F5344CB8AC3E}">
        <p14:creationId xmlns:p14="http://schemas.microsoft.com/office/powerpoint/2010/main" val="30288791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7715355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771535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7715355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pPr/>
              <a:t>14</a:t>
            </a:fld>
            <a:endParaRPr lang="en-US" dirty="0"/>
          </a:p>
        </p:txBody>
      </p:sp>
    </p:spTree>
    <p:extLst>
      <p:ext uri="{BB962C8B-B14F-4D97-AF65-F5344CB8AC3E}">
        <p14:creationId xmlns:p14="http://schemas.microsoft.com/office/powerpoint/2010/main" val="30288791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pPr/>
              <a:t>15</a:t>
            </a:fld>
            <a:endParaRPr lang="en-US" dirty="0"/>
          </a:p>
        </p:txBody>
      </p:sp>
    </p:spTree>
    <p:extLst>
      <p:ext uri="{BB962C8B-B14F-4D97-AF65-F5344CB8AC3E}">
        <p14:creationId xmlns:p14="http://schemas.microsoft.com/office/powerpoint/2010/main" val="30288791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37715355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pPr/>
              <a:t>17</a:t>
            </a:fld>
            <a:endParaRPr lang="en-US"/>
          </a:p>
        </p:txBody>
      </p:sp>
    </p:spTree>
    <p:extLst>
      <p:ext uri="{BB962C8B-B14F-4D97-AF65-F5344CB8AC3E}">
        <p14:creationId xmlns:p14="http://schemas.microsoft.com/office/powerpoint/2010/main" val="37715355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pPr/>
              <a:t>18</a:t>
            </a:fld>
            <a:endParaRPr lang="en-US"/>
          </a:p>
        </p:txBody>
      </p:sp>
    </p:spTree>
    <p:extLst>
      <p:ext uri="{BB962C8B-B14F-4D97-AF65-F5344CB8AC3E}">
        <p14:creationId xmlns:p14="http://schemas.microsoft.com/office/powerpoint/2010/main" val="3771535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31774"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pPr/>
              <a:t>1</a:t>
            </a:fld>
            <a:endParaRPr lang="en-US" dirty="0"/>
          </a:p>
        </p:txBody>
      </p:sp>
    </p:spTree>
    <p:extLst>
      <p:ext uri="{BB962C8B-B14F-4D97-AF65-F5344CB8AC3E}">
        <p14:creationId xmlns:p14="http://schemas.microsoft.com/office/powerpoint/2010/main" val="31506764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3E76084-7007-4F9A-9BF5-85CA96B02EE7}" type="slidenum">
              <a:rPr lang="en-US" smtClean="0"/>
              <a:pPr/>
              <a:t>19</a:t>
            </a:fld>
            <a:endParaRPr lang="en-US"/>
          </a:p>
        </p:txBody>
      </p:sp>
    </p:spTree>
    <p:extLst>
      <p:ext uri="{BB962C8B-B14F-4D97-AF65-F5344CB8AC3E}">
        <p14:creationId xmlns:p14="http://schemas.microsoft.com/office/powerpoint/2010/main" val="37715355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3E76084-7007-4F9A-9BF5-85CA96B02EE7}" type="slidenum">
              <a:rPr lang="en-US" smtClean="0"/>
              <a:pPr/>
              <a:t>20</a:t>
            </a:fld>
            <a:endParaRPr lang="en-US" dirty="0"/>
          </a:p>
        </p:txBody>
      </p:sp>
    </p:spTree>
    <p:extLst>
      <p:ext uri="{BB962C8B-B14F-4D97-AF65-F5344CB8AC3E}">
        <p14:creationId xmlns:p14="http://schemas.microsoft.com/office/powerpoint/2010/main" val="30288791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pPr/>
              <a:t>21</a:t>
            </a:fld>
            <a:endParaRPr lang="en-US"/>
          </a:p>
        </p:txBody>
      </p:sp>
    </p:spTree>
    <p:extLst>
      <p:ext uri="{BB962C8B-B14F-4D97-AF65-F5344CB8AC3E}">
        <p14:creationId xmlns:p14="http://schemas.microsoft.com/office/powerpoint/2010/main" val="20586812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pPr/>
              <a:t>22</a:t>
            </a:fld>
            <a:endParaRPr lang="en-US" dirty="0"/>
          </a:p>
        </p:txBody>
      </p:sp>
    </p:spTree>
    <p:extLst>
      <p:ext uri="{BB962C8B-B14F-4D97-AF65-F5344CB8AC3E}">
        <p14:creationId xmlns:p14="http://schemas.microsoft.com/office/powerpoint/2010/main" val="30691811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3E76084-7007-4F9A-9BF5-85CA96B02EE7}" type="slidenum">
              <a:rPr lang="en-US" smtClean="0"/>
              <a:pPr/>
              <a:t>23</a:t>
            </a:fld>
            <a:endParaRPr lang="en-US" dirty="0"/>
          </a:p>
        </p:txBody>
      </p:sp>
    </p:spTree>
    <p:extLst>
      <p:ext uri="{BB962C8B-B14F-4D97-AF65-F5344CB8AC3E}">
        <p14:creationId xmlns:p14="http://schemas.microsoft.com/office/powerpoint/2010/main" val="29300267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E9B44F7-9AC1-7D4D-B77F-90DBA6DCB262}" type="slidenum">
              <a:rPr lang="en-US" smtClean="0"/>
              <a:pPr/>
              <a:t>24</a:t>
            </a:fld>
            <a:endParaRPr lang="en-US"/>
          </a:p>
        </p:txBody>
      </p:sp>
    </p:spTree>
    <p:extLst>
      <p:ext uri="{BB962C8B-B14F-4D97-AF65-F5344CB8AC3E}">
        <p14:creationId xmlns:p14="http://schemas.microsoft.com/office/powerpoint/2010/main" val="2365051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3E76084-7007-4F9A-9BF5-85CA96B02EE7}" type="slidenum">
              <a:rPr lang="en-US" smtClean="0"/>
              <a:pPr/>
              <a:t>2</a:t>
            </a:fld>
            <a:endParaRPr lang="en-US" dirty="0"/>
          </a:p>
        </p:txBody>
      </p:sp>
    </p:spTree>
    <p:extLst>
      <p:ext uri="{BB962C8B-B14F-4D97-AF65-F5344CB8AC3E}">
        <p14:creationId xmlns:p14="http://schemas.microsoft.com/office/powerpoint/2010/main" val="3150676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3E76084-7007-4F9A-9BF5-85CA96B02EE7}" type="slidenum">
              <a:rPr lang="en-US" smtClean="0"/>
              <a:pPr/>
              <a:t>3</a:t>
            </a:fld>
            <a:endParaRPr lang="en-US" dirty="0"/>
          </a:p>
        </p:txBody>
      </p:sp>
    </p:spTree>
    <p:extLst>
      <p:ext uri="{BB962C8B-B14F-4D97-AF65-F5344CB8AC3E}">
        <p14:creationId xmlns:p14="http://schemas.microsoft.com/office/powerpoint/2010/main" val="3150676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3E76084-7007-4F9A-9BF5-85CA96B02EE7}" type="slidenum">
              <a:rPr lang="en-US" smtClean="0"/>
              <a:pPr/>
              <a:t>4</a:t>
            </a:fld>
            <a:endParaRPr lang="en-US" dirty="0"/>
          </a:p>
        </p:txBody>
      </p:sp>
    </p:spTree>
    <p:extLst>
      <p:ext uri="{BB962C8B-B14F-4D97-AF65-F5344CB8AC3E}">
        <p14:creationId xmlns:p14="http://schemas.microsoft.com/office/powerpoint/2010/main" val="3150676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3E76084-7007-4F9A-9BF5-85CA96B02EE7}" type="slidenum">
              <a:rPr lang="en-US" smtClean="0"/>
              <a:pPr/>
              <a:t>5</a:t>
            </a:fld>
            <a:endParaRPr lang="en-US" dirty="0"/>
          </a:p>
        </p:txBody>
      </p:sp>
    </p:spTree>
    <p:extLst>
      <p:ext uri="{BB962C8B-B14F-4D97-AF65-F5344CB8AC3E}">
        <p14:creationId xmlns:p14="http://schemas.microsoft.com/office/powerpoint/2010/main" val="3150676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pPr/>
              <a:t>6</a:t>
            </a:fld>
            <a:endParaRPr lang="en-US" dirty="0"/>
          </a:p>
        </p:txBody>
      </p:sp>
    </p:spTree>
    <p:extLst>
      <p:ext uri="{BB962C8B-B14F-4D97-AF65-F5344CB8AC3E}">
        <p14:creationId xmlns:p14="http://schemas.microsoft.com/office/powerpoint/2010/main" val="3150676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pPr/>
              <a:t>7</a:t>
            </a:fld>
            <a:endParaRPr lang="en-US" dirty="0"/>
          </a:p>
        </p:txBody>
      </p:sp>
    </p:spTree>
    <p:extLst>
      <p:ext uri="{BB962C8B-B14F-4D97-AF65-F5344CB8AC3E}">
        <p14:creationId xmlns:p14="http://schemas.microsoft.com/office/powerpoint/2010/main" val="3150676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771535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280160"/>
            <a:ext cx="8976360" cy="4480560"/>
          </a:xfrm>
          <a:prstGeom prst="rect">
            <a:avLst/>
          </a:prstGeom>
        </p:spPr>
        <p:txBody>
          <a:bodyPr/>
          <a:lstStyle>
            <a:lvl1pPr marL="0" indent="0">
              <a:buNone/>
              <a:defRPr sz="2000" b="0" i="0">
                <a:solidFill>
                  <a:schemeClr val="tx1"/>
                </a:solidFill>
                <a:latin typeface="+mn-lt"/>
                <a:cs typeface="Calibri" pitchFamily="34" charset="0"/>
              </a:defRPr>
            </a:lvl1pPr>
            <a:lvl2pPr>
              <a:defRPr sz="1800" b="0" i="0">
                <a:solidFill>
                  <a:schemeClr val="tx1"/>
                </a:solidFill>
                <a:latin typeface="+mn-lt"/>
                <a:cs typeface="Calibri" pitchFamily="34" charset="0"/>
              </a:defRPr>
            </a:lvl2pPr>
            <a:lvl3pPr>
              <a:defRPr sz="1600" b="0" i="0">
                <a:solidFill>
                  <a:schemeClr val="tx1"/>
                </a:solidFill>
                <a:latin typeface="+mn-lt"/>
                <a:cs typeface="Calibri" pitchFamily="34" charset="0"/>
              </a:defRPr>
            </a:lvl3pPr>
            <a:lvl4pPr>
              <a:defRPr sz="1400" b="0" i="0">
                <a:solidFill>
                  <a:schemeClr val="tx1"/>
                </a:solidFill>
                <a:latin typeface="+mn-lt"/>
                <a:cs typeface="Calibri" pitchFamily="34" charset="0"/>
              </a:defRPr>
            </a:lvl4pPr>
            <a:lvl5pPr>
              <a:defRPr sz="1300" b="0" i="0">
                <a:solidFill>
                  <a:schemeClr val="tx1"/>
                </a:solidFill>
                <a:latin typeface="+mn-lt"/>
                <a:cs typeface="Calibri" pitchFamily="34" charset="0"/>
              </a:defRPr>
            </a:lvl5pPr>
          </a:lstStyle>
          <a:p>
            <a:pPr lvl="0"/>
            <a:endParaRPr lang="en-US" dirty="0" smtClean="0"/>
          </a:p>
        </p:txBody>
      </p:sp>
      <p:sp>
        <p:nvSpPr>
          <p:cNvPr id="9" name="Text Placeholder 6"/>
          <p:cNvSpPr>
            <a:spLocks noGrp="1"/>
          </p:cNvSpPr>
          <p:nvPr>
            <p:ph type="body" sz="quarter" idx="11"/>
          </p:nvPr>
        </p:nvSpPr>
        <p:spPr>
          <a:xfrm>
            <a:off x="91440" y="5852160"/>
            <a:ext cx="8979408"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r>
              <a:rPr lang="en-US" dirty="0" smtClean="0"/>
              <a:t>Insert Source/Notes Here</a:t>
            </a:r>
          </a:p>
        </p:txBody>
      </p:sp>
      <p:sp>
        <p:nvSpPr>
          <p:cNvPr id="5"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92947"/>
                </a:solidFill>
              </a:defRPr>
            </a:lvl1pPr>
          </a:lstStyle>
          <a:p>
            <a:pPr lvl="0" algn="l" rtl="0" eaLnBrk="1" fontAlgn="base" hangingPunct="1">
              <a:spcBef>
                <a:spcPct val="0"/>
              </a:spcBef>
              <a:spcAft>
                <a:spcPct val="0"/>
              </a:spcAft>
            </a:pPr>
            <a:r>
              <a:rPr lang="en-US" dirty="0" smtClean="0"/>
              <a:t>Click to edit Master title style</a:t>
            </a:r>
          </a:p>
        </p:txBody>
      </p:sp>
    </p:spTree>
    <p:extLst>
      <p:ext uri="{BB962C8B-B14F-4D97-AF65-F5344CB8AC3E}">
        <p14:creationId xmlns:p14="http://schemas.microsoft.com/office/powerpoint/2010/main" val="310786866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50708A9-CFBF-FC40-B167-346FCB02DE05}" type="datetimeFigureOut">
              <a:rPr lang="en-US" smtClean="0"/>
              <a:pPr/>
              <a:t>8/25/2016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63722CC-9F96-F544-9249-0FE28622C156}" type="slidenum">
              <a:rPr lang="en-US" smtClean="0"/>
              <a:pPr/>
              <a:t>‹#›</a:t>
            </a:fld>
            <a:endParaRPr lang="en-US"/>
          </a:p>
        </p:txBody>
      </p:sp>
    </p:spTree>
    <p:extLst>
      <p:ext uri="{BB962C8B-B14F-4D97-AF65-F5344CB8AC3E}">
        <p14:creationId xmlns:p14="http://schemas.microsoft.com/office/powerpoint/2010/main" val="2551292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 y="1371600"/>
            <a:ext cx="8961120" cy="434340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7" name="Rectangle 5"/>
          <p:cNvSpPr>
            <a:spLocks noGrp="1" noChangeArrowheads="1"/>
          </p:cNvSpPr>
          <p:nvPr>
            <p:ph type="title"/>
          </p:nvPr>
        </p:nvSpPr>
        <p:spPr bwMode="auto">
          <a:xfrm>
            <a:off x="91440" y="36576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D324E"/>
                </a:solidFill>
              </a:defRPr>
            </a:lvl1pPr>
          </a:lstStyle>
          <a:p>
            <a:pPr lvl="0" algn="l" rtl="0" eaLnBrk="1" fontAlgn="base" hangingPunct="1">
              <a:spcBef>
                <a:spcPct val="0"/>
              </a:spcBef>
              <a:spcAft>
                <a:spcPct val="0"/>
              </a:spcAft>
            </a:pPr>
            <a:r>
              <a:rPr lang="en-US" dirty="0" smtClean="0"/>
              <a:t>Click to edit Master title style</a:t>
            </a:r>
          </a:p>
        </p:txBody>
      </p:sp>
      <p:sp>
        <p:nvSpPr>
          <p:cNvPr id="5" name="Text Placeholder 6"/>
          <p:cNvSpPr>
            <a:spLocks noGrp="1"/>
          </p:cNvSpPr>
          <p:nvPr>
            <p:ph type="body" sz="quarter" idx="11" hasCustomPrompt="1"/>
          </p:nvPr>
        </p:nvSpPr>
        <p:spPr>
          <a:xfrm>
            <a:off x="91440" y="5852160"/>
            <a:ext cx="8961120"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r>
              <a:rPr lang="en-US" dirty="0" smtClean="0"/>
              <a:t>Insert Source/Notes Here</a:t>
            </a:r>
          </a:p>
        </p:txBody>
      </p:sp>
    </p:spTree>
    <p:extLst>
      <p:ext uri="{BB962C8B-B14F-4D97-AF65-F5344CB8AC3E}">
        <p14:creationId xmlns:p14="http://schemas.microsoft.com/office/powerpoint/2010/main" val="193751173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Figures">
    <p:spTree>
      <p:nvGrpSpPr>
        <p:cNvPr id="1" name=""/>
        <p:cNvGrpSpPr/>
        <p:nvPr/>
      </p:nvGrpSpPr>
      <p:grpSpPr>
        <a:xfrm>
          <a:off x="0" y="0"/>
          <a:ext cx="0" cy="0"/>
          <a:chOff x="0" y="0"/>
          <a:chExt cx="0" cy="0"/>
        </a:xfrm>
      </p:grpSpPr>
      <p:sp>
        <p:nvSpPr>
          <p:cNvPr id="16" name="Content Placeholder 2"/>
          <p:cNvSpPr>
            <a:spLocks noGrp="1"/>
          </p:cNvSpPr>
          <p:nvPr>
            <p:ph idx="1"/>
          </p:nvPr>
        </p:nvSpPr>
        <p:spPr>
          <a:xfrm>
            <a:off x="91440" y="1371600"/>
            <a:ext cx="4434840" cy="434340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19" name="Content Placeholder 2"/>
          <p:cNvSpPr>
            <a:spLocks noGrp="1"/>
          </p:cNvSpPr>
          <p:nvPr>
            <p:ph idx="12"/>
          </p:nvPr>
        </p:nvSpPr>
        <p:spPr>
          <a:xfrm>
            <a:off x="4617720" y="1371600"/>
            <a:ext cx="4434840" cy="434340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6" name="Title 5"/>
          <p:cNvSpPr>
            <a:spLocks noGrp="1" noChangeArrowheads="1"/>
          </p:cNvSpPr>
          <p:nvPr>
            <p:ph type="title"/>
          </p:nvPr>
        </p:nvSpPr>
        <p:spPr bwMode="auto">
          <a:xfrm>
            <a:off x="91440" y="36576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92947"/>
                </a:solidFill>
              </a:defRPr>
            </a:lvl1pPr>
          </a:lstStyle>
          <a:p>
            <a:pPr lvl="0" algn="l" rtl="0" eaLnBrk="1" fontAlgn="base" hangingPunct="1">
              <a:spcBef>
                <a:spcPct val="0"/>
              </a:spcBef>
              <a:spcAft>
                <a:spcPct val="0"/>
              </a:spcAft>
            </a:pPr>
            <a:r>
              <a:rPr lang="en-US" dirty="0" smtClean="0"/>
              <a:t>Click to edit Master title style</a:t>
            </a:r>
          </a:p>
        </p:txBody>
      </p:sp>
      <p:sp>
        <p:nvSpPr>
          <p:cNvPr id="8" name="Text Placeholder 6"/>
          <p:cNvSpPr>
            <a:spLocks noGrp="1"/>
          </p:cNvSpPr>
          <p:nvPr>
            <p:ph type="body" sz="quarter" idx="11" hasCustomPrompt="1"/>
          </p:nvPr>
        </p:nvSpPr>
        <p:spPr>
          <a:xfrm>
            <a:off x="91440" y="5852160"/>
            <a:ext cx="8961120"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r>
              <a:rPr lang="en-US" dirty="0" smtClean="0"/>
              <a:t>Insert Source/Notes Here</a:t>
            </a:r>
          </a:p>
        </p:txBody>
      </p:sp>
    </p:spTree>
    <p:extLst>
      <p:ext uri="{BB962C8B-B14F-4D97-AF65-F5344CB8AC3E}">
        <p14:creationId xmlns:p14="http://schemas.microsoft.com/office/powerpoint/2010/main" val="21249798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Figures">
    <p:spTree>
      <p:nvGrpSpPr>
        <p:cNvPr id="1" name=""/>
        <p:cNvGrpSpPr/>
        <p:nvPr/>
      </p:nvGrpSpPr>
      <p:grpSpPr>
        <a:xfrm>
          <a:off x="0" y="0"/>
          <a:ext cx="0" cy="0"/>
          <a:chOff x="0" y="0"/>
          <a:chExt cx="0" cy="0"/>
        </a:xfrm>
      </p:grpSpPr>
      <p:sp>
        <p:nvSpPr>
          <p:cNvPr id="11" name="Content Placeholder 2"/>
          <p:cNvSpPr>
            <a:spLocks noGrp="1"/>
          </p:cNvSpPr>
          <p:nvPr>
            <p:ph idx="1"/>
          </p:nvPr>
        </p:nvSpPr>
        <p:spPr>
          <a:xfrm>
            <a:off x="91440" y="1371600"/>
            <a:ext cx="2926080" cy="434340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15" name="Content Placeholder 2"/>
          <p:cNvSpPr>
            <a:spLocks noGrp="1"/>
          </p:cNvSpPr>
          <p:nvPr>
            <p:ph idx="12"/>
          </p:nvPr>
        </p:nvSpPr>
        <p:spPr>
          <a:xfrm>
            <a:off x="3108960" y="1371600"/>
            <a:ext cx="2926080" cy="434340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16" name="Content Placeholder 2"/>
          <p:cNvSpPr>
            <a:spLocks noGrp="1"/>
          </p:cNvSpPr>
          <p:nvPr>
            <p:ph idx="13"/>
          </p:nvPr>
        </p:nvSpPr>
        <p:spPr>
          <a:xfrm>
            <a:off x="6126480" y="1371600"/>
            <a:ext cx="2926080" cy="434340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7" name="Rectangle 5"/>
          <p:cNvSpPr>
            <a:spLocks noGrp="1" noChangeArrowheads="1"/>
          </p:cNvSpPr>
          <p:nvPr>
            <p:ph type="title"/>
          </p:nvPr>
        </p:nvSpPr>
        <p:spPr bwMode="auto">
          <a:xfrm>
            <a:off x="91440" y="36576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D324E"/>
                </a:solidFill>
              </a:defRPr>
            </a:lvl1pPr>
          </a:lstStyle>
          <a:p>
            <a:pPr lvl="0" algn="l" rtl="0" eaLnBrk="1" fontAlgn="base" hangingPunct="1">
              <a:spcBef>
                <a:spcPct val="0"/>
              </a:spcBef>
              <a:spcAft>
                <a:spcPct val="0"/>
              </a:spcAft>
            </a:pPr>
            <a:r>
              <a:rPr lang="en-US" dirty="0" smtClean="0"/>
              <a:t>Click to edit Master title style</a:t>
            </a:r>
          </a:p>
        </p:txBody>
      </p:sp>
      <p:sp>
        <p:nvSpPr>
          <p:cNvPr id="8" name="Text Placeholder 6"/>
          <p:cNvSpPr>
            <a:spLocks noGrp="1"/>
          </p:cNvSpPr>
          <p:nvPr>
            <p:ph type="body" sz="quarter" idx="11" hasCustomPrompt="1"/>
          </p:nvPr>
        </p:nvSpPr>
        <p:spPr>
          <a:xfrm>
            <a:off x="91440" y="5852160"/>
            <a:ext cx="8961120"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r>
              <a:rPr lang="en-US" dirty="0" smtClean="0"/>
              <a:t>Insert Source/Notes Here</a:t>
            </a:r>
          </a:p>
        </p:txBody>
      </p:sp>
    </p:spTree>
    <p:extLst>
      <p:ext uri="{BB962C8B-B14F-4D97-AF65-F5344CB8AC3E}">
        <p14:creationId xmlns:p14="http://schemas.microsoft.com/office/powerpoint/2010/main" val="26881671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
        <p:nvSpPr>
          <p:cNvPr id="4" name="Rectangle 5"/>
          <p:cNvSpPr>
            <a:spLocks noGrp="1" noChangeArrowheads="1"/>
          </p:cNvSpPr>
          <p:nvPr>
            <p:ph type="title"/>
          </p:nvPr>
        </p:nvSpPr>
        <p:spPr bwMode="auto">
          <a:xfrm>
            <a:off x="91440" y="36576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D324E"/>
                </a:solidFill>
              </a:defRPr>
            </a:lvl1pPr>
          </a:lstStyle>
          <a:p>
            <a:pPr lvl="0" algn="l" rtl="0" eaLnBrk="1" fontAlgn="base" hangingPunct="1">
              <a:spcBef>
                <a:spcPct val="0"/>
              </a:spcBef>
              <a:spcAft>
                <a:spcPct val="0"/>
              </a:spcAft>
            </a:pPr>
            <a:r>
              <a:rPr lang="en-US" dirty="0" smtClean="0"/>
              <a:t>Click to edit Master title style</a:t>
            </a:r>
          </a:p>
        </p:txBody>
      </p:sp>
      <p:sp>
        <p:nvSpPr>
          <p:cNvPr id="5" name="Text Placeholder 6"/>
          <p:cNvSpPr>
            <a:spLocks noGrp="1"/>
          </p:cNvSpPr>
          <p:nvPr>
            <p:ph type="body" sz="quarter" idx="11" hasCustomPrompt="1"/>
          </p:nvPr>
        </p:nvSpPr>
        <p:spPr>
          <a:xfrm>
            <a:off x="91440" y="5852160"/>
            <a:ext cx="8961120"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r>
              <a:rPr lang="en-US" dirty="0" smtClean="0"/>
              <a:t>Insert Source/Notes Here</a:t>
            </a:r>
          </a:p>
        </p:txBody>
      </p:sp>
    </p:spTree>
    <p:extLst>
      <p:ext uri="{BB962C8B-B14F-4D97-AF65-F5344CB8AC3E}">
        <p14:creationId xmlns:p14="http://schemas.microsoft.com/office/powerpoint/2010/main" val="13147119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9" name="Text Placeholder 6"/>
          <p:cNvSpPr>
            <a:spLocks noGrp="1"/>
          </p:cNvSpPr>
          <p:nvPr>
            <p:ph type="body" sz="quarter" idx="11"/>
          </p:nvPr>
        </p:nvSpPr>
        <p:spPr>
          <a:xfrm>
            <a:off x="91440" y="5852160"/>
            <a:ext cx="8979408"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r>
              <a:rPr lang="en-US" dirty="0" smtClean="0"/>
              <a:t>Insert Source/Notes Here</a:t>
            </a:r>
          </a:p>
        </p:txBody>
      </p:sp>
      <p:sp>
        <p:nvSpPr>
          <p:cNvPr id="5"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92947"/>
                </a:solidFill>
              </a:defRPr>
            </a:lvl1pPr>
          </a:lstStyle>
          <a:p>
            <a:pPr lvl="0" algn="l" rtl="0" eaLnBrk="1" fontAlgn="base" hangingPunct="1">
              <a:spcBef>
                <a:spcPct val="0"/>
              </a:spcBef>
              <a:spcAft>
                <a:spcPct val="0"/>
              </a:spcAft>
            </a:pPr>
            <a:r>
              <a:rPr lang="en-US" dirty="0" smtClean="0"/>
              <a:t>Click to edit Master title style</a:t>
            </a:r>
          </a:p>
        </p:txBody>
      </p:sp>
      <p:graphicFrame>
        <p:nvGraphicFramePr>
          <p:cNvPr id="7" name="Content Placeholder 5"/>
          <p:cNvGraphicFramePr>
            <a:graphicFrameLocks/>
          </p:cNvGraphicFramePr>
          <p:nvPr userDrawn="1">
            <p:extLst>
              <p:ext uri="{D42A27DB-BD31-4B8C-83A1-F6EECF244321}">
                <p14:modId xmlns:p14="http://schemas.microsoft.com/office/powerpoint/2010/main" val="2160196017"/>
              </p:ext>
            </p:extLst>
          </p:nvPr>
        </p:nvGraphicFramePr>
        <p:xfrm>
          <a:off x="76200" y="1280160"/>
          <a:ext cx="8975725" cy="448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90150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9" name="Text Placeholder 6"/>
          <p:cNvSpPr>
            <a:spLocks noGrp="1"/>
          </p:cNvSpPr>
          <p:nvPr>
            <p:ph type="body" sz="quarter" idx="11"/>
          </p:nvPr>
        </p:nvSpPr>
        <p:spPr>
          <a:xfrm>
            <a:off x="91440" y="5852160"/>
            <a:ext cx="8979408"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r>
              <a:rPr lang="en-US" dirty="0" smtClean="0"/>
              <a:t>Insert Source/Notes Here</a:t>
            </a:r>
          </a:p>
        </p:txBody>
      </p:sp>
      <p:sp>
        <p:nvSpPr>
          <p:cNvPr id="5"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92947"/>
                </a:solidFill>
              </a:defRPr>
            </a:lvl1pPr>
          </a:lstStyle>
          <a:p>
            <a:pPr lvl="0" algn="l" rtl="0" eaLnBrk="1" fontAlgn="base" hangingPunct="1">
              <a:spcBef>
                <a:spcPct val="0"/>
              </a:spcBef>
              <a:spcAft>
                <a:spcPct val="0"/>
              </a:spcAft>
            </a:pPr>
            <a:r>
              <a:rPr lang="en-US" dirty="0" smtClean="0"/>
              <a:t>Click to edit Master title style</a:t>
            </a:r>
          </a:p>
        </p:txBody>
      </p:sp>
      <p:graphicFrame>
        <p:nvGraphicFramePr>
          <p:cNvPr id="6" name="Content Placeholder 4"/>
          <p:cNvGraphicFramePr>
            <a:graphicFrameLocks/>
          </p:cNvGraphicFramePr>
          <p:nvPr userDrawn="1">
            <p:extLst>
              <p:ext uri="{D42A27DB-BD31-4B8C-83A1-F6EECF244321}">
                <p14:modId xmlns:p14="http://schemas.microsoft.com/office/powerpoint/2010/main" val="1881756991"/>
              </p:ext>
            </p:extLst>
          </p:nvPr>
        </p:nvGraphicFramePr>
        <p:xfrm>
          <a:off x="76200" y="1280160"/>
          <a:ext cx="8975725" cy="448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90150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9" name="Text Placeholder 6"/>
          <p:cNvSpPr>
            <a:spLocks noGrp="1"/>
          </p:cNvSpPr>
          <p:nvPr>
            <p:ph type="body" sz="quarter" idx="11"/>
          </p:nvPr>
        </p:nvSpPr>
        <p:spPr>
          <a:xfrm>
            <a:off x="91440" y="5852160"/>
            <a:ext cx="8979408"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r>
              <a:rPr lang="en-US" dirty="0" smtClean="0"/>
              <a:t>Insert Source/Notes Here</a:t>
            </a:r>
          </a:p>
        </p:txBody>
      </p:sp>
      <p:sp>
        <p:nvSpPr>
          <p:cNvPr id="5"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92947"/>
                </a:solidFill>
              </a:defRPr>
            </a:lvl1pPr>
          </a:lstStyle>
          <a:p>
            <a:pPr lvl="0" algn="l" rtl="0" eaLnBrk="1" fontAlgn="base" hangingPunct="1">
              <a:spcBef>
                <a:spcPct val="0"/>
              </a:spcBef>
              <a:spcAft>
                <a:spcPct val="0"/>
              </a:spcAft>
            </a:pPr>
            <a:r>
              <a:rPr lang="en-US" dirty="0" smtClean="0"/>
              <a:t>Click to edit Master title style</a:t>
            </a:r>
          </a:p>
        </p:txBody>
      </p:sp>
      <p:graphicFrame>
        <p:nvGraphicFramePr>
          <p:cNvPr id="7" name="Content Placeholder 4"/>
          <p:cNvGraphicFramePr>
            <a:graphicFrameLocks/>
          </p:cNvGraphicFramePr>
          <p:nvPr userDrawn="1">
            <p:extLst>
              <p:ext uri="{D42A27DB-BD31-4B8C-83A1-F6EECF244321}">
                <p14:modId xmlns:p14="http://schemas.microsoft.com/office/powerpoint/2010/main" val="2056096080"/>
              </p:ext>
            </p:extLst>
          </p:nvPr>
        </p:nvGraphicFramePr>
        <p:xfrm>
          <a:off x="76200" y="1280160"/>
          <a:ext cx="8975725" cy="448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90150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graphicFrame>
        <p:nvGraphicFramePr>
          <p:cNvPr id="3" name="Content Placeholder 5"/>
          <p:cNvGraphicFramePr>
            <a:graphicFrameLocks/>
          </p:cNvGraphicFramePr>
          <p:nvPr userDrawn="1">
            <p:extLst>
              <p:ext uri="{D42A27DB-BD31-4B8C-83A1-F6EECF244321}">
                <p14:modId xmlns:p14="http://schemas.microsoft.com/office/powerpoint/2010/main" val="3595364224"/>
              </p:ext>
            </p:extLst>
          </p:nvPr>
        </p:nvGraphicFramePr>
        <p:xfrm>
          <a:off x="76200" y="1280160"/>
          <a:ext cx="8975725" cy="448056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6"/>
          <p:cNvSpPr>
            <a:spLocks noGrp="1"/>
          </p:cNvSpPr>
          <p:nvPr>
            <p:ph type="body" sz="quarter" idx="11"/>
          </p:nvPr>
        </p:nvSpPr>
        <p:spPr>
          <a:xfrm>
            <a:off x="91440" y="5852160"/>
            <a:ext cx="8979408"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r>
              <a:rPr lang="en-US" dirty="0" smtClean="0"/>
              <a:t>Insert Source/Notes Here</a:t>
            </a:r>
          </a:p>
        </p:txBody>
      </p:sp>
    </p:spTree>
    <p:extLst>
      <p:ext uri="{BB962C8B-B14F-4D97-AF65-F5344CB8AC3E}">
        <p14:creationId xmlns:p14="http://schemas.microsoft.com/office/powerpoint/2010/main" val="3914605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9" name="Text Placeholder 6"/>
          <p:cNvSpPr>
            <a:spLocks noGrp="1"/>
          </p:cNvSpPr>
          <p:nvPr>
            <p:ph type="body" sz="quarter" idx="11"/>
          </p:nvPr>
        </p:nvSpPr>
        <p:spPr>
          <a:xfrm>
            <a:off x="91440" y="5852160"/>
            <a:ext cx="8979408"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r>
              <a:rPr lang="en-US" dirty="0" smtClean="0"/>
              <a:t>Insert Source/Notes Here</a:t>
            </a:r>
          </a:p>
        </p:txBody>
      </p:sp>
      <p:sp>
        <p:nvSpPr>
          <p:cNvPr id="5"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92947"/>
                </a:solidFill>
              </a:defRPr>
            </a:lvl1pPr>
          </a:lstStyle>
          <a:p>
            <a:pPr lvl="0" algn="l" rtl="0" eaLnBrk="1" fontAlgn="base" hangingPunct="1">
              <a:spcBef>
                <a:spcPct val="0"/>
              </a:spcBef>
              <a:spcAft>
                <a:spcPct val="0"/>
              </a:spcAft>
            </a:pPr>
            <a:r>
              <a:rPr lang="en-US" dirty="0" smtClean="0"/>
              <a:t>Click to edit Master title style</a:t>
            </a:r>
          </a:p>
        </p:txBody>
      </p:sp>
      <p:graphicFrame>
        <p:nvGraphicFramePr>
          <p:cNvPr id="6" name="Content Placeholder 4"/>
          <p:cNvGraphicFramePr>
            <a:graphicFrameLocks/>
          </p:cNvGraphicFramePr>
          <p:nvPr userDrawn="1">
            <p:extLst>
              <p:ext uri="{D42A27DB-BD31-4B8C-83A1-F6EECF244321}">
                <p14:modId xmlns:p14="http://schemas.microsoft.com/office/powerpoint/2010/main" val="3991406021"/>
              </p:ext>
            </p:extLst>
          </p:nvPr>
        </p:nvGraphicFramePr>
        <p:xfrm>
          <a:off x="76200" y="1280160"/>
          <a:ext cx="8975725" cy="448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901508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Figures">
    <p:spTree>
      <p:nvGrpSpPr>
        <p:cNvPr id="1" name=""/>
        <p:cNvGrpSpPr/>
        <p:nvPr/>
      </p:nvGrpSpPr>
      <p:grpSpPr>
        <a:xfrm>
          <a:off x="0" y="0"/>
          <a:ext cx="0" cy="0"/>
          <a:chOff x="0" y="0"/>
          <a:chExt cx="0" cy="0"/>
        </a:xfrm>
      </p:grpSpPr>
      <p:sp>
        <p:nvSpPr>
          <p:cNvPr id="16" name="Content Placeholder 2"/>
          <p:cNvSpPr>
            <a:spLocks noGrp="1"/>
          </p:cNvSpPr>
          <p:nvPr>
            <p:ph idx="1"/>
          </p:nvPr>
        </p:nvSpPr>
        <p:spPr>
          <a:xfrm>
            <a:off x="91440" y="1097280"/>
            <a:ext cx="4434840" cy="461772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19" name="Content Placeholder 2"/>
          <p:cNvSpPr>
            <a:spLocks noGrp="1"/>
          </p:cNvSpPr>
          <p:nvPr>
            <p:ph idx="12"/>
          </p:nvPr>
        </p:nvSpPr>
        <p:spPr>
          <a:xfrm>
            <a:off x="4617720" y="1097280"/>
            <a:ext cx="4434840" cy="461772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8"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D324E"/>
                </a:solidFill>
              </a:defRPr>
            </a:lvl1pPr>
          </a:lstStyle>
          <a:p>
            <a:pPr lvl="0" algn="l" rtl="0" eaLnBrk="1" fontAlgn="base" hangingPunct="1">
              <a:spcBef>
                <a:spcPct val="0"/>
              </a:spcBef>
              <a:spcAft>
                <a:spcPct val="0"/>
              </a:spcAft>
            </a:pPr>
            <a:r>
              <a:rPr lang="en-US" dirty="0" smtClean="0"/>
              <a:t>Click to edit Master title style</a:t>
            </a:r>
          </a:p>
        </p:txBody>
      </p:sp>
      <p:sp>
        <p:nvSpPr>
          <p:cNvPr id="6" name="Text Placeholder 6"/>
          <p:cNvSpPr>
            <a:spLocks noGrp="1"/>
          </p:cNvSpPr>
          <p:nvPr>
            <p:ph type="body" sz="quarter" idx="11" hasCustomPrompt="1"/>
          </p:nvPr>
        </p:nvSpPr>
        <p:spPr>
          <a:xfrm>
            <a:off x="91440" y="5852160"/>
            <a:ext cx="8961120" cy="731520"/>
          </a:xfrm>
          <a:prstGeom prst="rect">
            <a:avLst/>
          </a:prstGeom>
        </p:spPr>
        <p:txBody>
          <a:bodyPr anchor="b" anchorCtr="0"/>
          <a:lstStyle>
            <a:lvl1pPr marL="0" marR="0" indent="0" algn="l" defTabSz="914400" rtl="0" eaLnBrk="1" fontAlgn="base" latinLnBrk="0" hangingPunct="1">
              <a:lnSpc>
                <a:spcPct val="100000"/>
              </a:lnSpc>
              <a:spcBef>
                <a:spcPts val="0"/>
              </a:spcBef>
              <a:spcAft>
                <a:spcPct val="0"/>
              </a:spcAft>
              <a:buClrTx/>
              <a:buSzTx/>
              <a:buFont typeface="Arial" pitchFamily="34" charset="0"/>
              <a:buNone/>
              <a:tabLst/>
              <a:defRPr sz="1000" baseline="0">
                <a:solidFill>
                  <a:srgbClr val="3C3A3B"/>
                </a:solidFill>
                <a:latin typeface="Georgia" pitchFamily="18" charset="0"/>
                <a:cs typeface="Georgia" pitchFamily="18" charset="0"/>
              </a:defRPr>
            </a:lvl1pPr>
          </a:lstStyle>
          <a:p>
            <a:pPr algn="l">
              <a:spcBef>
                <a:spcPts val="0"/>
              </a:spcBef>
            </a:pPr>
            <a:r>
              <a:rPr lang="en-US" dirty="0" smtClean="0"/>
              <a:t>Insert Source/Notes Here</a:t>
            </a:r>
          </a:p>
        </p:txBody>
      </p:sp>
    </p:spTree>
    <p:extLst>
      <p:ext uri="{BB962C8B-B14F-4D97-AF65-F5344CB8AC3E}">
        <p14:creationId xmlns:p14="http://schemas.microsoft.com/office/powerpoint/2010/main" val="202959904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Figures">
    <p:spTree>
      <p:nvGrpSpPr>
        <p:cNvPr id="1" name=""/>
        <p:cNvGrpSpPr/>
        <p:nvPr/>
      </p:nvGrpSpPr>
      <p:grpSpPr>
        <a:xfrm>
          <a:off x="0" y="0"/>
          <a:ext cx="0" cy="0"/>
          <a:chOff x="0" y="0"/>
          <a:chExt cx="0" cy="0"/>
        </a:xfrm>
      </p:grpSpPr>
      <p:sp>
        <p:nvSpPr>
          <p:cNvPr id="11" name="Content Placeholder 2"/>
          <p:cNvSpPr>
            <a:spLocks noGrp="1"/>
          </p:cNvSpPr>
          <p:nvPr>
            <p:ph idx="1"/>
          </p:nvPr>
        </p:nvSpPr>
        <p:spPr>
          <a:xfrm>
            <a:off x="91440" y="1097280"/>
            <a:ext cx="2926080" cy="469392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15" name="Content Placeholder 2"/>
          <p:cNvSpPr>
            <a:spLocks noGrp="1"/>
          </p:cNvSpPr>
          <p:nvPr>
            <p:ph idx="12"/>
          </p:nvPr>
        </p:nvSpPr>
        <p:spPr>
          <a:xfrm>
            <a:off x="3108960" y="1097280"/>
            <a:ext cx="2926080" cy="469392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16" name="Content Placeholder 2"/>
          <p:cNvSpPr>
            <a:spLocks noGrp="1"/>
          </p:cNvSpPr>
          <p:nvPr>
            <p:ph idx="13"/>
          </p:nvPr>
        </p:nvSpPr>
        <p:spPr>
          <a:xfrm>
            <a:off x="6126480" y="1097280"/>
            <a:ext cx="2926080" cy="469392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9"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92947"/>
                </a:solidFill>
              </a:defRPr>
            </a:lvl1pPr>
          </a:lstStyle>
          <a:p>
            <a:pPr lvl="0" algn="l" rtl="0" eaLnBrk="1" fontAlgn="base" hangingPunct="1">
              <a:spcBef>
                <a:spcPct val="0"/>
              </a:spcBef>
              <a:spcAft>
                <a:spcPct val="0"/>
              </a:spcAft>
            </a:pPr>
            <a:r>
              <a:rPr lang="en-US" dirty="0" smtClean="0"/>
              <a:t>Click to edit Master title style</a:t>
            </a:r>
          </a:p>
        </p:txBody>
      </p:sp>
      <p:sp>
        <p:nvSpPr>
          <p:cNvPr id="7" name="Text Placeholder 6"/>
          <p:cNvSpPr>
            <a:spLocks noGrp="1"/>
          </p:cNvSpPr>
          <p:nvPr>
            <p:ph type="body" sz="quarter" idx="11" hasCustomPrompt="1"/>
          </p:nvPr>
        </p:nvSpPr>
        <p:spPr>
          <a:xfrm>
            <a:off x="91440" y="5852160"/>
            <a:ext cx="8961120"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r>
              <a:rPr lang="en-US" dirty="0" smtClean="0"/>
              <a:t>Insert Source/Notes Here</a:t>
            </a:r>
          </a:p>
        </p:txBody>
      </p:sp>
    </p:spTree>
    <p:extLst>
      <p:ext uri="{BB962C8B-B14F-4D97-AF65-F5344CB8AC3E}">
        <p14:creationId xmlns:p14="http://schemas.microsoft.com/office/powerpoint/2010/main" val="333634158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
        <p:nvSpPr>
          <p:cNvPr id="6" name="Tit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D324E"/>
                </a:solidFill>
              </a:defRPr>
            </a:lvl1pPr>
          </a:lstStyle>
          <a:p>
            <a:pPr lvl="0" algn="l" rtl="0" eaLnBrk="1" fontAlgn="base" hangingPunct="1">
              <a:spcBef>
                <a:spcPct val="0"/>
              </a:spcBef>
              <a:spcAft>
                <a:spcPct val="0"/>
              </a:spcAft>
            </a:pPr>
            <a:r>
              <a:rPr lang="en-US" dirty="0" smtClean="0"/>
              <a:t>Click to edit Master title style</a:t>
            </a:r>
          </a:p>
        </p:txBody>
      </p:sp>
      <p:sp>
        <p:nvSpPr>
          <p:cNvPr id="4" name="Text Placeholder 6"/>
          <p:cNvSpPr>
            <a:spLocks noGrp="1"/>
          </p:cNvSpPr>
          <p:nvPr>
            <p:ph type="body" sz="quarter" idx="11" hasCustomPrompt="1"/>
          </p:nvPr>
        </p:nvSpPr>
        <p:spPr>
          <a:xfrm>
            <a:off x="91440" y="5852160"/>
            <a:ext cx="8961120"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r>
              <a:rPr lang="en-US" dirty="0" smtClean="0"/>
              <a:t>Insert Source/Notes Here</a:t>
            </a:r>
          </a:p>
        </p:txBody>
      </p:sp>
    </p:spTree>
    <p:extLst>
      <p:ext uri="{BB962C8B-B14F-4D97-AF65-F5344CB8AC3E}">
        <p14:creationId xmlns:p14="http://schemas.microsoft.com/office/powerpoint/2010/main" val="33231233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2.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alpha val="0"/>
          </a:schemeClr>
        </a:solidFill>
        <a:effectLst/>
      </p:bgPr>
    </p:bg>
    <p:spTree>
      <p:nvGrpSpPr>
        <p:cNvPr id="1" name=""/>
        <p:cNvGrpSpPr/>
        <p:nvPr/>
      </p:nvGrpSpPr>
      <p:grpSpPr>
        <a:xfrm>
          <a:off x="0" y="0"/>
          <a:ext cx="0" cy="0"/>
          <a:chOff x="0" y="0"/>
          <a:chExt cx="0" cy="0"/>
        </a:xfrm>
      </p:grpSpPr>
      <p:sp>
        <p:nvSpPr>
          <p:cNvPr id="57349"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l" rtl="0" eaLnBrk="1" fontAlgn="base" hangingPunct="1">
              <a:spcBef>
                <a:spcPct val="0"/>
              </a:spcBef>
              <a:spcAft>
                <a:spcPct val="0"/>
              </a:spcAft>
            </a:pPr>
            <a:r>
              <a:rPr lang="en-US" dirty="0" smtClean="0"/>
              <a:t>Click to edit Master title style</a:t>
            </a:r>
          </a:p>
        </p:txBody>
      </p:sp>
      <p:sp>
        <p:nvSpPr>
          <p:cNvPr id="5" name="Text Placeholder 6"/>
          <p:cNvSpPr txBox="1">
            <a:spLocks/>
          </p:cNvSpPr>
          <p:nvPr userDrawn="1"/>
        </p:nvSpPr>
        <p:spPr>
          <a:xfrm>
            <a:off x="76200" y="6553200"/>
            <a:ext cx="7299960" cy="274320"/>
          </a:xfrm>
          <a:prstGeom prst="rect">
            <a:avLst/>
          </a:prstGeom>
        </p:spPr>
        <p:txBody>
          <a:bodyPr anchor="b" anchorCtr="0"/>
          <a:lstStyle>
            <a:lvl1pPr marL="0" indent="0" algn="l" rtl="0" eaLnBrk="1" fontAlgn="base" hangingPunct="1">
              <a:spcBef>
                <a:spcPts val="0"/>
              </a:spcBef>
              <a:spcAft>
                <a:spcPct val="0"/>
              </a:spcAft>
              <a:buFont typeface="Arial" pitchFamily="34" charset="0"/>
              <a:buNone/>
              <a:defRPr sz="1200" baseline="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r>
              <a:rPr lang="en-US" sz="1100" b="1" dirty="0" smtClean="0">
                <a:solidFill>
                  <a:srgbClr val="DC7A27"/>
                </a:solidFill>
                <a:latin typeface="Arial" pitchFamily="34" charset="0"/>
                <a:cs typeface="Arial" pitchFamily="34" charset="0"/>
              </a:rPr>
              <a:t>Peterson-Kaiser Health</a:t>
            </a:r>
            <a:r>
              <a:rPr lang="en-US" sz="1100" b="1" baseline="0" dirty="0" smtClean="0">
                <a:solidFill>
                  <a:srgbClr val="DC7A27"/>
                </a:solidFill>
                <a:latin typeface="Arial" pitchFamily="34" charset="0"/>
                <a:cs typeface="Arial" pitchFamily="34" charset="0"/>
              </a:rPr>
              <a:t> </a:t>
            </a:r>
            <a:r>
              <a:rPr lang="en-US" sz="1100" b="1" dirty="0" smtClean="0">
                <a:solidFill>
                  <a:srgbClr val="DC7A27"/>
                </a:solidFill>
                <a:latin typeface="Arial" pitchFamily="34" charset="0"/>
                <a:cs typeface="Arial" pitchFamily="34" charset="0"/>
              </a:rPr>
              <a:t>System Tracker</a:t>
            </a:r>
          </a:p>
        </p:txBody>
      </p:sp>
    </p:spTree>
    <p:extLst>
      <p:ext uri="{BB962C8B-B14F-4D97-AF65-F5344CB8AC3E}">
        <p14:creationId xmlns:p14="http://schemas.microsoft.com/office/powerpoint/2010/main" val="2441716585"/>
      </p:ext>
    </p:extLst>
  </p:cSld>
  <p:clrMap bg1="lt1" tx1="dk1" bg2="lt2" tx2="dk2" accent1="accent1" accent2="accent2" accent3="accent3" accent4="accent4" accent5="accent5" accent6="accent6" hlink="hlink" folHlink="folHlink"/>
  <p:sldLayoutIdLst>
    <p:sldLayoutId id="2147483661" r:id="rId1"/>
    <p:sldLayoutId id="2147483673" r:id="rId2"/>
    <p:sldLayoutId id="2147483676" r:id="rId3"/>
    <p:sldLayoutId id="2147483674" r:id="rId4"/>
    <p:sldLayoutId id="2147483677" r:id="rId5"/>
    <p:sldLayoutId id="2147483675" r:id="rId6"/>
    <p:sldLayoutId id="2147483664" r:id="rId7"/>
    <p:sldLayoutId id="2147483665" r:id="rId8"/>
    <p:sldLayoutId id="2147483663" r:id="rId9"/>
    <p:sldLayoutId id="2147483678" r:id="rId10"/>
  </p:sldLayoutIdLst>
  <p:timing>
    <p:tnLst>
      <p:par>
        <p:cTn id="1" dur="indefinite" restart="never" nodeType="tmRoot"/>
      </p:par>
    </p:tnLst>
  </p:timing>
  <p:hf hdr="0" ftr="0" dt="0"/>
  <p:txStyles>
    <p:titleStyle>
      <a:lvl1pPr algn="l" rtl="0" eaLnBrk="1" fontAlgn="base" hangingPunct="1">
        <a:spcBef>
          <a:spcPct val="0"/>
        </a:spcBef>
        <a:spcAft>
          <a:spcPct val="0"/>
        </a:spcAft>
        <a:defRPr lang="en-US" sz="2800" b="1" i="0" dirty="0" smtClean="0">
          <a:solidFill>
            <a:srgbClr val="0D324E"/>
          </a:solidFill>
          <a:latin typeface="Georgia" pitchFamily="18" charset="0"/>
          <a:ea typeface="+mj-ea"/>
          <a:cs typeface="Georgia" pitchFamily="18" charset="0"/>
        </a:defRPr>
      </a:lvl1pPr>
      <a:lvl2pPr algn="l" rtl="0" eaLnBrk="1" fontAlgn="base" hangingPunct="1">
        <a:spcBef>
          <a:spcPct val="0"/>
        </a:spcBef>
        <a:spcAft>
          <a:spcPct val="0"/>
        </a:spcAft>
        <a:defRPr sz="2600" b="1">
          <a:solidFill>
            <a:schemeClr val="tx2"/>
          </a:solidFill>
          <a:latin typeface="Tahoma" pitchFamily="34" charset="0"/>
          <a:cs typeface="Arial" charset="0"/>
        </a:defRPr>
      </a:lvl2pPr>
      <a:lvl3pPr algn="l" rtl="0" eaLnBrk="1" fontAlgn="base" hangingPunct="1">
        <a:spcBef>
          <a:spcPct val="0"/>
        </a:spcBef>
        <a:spcAft>
          <a:spcPct val="0"/>
        </a:spcAft>
        <a:defRPr sz="2600" b="1">
          <a:solidFill>
            <a:schemeClr val="tx2"/>
          </a:solidFill>
          <a:latin typeface="Tahoma" pitchFamily="34" charset="0"/>
          <a:cs typeface="Arial" charset="0"/>
        </a:defRPr>
      </a:lvl3pPr>
      <a:lvl4pPr algn="l" rtl="0" eaLnBrk="1" fontAlgn="base" hangingPunct="1">
        <a:spcBef>
          <a:spcPct val="0"/>
        </a:spcBef>
        <a:spcAft>
          <a:spcPct val="0"/>
        </a:spcAft>
        <a:defRPr sz="2600" b="1">
          <a:solidFill>
            <a:schemeClr val="tx2"/>
          </a:solidFill>
          <a:latin typeface="Tahoma" pitchFamily="34" charset="0"/>
          <a:cs typeface="Arial" charset="0"/>
        </a:defRPr>
      </a:lvl4pPr>
      <a:lvl5pPr algn="l" rtl="0" eaLnBrk="1" fontAlgn="base" hangingPunct="1">
        <a:spcBef>
          <a:spcPct val="0"/>
        </a:spcBef>
        <a:spcAft>
          <a:spcPct val="0"/>
        </a:spcAft>
        <a:defRPr sz="2600" b="1">
          <a:solidFill>
            <a:schemeClr val="tx2"/>
          </a:solidFill>
          <a:latin typeface="Tahoma" pitchFamily="34" charset="0"/>
          <a:cs typeface="Arial" charset="0"/>
        </a:defRPr>
      </a:lvl5pPr>
      <a:lvl6pPr marL="457200" algn="l" rtl="0" eaLnBrk="1" fontAlgn="base" hangingPunct="1">
        <a:spcBef>
          <a:spcPct val="0"/>
        </a:spcBef>
        <a:spcAft>
          <a:spcPct val="0"/>
        </a:spcAft>
        <a:defRPr sz="2600" b="1">
          <a:solidFill>
            <a:schemeClr val="tx2"/>
          </a:solidFill>
          <a:latin typeface="Tahoma" pitchFamily="34" charset="0"/>
          <a:cs typeface="Arial" charset="0"/>
        </a:defRPr>
      </a:lvl6pPr>
      <a:lvl7pPr marL="914400" algn="l" rtl="0" eaLnBrk="1" fontAlgn="base" hangingPunct="1">
        <a:spcBef>
          <a:spcPct val="0"/>
        </a:spcBef>
        <a:spcAft>
          <a:spcPct val="0"/>
        </a:spcAft>
        <a:defRPr sz="2600" b="1">
          <a:solidFill>
            <a:schemeClr val="tx2"/>
          </a:solidFill>
          <a:latin typeface="Tahoma" pitchFamily="34" charset="0"/>
          <a:cs typeface="Arial" charset="0"/>
        </a:defRPr>
      </a:lvl7pPr>
      <a:lvl8pPr marL="1371600" algn="l" rtl="0" eaLnBrk="1" fontAlgn="base" hangingPunct="1">
        <a:spcBef>
          <a:spcPct val="0"/>
        </a:spcBef>
        <a:spcAft>
          <a:spcPct val="0"/>
        </a:spcAft>
        <a:defRPr sz="2600" b="1">
          <a:solidFill>
            <a:schemeClr val="tx2"/>
          </a:solidFill>
          <a:latin typeface="Tahoma" pitchFamily="34" charset="0"/>
          <a:cs typeface="Arial" charset="0"/>
        </a:defRPr>
      </a:lvl8pPr>
      <a:lvl9pPr marL="1828800" algn="l" rtl="0" eaLnBrk="1" fontAlgn="base" hangingPunct="1">
        <a:spcBef>
          <a:spcPct val="0"/>
        </a:spcBef>
        <a:spcAft>
          <a:spcPct val="0"/>
        </a:spcAft>
        <a:defRPr sz="2600" b="1">
          <a:solidFill>
            <a:schemeClr val="tx2"/>
          </a:solidFill>
          <a:latin typeface="Tahoma" pitchFamily="34"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alpha val="0"/>
          </a:schemeClr>
        </a:solidFill>
        <a:effectLst/>
      </p:bgPr>
    </p:bg>
    <p:spTree>
      <p:nvGrpSpPr>
        <p:cNvPr id="1" name=""/>
        <p:cNvGrpSpPr/>
        <p:nvPr/>
      </p:nvGrpSpPr>
      <p:grpSpPr>
        <a:xfrm>
          <a:off x="0" y="0"/>
          <a:ext cx="0" cy="0"/>
          <a:chOff x="0" y="0"/>
          <a:chExt cx="0" cy="0"/>
        </a:xfrm>
      </p:grpSpPr>
      <p:sp>
        <p:nvSpPr>
          <p:cNvPr id="57349" name="Rectangle 5"/>
          <p:cNvSpPr>
            <a:spLocks noGrp="1" noChangeArrowheads="1"/>
          </p:cNvSpPr>
          <p:nvPr>
            <p:ph type="title"/>
          </p:nvPr>
        </p:nvSpPr>
        <p:spPr bwMode="auto">
          <a:xfrm>
            <a:off x="91440" y="36576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l" rtl="0" eaLnBrk="1" fontAlgn="base" hangingPunct="1">
              <a:spcBef>
                <a:spcPct val="0"/>
              </a:spcBef>
              <a:spcAft>
                <a:spcPct val="0"/>
              </a:spcAft>
            </a:pPr>
            <a:r>
              <a:rPr lang="en-US" dirty="0" smtClean="0"/>
              <a:t>Click to edit Master title style</a:t>
            </a:r>
          </a:p>
        </p:txBody>
      </p:sp>
      <p:sp>
        <p:nvSpPr>
          <p:cNvPr id="4" name="TextBox 3"/>
          <p:cNvSpPr txBox="1"/>
          <p:nvPr/>
        </p:nvSpPr>
        <p:spPr>
          <a:xfrm>
            <a:off x="91440" y="91440"/>
            <a:ext cx="8961120" cy="307777"/>
          </a:xfrm>
          <a:prstGeom prst="rect">
            <a:avLst/>
          </a:prstGeom>
          <a:noFill/>
        </p:spPr>
        <p:txBody>
          <a:bodyPr wrap="square" rtlCol="0">
            <a:spAutoFit/>
          </a:bodyPr>
          <a:lstStyle/>
          <a:p>
            <a:pPr algn="l"/>
            <a:r>
              <a:rPr lang="en-US" sz="1400" b="1" dirty="0" smtClean="0">
                <a:solidFill>
                  <a:srgbClr val="0D324E"/>
                </a:solidFill>
                <a:latin typeface="Georgia" pitchFamily="18" charset="0"/>
                <a:cs typeface="Meta Offc Pro"/>
              </a:rPr>
              <a:t>Exhibit </a:t>
            </a:r>
            <a:fld id="{0C16F13B-3659-4888-B784-82F22626CC5F}" type="slidenum">
              <a:rPr lang="en-US" sz="1400" b="1" smtClean="0">
                <a:solidFill>
                  <a:srgbClr val="0D324E"/>
                </a:solidFill>
                <a:latin typeface="Georgia" pitchFamily="18" charset="0"/>
                <a:cs typeface="Meta Offc Pro"/>
              </a:rPr>
              <a:pPr algn="l"/>
              <a:t>‹#›</a:t>
            </a:fld>
            <a:endParaRPr lang="en-US" sz="1400" b="1" dirty="0" smtClean="0">
              <a:solidFill>
                <a:srgbClr val="0D324E"/>
              </a:solidFill>
              <a:latin typeface="Georgia" pitchFamily="18" charset="0"/>
              <a:cs typeface="Meta Offc Pro"/>
            </a:endParaRPr>
          </a:p>
        </p:txBody>
      </p:sp>
      <p:sp>
        <p:nvSpPr>
          <p:cNvPr id="10" name="Text Placeholder 6"/>
          <p:cNvSpPr txBox="1">
            <a:spLocks/>
          </p:cNvSpPr>
          <p:nvPr userDrawn="1"/>
        </p:nvSpPr>
        <p:spPr>
          <a:xfrm>
            <a:off x="76200" y="6553200"/>
            <a:ext cx="7299960" cy="274320"/>
          </a:xfrm>
          <a:prstGeom prst="rect">
            <a:avLst/>
          </a:prstGeom>
        </p:spPr>
        <p:txBody>
          <a:bodyPr anchor="b" anchorCtr="0"/>
          <a:lstStyle>
            <a:lvl1pPr marL="0" indent="0" algn="l" rtl="0" eaLnBrk="1" fontAlgn="base" hangingPunct="1">
              <a:spcBef>
                <a:spcPts val="0"/>
              </a:spcBef>
              <a:spcAft>
                <a:spcPct val="0"/>
              </a:spcAft>
              <a:buFont typeface="Arial" pitchFamily="34" charset="0"/>
              <a:buNone/>
              <a:defRPr sz="1200" baseline="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r>
              <a:rPr lang="en-US" sz="1100" b="1" dirty="0" smtClean="0">
                <a:solidFill>
                  <a:srgbClr val="DC7A27"/>
                </a:solidFill>
                <a:latin typeface="Arial" pitchFamily="34" charset="0"/>
                <a:cs typeface="Arial" pitchFamily="34" charset="0"/>
              </a:rPr>
              <a:t>Peterson-Kaiser Health System Tracker</a:t>
            </a:r>
          </a:p>
        </p:txBody>
      </p:sp>
    </p:spTree>
    <p:extLst>
      <p:ext uri="{BB962C8B-B14F-4D97-AF65-F5344CB8AC3E}">
        <p14:creationId xmlns:p14="http://schemas.microsoft.com/office/powerpoint/2010/main" val="64824604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Lst>
  <p:timing>
    <p:tnLst>
      <p:par>
        <p:cTn id="1" dur="indefinite" restart="never" nodeType="tmRoot"/>
      </p:par>
    </p:tnLst>
  </p:timing>
  <p:hf hdr="0" ftr="0" dt="0"/>
  <p:txStyles>
    <p:titleStyle>
      <a:lvl1pPr algn="l" rtl="0" eaLnBrk="1" fontAlgn="base" hangingPunct="1">
        <a:spcBef>
          <a:spcPct val="0"/>
        </a:spcBef>
        <a:spcAft>
          <a:spcPct val="0"/>
        </a:spcAft>
        <a:defRPr lang="en-US" sz="2800" b="1" i="0" dirty="0" smtClean="0">
          <a:solidFill>
            <a:srgbClr val="092947"/>
          </a:solidFill>
          <a:latin typeface="Georgia" pitchFamily="18" charset="0"/>
          <a:ea typeface="+mj-ea"/>
          <a:cs typeface="Georgia" pitchFamily="18" charset="0"/>
        </a:defRPr>
      </a:lvl1pPr>
      <a:lvl2pPr algn="l" rtl="0" eaLnBrk="1" fontAlgn="base" hangingPunct="1">
        <a:spcBef>
          <a:spcPct val="0"/>
        </a:spcBef>
        <a:spcAft>
          <a:spcPct val="0"/>
        </a:spcAft>
        <a:defRPr sz="2600" b="1">
          <a:solidFill>
            <a:schemeClr val="tx2"/>
          </a:solidFill>
          <a:latin typeface="Tahoma" pitchFamily="34" charset="0"/>
          <a:cs typeface="Arial" charset="0"/>
        </a:defRPr>
      </a:lvl2pPr>
      <a:lvl3pPr algn="l" rtl="0" eaLnBrk="1" fontAlgn="base" hangingPunct="1">
        <a:spcBef>
          <a:spcPct val="0"/>
        </a:spcBef>
        <a:spcAft>
          <a:spcPct val="0"/>
        </a:spcAft>
        <a:defRPr sz="2600" b="1">
          <a:solidFill>
            <a:schemeClr val="tx2"/>
          </a:solidFill>
          <a:latin typeface="Tahoma" pitchFamily="34" charset="0"/>
          <a:cs typeface="Arial" charset="0"/>
        </a:defRPr>
      </a:lvl3pPr>
      <a:lvl4pPr algn="l" rtl="0" eaLnBrk="1" fontAlgn="base" hangingPunct="1">
        <a:spcBef>
          <a:spcPct val="0"/>
        </a:spcBef>
        <a:spcAft>
          <a:spcPct val="0"/>
        </a:spcAft>
        <a:defRPr sz="2600" b="1">
          <a:solidFill>
            <a:schemeClr val="tx2"/>
          </a:solidFill>
          <a:latin typeface="Tahoma" pitchFamily="34" charset="0"/>
          <a:cs typeface="Arial" charset="0"/>
        </a:defRPr>
      </a:lvl4pPr>
      <a:lvl5pPr algn="l" rtl="0" eaLnBrk="1" fontAlgn="base" hangingPunct="1">
        <a:spcBef>
          <a:spcPct val="0"/>
        </a:spcBef>
        <a:spcAft>
          <a:spcPct val="0"/>
        </a:spcAft>
        <a:defRPr sz="2600" b="1">
          <a:solidFill>
            <a:schemeClr val="tx2"/>
          </a:solidFill>
          <a:latin typeface="Tahoma" pitchFamily="34" charset="0"/>
          <a:cs typeface="Arial" charset="0"/>
        </a:defRPr>
      </a:lvl5pPr>
      <a:lvl6pPr marL="457200" algn="l" rtl="0" eaLnBrk="1" fontAlgn="base" hangingPunct="1">
        <a:spcBef>
          <a:spcPct val="0"/>
        </a:spcBef>
        <a:spcAft>
          <a:spcPct val="0"/>
        </a:spcAft>
        <a:defRPr sz="2600" b="1">
          <a:solidFill>
            <a:schemeClr val="tx2"/>
          </a:solidFill>
          <a:latin typeface="Tahoma" pitchFamily="34" charset="0"/>
          <a:cs typeface="Arial" charset="0"/>
        </a:defRPr>
      </a:lvl6pPr>
      <a:lvl7pPr marL="914400" algn="l" rtl="0" eaLnBrk="1" fontAlgn="base" hangingPunct="1">
        <a:spcBef>
          <a:spcPct val="0"/>
        </a:spcBef>
        <a:spcAft>
          <a:spcPct val="0"/>
        </a:spcAft>
        <a:defRPr sz="2600" b="1">
          <a:solidFill>
            <a:schemeClr val="tx2"/>
          </a:solidFill>
          <a:latin typeface="Tahoma" pitchFamily="34" charset="0"/>
          <a:cs typeface="Arial" charset="0"/>
        </a:defRPr>
      </a:lvl7pPr>
      <a:lvl8pPr marL="1371600" algn="l" rtl="0" eaLnBrk="1" fontAlgn="base" hangingPunct="1">
        <a:spcBef>
          <a:spcPct val="0"/>
        </a:spcBef>
        <a:spcAft>
          <a:spcPct val="0"/>
        </a:spcAft>
        <a:defRPr sz="2600" b="1">
          <a:solidFill>
            <a:schemeClr val="tx2"/>
          </a:solidFill>
          <a:latin typeface="Tahoma" pitchFamily="34" charset="0"/>
          <a:cs typeface="Arial" charset="0"/>
        </a:defRPr>
      </a:lvl8pPr>
      <a:lvl9pPr marL="1828800" algn="l" rtl="0" eaLnBrk="1" fontAlgn="base" hangingPunct="1">
        <a:spcBef>
          <a:spcPct val="0"/>
        </a:spcBef>
        <a:spcAft>
          <a:spcPct val="0"/>
        </a:spcAft>
        <a:defRPr sz="2600" b="1">
          <a:solidFill>
            <a:schemeClr val="tx2"/>
          </a:solidFill>
          <a:latin typeface="Tahoma" pitchFamily="34"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ghdx.healthdata.org/global-burden-disease-study-2013-gbd-2013-data-downloads"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11.xml"/></Relationships>
</file>

<file path=ppt/slides/_rels/slide8.xml.rels><?xml version="1.0" encoding="UTF-8" standalone="yes"?>
<Relationships xmlns="http://schemas.openxmlformats.org/package/2006/relationships"><Relationship Id="rId3" Type="http://schemas.openxmlformats.org/officeDocument/2006/relationships/hyperlink" Target="http://www.cdc.gov/brfss/index.htm"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hart" Target="../charts/chart12.xml"/></Relationships>
</file>

<file path=ppt/slides/_rels/slide9.xml.rels><?xml version="1.0" encoding="UTF-8" standalone="yes"?>
<Relationships xmlns="http://schemas.openxmlformats.org/package/2006/relationships"><Relationship Id="rId3" Type="http://schemas.openxmlformats.org/officeDocument/2006/relationships/hyperlink" Target="http://www.cdc.gov/brfss/index.htm"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chart" Target="../charts/char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has diabetes care in the U.S. changed over time?</a:t>
            </a:r>
            <a:endParaRPr lang="en-US" dirty="0"/>
          </a:p>
        </p:txBody>
      </p:sp>
    </p:spTree>
    <p:extLst>
      <p:ext uri="{BB962C8B-B14F-4D97-AF65-F5344CB8AC3E}">
        <p14:creationId xmlns:p14="http://schemas.microsoft.com/office/powerpoint/2010/main" val="2589361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0" dirty="0" smtClean="0"/>
              <a:t>Rates of diabetes complications in the U.S. have decreased significantly from 1990-2010</a:t>
            </a:r>
            <a:endParaRPr lang="en-US" b="0"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761155048"/>
              </p:ext>
            </p:extLst>
          </p:nvPr>
        </p:nvGraphicFramePr>
        <p:xfrm>
          <a:off x="76200" y="1279525"/>
          <a:ext cx="8839200" cy="438912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0" y="1014984"/>
            <a:ext cx="8045792" cy="261610"/>
          </a:xfrm>
          <a:prstGeom prst="rect">
            <a:avLst/>
          </a:prstGeom>
          <a:noFill/>
        </p:spPr>
        <p:txBody>
          <a:bodyPr wrap="none" rtlCol="0">
            <a:spAutoFit/>
          </a:bodyPr>
          <a:lstStyle/>
          <a:p>
            <a:r>
              <a:rPr lang="en-US" sz="1100" b="1" dirty="0" smtClean="0">
                <a:solidFill>
                  <a:schemeClr val="accent4">
                    <a:lumMod val="75000"/>
                  </a:schemeClr>
                </a:solidFill>
              </a:rPr>
              <a:t>Percent change in age-adjusted rates of diabetes complications among adults  ages 20 and older with diagnosed diabetes , 1990 - 2010</a:t>
            </a:r>
            <a:endParaRPr lang="en-US" sz="1100" b="1" dirty="0">
              <a:solidFill>
                <a:schemeClr val="accent4">
                  <a:lumMod val="75000"/>
                </a:schemeClr>
              </a:solidFill>
            </a:endParaRPr>
          </a:p>
        </p:txBody>
      </p:sp>
      <p:sp>
        <p:nvSpPr>
          <p:cNvPr id="12" name="Text Placeholder 2"/>
          <p:cNvSpPr>
            <a:spLocks noGrp="1"/>
          </p:cNvSpPr>
          <p:nvPr>
            <p:ph type="body" sz="quarter" idx="11"/>
          </p:nvPr>
        </p:nvSpPr>
        <p:spPr>
          <a:xfrm>
            <a:off x="91440" y="5852160"/>
            <a:ext cx="8979408" cy="731520"/>
          </a:xfrm>
        </p:spPr>
        <p:txBody>
          <a:bodyPr/>
          <a:lstStyle/>
          <a:p>
            <a:r>
              <a:rPr lang="en-US" b="1" dirty="0">
                <a:solidFill>
                  <a:srgbClr val="000000"/>
                </a:solidFill>
              </a:rPr>
              <a:t>Source</a:t>
            </a:r>
            <a:r>
              <a:rPr lang="en-US" dirty="0">
                <a:solidFill>
                  <a:srgbClr val="000000"/>
                </a:solidFill>
              </a:rPr>
              <a:t>: </a:t>
            </a:r>
            <a:r>
              <a:rPr lang="en-US" dirty="0" smtClean="0">
                <a:solidFill>
                  <a:srgbClr val="000000"/>
                </a:solidFill>
              </a:rPr>
              <a:t>Adapted from Gregg EW, Li Y, Wang J, et al. “Changes in Diabetes-Related Complications in the United States, 1990-2010”, New England Journal of Medicine.  2014; 370:1514-1523. </a:t>
            </a:r>
            <a:r>
              <a:rPr lang="en-US" b="1" dirty="0" smtClean="0">
                <a:solidFill>
                  <a:srgbClr val="000000"/>
                </a:solidFill>
              </a:rPr>
              <a:t>Notes:</a:t>
            </a:r>
            <a:r>
              <a:rPr lang="en-US" dirty="0" smtClean="0">
                <a:solidFill>
                  <a:srgbClr val="000000"/>
                </a:solidFill>
              </a:rPr>
              <a:t> Numerators for rates of acute myocardial infarction, stroke, and amputation are from the National Hospital Discharge Survey. Numerators for rates of  end-stage renal disease are from the U.S. Renal Data System, and numerators for death from hyperglycemic crisis are from the National Vital Statistics System. Denominators are from the  National Health Interview Survey. Rates were age-standardized to the U.S. population in the year 2000.</a:t>
            </a:r>
            <a:endParaRPr lang="en-US" dirty="0">
              <a:solidFill>
                <a:srgbClr val="000000"/>
              </a:solidFill>
            </a:endParaRPr>
          </a:p>
        </p:txBody>
      </p:sp>
    </p:spTree>
    <p:extLst>
      <p:ext uri="{BB962C8B-B14F-4D97-AF65-F5344CB8AC3E}">
        <p14:creationId xmlns:p14="http://schemas.microsoft.com/office/powerpoint/2010/main" val="23547460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015910560"/>
              </p:ext>
            </p:extLst>
          </p:nvPr>
        </p:nvGraphicFramePr>
        <p:xfrm>
          <a:off x="76200" y="1279526"/>
          <a:ext cx="8975725" cy="448056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Placeholder 8"/>
          <p:cNvSpPr>
            <a:spLocks noGrp="1"/>
          </p:cNvSpPr>
          <p:nvPr>
            <p:ph type="body" sz="quarter" idx="11"/>
          </p:nvPr>
        </p:nvSpPr>
        <p:spPr/>
        <p:txBody>
          <a:bodyPr/>
          <a:lstStyle/>
          <a:p>
            <a:r>
              <a:rPr lang="en-US" b="1" dirty="0">
                <a:solidFill>
                  <a:srgbClr val="000000"/>
                </a:solidFill>
              </a:rPr>
              <a:t>Source</a:t>
            </a:r>
            <a:r>
              <a:rPr lang="en-US" dirty="0">
                <a:solidFill>
                  <a:srgbClr val="000000"/>
                </a:solidFill>
              </a:rPr>
              <a:t>: OECD (2013), "OECD Health Data: Health status: Health </a:t>
            </a:r>
            <a:r>
              <a:rPr lang="en-US" dirty="0" smtClean="0">
                <a:solidFill>
                  <a:srgbClr val="000000"/>
                </a:solidFill>
              </a:rPr>
              <a:t>quality  indicators", </a:t>
            </a:r>
            <a:r>
              <a:rPr lang="en-US" dirty="0">
                <a:solidFill>
                  <a:srgbClr val="000000"/>
                </a:solidFill>
              </a:rPr>
              <a:t>OECD Health Statistics (database). </a:t>
            </a:r>
          </a:p>
          <a:p>
            <a:r>
              <a:rPr lang="en-US" dirty="0">
                <a:solidFill>
                  <a:srgbClr val="000000"/>
                </a:solidFill>
              </a:rPr>
              <a:t>doi: 10.1787/data-00349-en (Accessed on </a:t>
            </a:r>
            <a:r>
              <a:rPr lang="en-US" dirty="0" smtClean="0">
                <a:solidFill>
                  <a:srgbClr val="000000"/>
                </a:solidFill>
              </a:rPr>
              <a:t>March 2,  2015).  </a:t>
            </a:r>
            <a:endParaRPr lang="en-US" dirty="0">
              <a:solidFill>
                <a:srgbClr val="000000"/>
              </a:solidFill>
            </a:endParaRPr>
          </a:p>
        </p:txBody>
      </p:sp>
      <p:sp>
        <p:nvSpPr>
          <p:cNvPr id="8" name="Title 7"/>
          <p:cNvSpPr>
            <a:spLocks noGrp="1"/>
          </p:cNvSpPr>
          <p:nvPr>
            <p:ph type="title"/>
          </p:nvPr>
        </p:nvSpPr>
        <p:spPr/>
        <p:txBody>
          <a:bodyPr/>
          <a:lstStyle/>
          <a:p>
            <a:r>
              <a:rPr lang="en-US" sz="2300" b="0" dirty="0" smtClean="0"/>
              <a:t>The U.S. hospitalization rate for uncontrolled diabetes is lower than in comparable countries, and higher for diabetes complications</a:t>
            </a:r>
            <a:endParaRPr lang="en-US" sz="2300" b="0" dirty="0"/>
          </a:p>
        </p:txBody>
      </p:sp>
      <p:sp>
        <p:nvSpPr>
          <p:cNvPr id="6" name="TextBox 5"/>
          <p:cNvSpPr txBox="1"/>
          <p:nvPr/>
        </p:nvSpPr>
        <p:spPr>
          <a:xfrm>
            <a:off x="0" y="1018401"/>
            <a:ext cx="9220200" cy="261610"/>
          </a:xfrm>
          <a:prstGeom prst="rect">
            <a:avLst/>
          </a:prstGeom>
          <a:noFill/>
        </p:spPr>
        <p:txBody>
          <a:bodyPr wrap="square" rtlCol="0">
            <a:spAutoFit/>
          </a:bodyPr>
          <a:lstStyle/>
          <a:p>
            <a:r>
              <a:rPr lang="en-US" sz="1100" b="1" dirty="0" smtClean="0">
                <a:solidFill>
                  <a:schemeClr val="accent4">
                    <a:lumMod val="75000"/>
                  </a:schemeClr>
                </a:solidFill>
              </a:rPr>
              <a:t>Age-adjusted hospital admission rate per 100,000 population, for uncontrolled diabetes, and diabetes short term complications, ages 15 and older, 2010</a:t>
            </a:r>
            <a:endParaRPr lang="en-US" sz="1100" b="1" dirty="0">
              <a:solidFill>
                <a:schemeClr val="accent4">
                  <a:lumMod val="75000"/>
                </a:schemeClr>
              </a:solidFill>
            </a:endParaRPr>
          </a:p>
        </p:txBody>
      </p:sp>
    </p:spTree>
    <p:extLst>
      <p:ext uri="{BB962C8B-B14F-4D97-AF65-F5344CB8AC3E}">
        <p14:creationId xmlns:p14="http://schemas.microsoft.com/office/powerpoint/2010/main" val="2908073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91440" y="5852160"/>
            <a:ext cx="8961120" cy="731520"/>
          </a:xfrm>
        </p:spPr>
        <p:txBody>
          <a:bodyPr/>
          <a:lstStyle/>
          <a:p>
            <a:pPr lvl="0"/>
            <a:r>
              <a:rPr lang="en-US" b="1" dirty="0">
                <a:solidFill>
                  <a:srgbClr val="000000"/>
                </a:solidFill>
              </a:rPr>
              <a:t>Source</a:t>
            </a:r>
            <a:r>
              <a:rPr lang="en-US" dirty="0">
                <a:solidFill>
                  <a:srgbClr val="000000"/>
                </a:solidFill>
              </a:rPr>
              <a:t>: </a:t>
            </a:r>
            <a:r>
              <a:rPr lang="en-US" dirty="0"/>
              <a:t>Data from the National Hospital Discharge Survey and the National Health Interview Survey, National Center for Health Statistics, Centers for Disease Control and Prevention. Data computed by personnel in CDC's Division of Diabetes Translation, National Center for Chronic Disease Prevention and Health Promotion.</a:t>
            </a:r>
            <a:endParaRPr lang="en-US" dirty="0">
              <a:solidFill>
                <a:srgbClr val="000000"/>
              </a:solidFill>
            </a:endParaRPr>
          </a:p>
        </p:txBody>
      </p:sp>
      <p:sp>
        <p:nvSpPr>
          <p:cNvPr id="4" name="Title 3"/>
          <p:cNvSpPr>
            <a:spLocks noGrp="1"/>
          </p:cNvSpPr>
          <p:nvPr>
            <p:ph type="title"/>
          </p:nvPr>
        </p:nvSpPr>
        <p:spPr/>
        <p:txBody>
          <a:bodyPr/>
          <a:lstStyle/>
          <a:p>
            <a:r>
              <a:rPr lang="en-US" b="0" dirty="0">
                <a:solidFill>
                  <a:prstClr val="black"/>
                </a:solidFill>
              </a:rPr>
              <a:t>Hospitalization for </a:t>
            </a:r>
            <a:r>
              <a:rPr lang="en-US" b="0" dirty="0" smtClean="0">
                <a:solidFill>
                  <a:prstClr val="black"/>
                </a:solidFill>
              </a:rPr>
              <a:t>diabetic ketoacidosis </a:t>
            </a:r>
            <a:r>
              <a:rPr lang="en-US" b="0" dirty="0">
                <a:solidFill>
                  <a:prstClr val="black"/>
                </a:solidFill>
              </a:rPr>
              <a:t>is highest among those aged 0-44</a:t>
            </a:r>
            <a:endParaRPr lang="en-US" b="0" dirty="0">
              <a:solidFill>
                <a:schemeClr val="accent6"/>
              </a:solidFill>
            </a:endParaRPr>
          </a:p>
        </p:txBody>
      </p:sp>
      <p:sp>
        <p:nvSpPr>
          <p:cNvPr id="8" name="TextBox 7"/>
          <p:cNvSpPr txBox="1"/>
          <p:nvPr/>
        </p:nvSpPr>
        <p:spPr>
          <a:xfrm>
            <a:off x="0" y="1014984"/>
            <a:ext cx="8763000" cy="430887"/>
          </a:xfrm>
          <a:prstGeom prst="rect">
            <a:avLst/>
          </a:prstGeom>
          <a:noFill/>
        </p:spPr>
        <p:txBody>
          <a:bodyPr wrap="square" rtlCol="0">
            <a:spAutoFit/>
          </a:bodyPr>
          <a:lstStyle/>
          <a:p>
            <a:r>
              <a:rPr lang="en-US" sz="1100" b="1" dirty="0">
                <a:solidFill>
                  <a:schemeClr val="accent4">
                    <a:lumMod val="75000"/>
                  </a:schemeClr>
                </a:solidFill>
              </a:rPr>
              <a:t>Hospital discharge rates for Diabetic Ketoacidosis (DKA) as First Listed Diagnosis per 1,000 Diabetic Population, by Age </a:t>
            </a:r>
          </a:p>
          <a:p>
            <a:endParaRPr lang="en-US" sz="1100" b="1" dirty="0">
              <a:solidFill>
                <a:schemeClr val="accent4">
                  <a:lumMod val="75000"/>
                </a:schemeClr>
              </a:solidFill>
            </a:endParaRPr>
          </a:p>
        </p:txBody>
      </p:sp>
      <p:graphicFrame>
        <p:nvGraphicFramePr>
          <p:cNvPr id="9" name="Content Placeholder 1"/>
          <p:cNvGraphicFramePr>
            <a:graphicFrameLocks noGrp="1"/>
          </p:cNvGraphicFramePr>
          <p:nvPr>
            <p:extLst>
              <p:ext uri="{D42A27DB-BD31-4B8C-83A1-F6EECF244321}">
                <p14:modId xmlns:p14="http://schemas.microsoft.com/office/powerpoint/2010/main" val="4211823899"/>
              </p:ext>
            </p:extLst>
          </p:nvPr>
        </p:nvGraphicFramePr>
        <p:xfrm>
          <a:off x="10160" y="1524000"/>
          <a:ext cx="8979408" cy="43891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92827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91440" y="5852160"/>
            <a:ext cx="8961120" cy="731520"/>
          </a:xfrm>
        </p:spPr>
        <p:txBody>
          <a:bodyPr/>
          <a:lstStyle/>
          <a:p>
            <a:pPr lvl="0"/>
            <a:r>
              <a:rPr lang="en-US" b="1" dirty="0">
                <a:solidFill>
                  <a:srgbClr val="000000"/>
                </a:solidFill>
              </a:rPr>
              <a:t>Source</a:t>
            </a:r>
            <a:r>
              <a:rPr lang="en-US" dirty="0">
                <a:solidFill>
                  <a:srgbClr val="000000"/>
                </a:solidFill>
              </a:rPr>
              <a:t>: </a:t>
            </a:r>
            <a:r>
              <a:rPr lang="en-US" dirty="0"/>
              <a:t>Data from the National Hospital Discharge Survey, National Center for Health Statistics, Centers for Disease Control and Prevention. Data computed by personnel in CDC's Division of Diabetes Translation, National Center for Chronic Disease Prevention and Health Promotion.</a:t>
            </a:r>
            <a:endParaRPr lang="en-US" dirty="0">
              <a:solidFill>
                <a:srgbClr val="000000"/>
              </a:solidFill>
            </a:endParaRPr>
          </a:p>
        </p:txBody>
      </p:sp>
      <p:sp>
        <p:nvSpPr>
          <p:cNvPr id="4" name="Title 3"/>
          <p:cNvSpPr>
            <a:spLocks noGrp="1"/>
          </p:cNvSpPr>
          <p:nvPr>
            <p:ph type="title"/>
          </p:nvPr>
        </p:nvSpPr>
        <p:spPr/>
        <p:txBody>
          <a:bodyPr/>
          <a:lstStyle/>
          <a:p>
            <a:r>
              <a:rPr lang="en-US" b="0" dirty="0" smtClean="0">
                <a:solidFill>
                  <a:prstClr val="black"/>
                </a:solidFill>
              </a:rPr>
              <a:t>Average length of stay of hospital discharges with diabetes or diabetic ketoacidosis has been decreasing</a:t>
            </a:r>
            <a:endParaRPr lang="en-US" b="0" dirty="0">
              <a:solidFill>
                <a:schemeClr val="accent6"/>
              </a:solidFill>
            </a:endParaRPr>
          </a:p>
        </p:txBody>
      </p:sp>
      <p:sp>
        <p:nvSpPr>
          <p:cNvPr id="8" name="TextBox 7"/>
          <p:cNvSpPr txBox="1"/>
          <p:nvPr/>
        </p:nvSpPr>
        <p:spPr>
          <a:xfrm>
            <a:off x="0" y="1014984"/>
            <a:ext cx="8763000" cy="600164"/>
          </a:xfrm>
          <a:prstGeom prst="rect">
            <a:avLst/>
          </a:prstGeom>
          <a:noFill/>
        </p:spPr>
        <p:txBody>
          <a:bodyPr wrap="square" rtlCol="0">
            <a:spAutoFit/>
          </a:bodyPr>
          <a:lstStyle/>
          <a:p>
            <a:r>
              <a:rPr lang="en-US" sz="1100" b="1" dirty="0">
                <a:solidFill>
                  <a:schemeClr val="accent4">
                    <a:lumMod val="75000"/>
                  </a:schemeClr>
                </a:solidFill>
              </a:rPr>
              <a:t>Average length of </a:t>
            </a:r>
            <a:r>
              <a:rPr lang="en-US" sz="1100" b="1" dirty="0" smtClean="0">
                <a:solidFill>
                  <a:schemeClr val="accent4">
                    <a:lumMod val="75000"/>
                  </a:schemeClr>
                </a:solidFill>
              </a:rPr>
              <a:t>stay </a:t>
            </a:r>
            <a:r>
              <a:rPr lang="en-US" sz="1100" b="1" dirty="0">
                <a:solidFill>
                  <a:schemeClr val="accent4">
                    <a:lumMod val="75000"/>
                  </a:schemeClr>
                </a:solidFill>
              </a:rPr>
              <a:t>of Hospital Discharges with </a:t>
            </a:r>
            <a:r>
              <a:rPr lang="en-US" sz="1100" b="1" dirty="0" smtClean="0">
                <a:solidFill>
                  <a:schemeClr val="accent4">
                    <a:lumMod val="75000"/>
                  </a:schemeClr>
                </a:solidFill>
              </a:rPr>
              <a:t>Diabetes as </a:t>
            </a:r>
            <a:r>
              <a:rPr lang="en-US" sz="1100" b="1" dirty="0">
                <a:solidFill>
                  <a:schemeClr val="accent4">
                    <a:lumMod val="75000"/>
                  </a:schemeClr>
                </a:solidFill>
              </a:rPr>
              <a:t>First Listed </a:t>
            </a:r>
            <a:r>
              <a:rPr lang="en-US" sz="1100" b="1" dirty="0" smtClean="0">
                <a:solidFill>
                  <a:schemeClr val="accent4">
                    <a:lumMod val="75000"/>
                  </a:schemeClr>
                </a:solidFill>
              </a:rPr>
              <a:t>Diagnosis, in Days</a:t>
            </a:r>
          </a:p>
          <a:p>
            <a:r>
              <a:rPr lang="en-US" sz="1100" b="1" dirty="0">
                <a:solidFill>
                  <a:schemeClr val="accent4">
                    <a:lumMod val="75000"/>
                  </a:schemeClr>
                </a:solidFill>
              </a:rPr>
              <a:t>Average length of stay of Hospital Discharges with Diabetic Ketoacidosis (DKA) as First Listed Diagnosis, in Days</a:t>
            </a:r>
          </a:p>
          <a:p>
            <a:endParaRPr lang="en-US" sz="1100" b="1" dirty="0">
              <a:solidFill>
                <a:schemeClr val="accent4">
                  <a:lumMod val="75000"/>
                </a:schemeClr>
              </a:solidFill>
            </a:endParaRPr>
          </a:p>
        </p:txBody>
      </p:sp>
      <p:graphicFrame>
        <p:nvGraphicFramePr>
          <p:cNvPr id="9" name="Content Placeholder 1"/>
          <p:cNvGraphicFramePr>
            <a:graphicFrameLocks noGrp="1"/>
          </p:cNvGraphicFramePr>
          <p:nvPr>
            <p:extLst>
              <p:ext uri="{D42A27DB-BD31-4B8C-83A1-F6EECF244321}">
                <p14:modId xmlns:p14="http://schemas.microsoft.com/office/powerpoint/2010/main" val="2455880178"/>
              </p:ext>
            </p:extLst>
          </p:nvPr>
        </p:nvGraphicFramePr>
        <p:xfrm>
          <a:off x="10160" y="1524000"/>
          <a:ext cx="8979408" cy="43891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050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91440" y="5852160"/>
            <a:ext cx="8961120" cy="731520"/>
          </a:xfrm>
        </p:spPr>
        <p:txBody>
          <a:bodyPr/>
          <a:lstStyle/>
          <a:p>
            <a:pPr lvl="0"/>
            <a:r>
              <a:rPr lang="en-US" b="1" dirty="0">
                <a:solidFill>
                  <a:srgbClr val="000000"/>
                </a:solidFill>
              </a:rPr>
              <a:t>Source</a:t>
            </a:r>
            <a:r>
              <a:rPr lang="en-US" dirty="0">
                <a:solidFill>
                  <a:srgbClr val="000000"/>
                </a:solidFill>
              </a:rPr>
              <a:t>: </a:t>
            </a:r>
            <a:r>
              <a:rPr lang="en-US" dirty="0"/>
              <a:t>Centers for Disease Control and Prevention (CDC), National Center for Health Statistics, Division of Health Interview Statistics, data from the National Health Interview Survey. Data analyzed by personnel in the CDC's Division of Diabetes Translation, National Center for Chronic Disease Prevention and Health Promotion.</a:t>
            </a:r>
            <a:endParaRPr lang="en-US" dirty="0">
              <a:solidFill>
                <a:srgbClr val="000000"/>
              </a:solidFill>
            </a:endParaRPr>
          </a:p>
        </p:txBody>
      </p:sp>
      <p:sp>
        <p:nvSpPr>
          <p:cNvPr id="4" name="Title 3"/>
          <p:cNvSpPr>
            <a:spLocks noGrp="1"/>
          </p:cNvSpPr>
          <p:nvPr>
            <p:ph type="title"/>
          </p:nvPr>
        </p:nvSpPr>
        <p:spPr/>
        <p:txBody>
          <a:bodyPr/>
          <a:lstStyle/>
          <a:p>
            <a:r>
              <a:rPr lang="en-US" b="0" dirty="0"/>
              <a:t>Death rates for hyperglycemic crises</a:t>
            </a:r>
            <a:r>
              <a:rPr lang="en-US" b="0" dirty="0" smtClean="0"/>
              <a:t> have decreased among all age groups</a:t>
            </a:r>
            <a:endParaRPr lang="en-US" b="0" dirty="0">
              <a:solidFill>
                <a:schemeClr val="accent6"/>
              </a:solidFill>
            </a:endParaRPr>
          </a:p>
        </p:txBody>
      </p:sp>
      <p:sp>
        <p:nvSpPr>
          <p:cNvPr id="8" name="TextBox 7"/>
          <p:cNvSpPr txBox="1"/>
          <p:nvPr/>
        </p:nvSpPr>
        <p:spPr>
          <a:xfrm>
            <a:off x="76200" y="1014984"/>
            <a:ext cx="8763000" cy="261610"/>
          </a:xfrm>
          <a:prstGeom prst="rect">
            <a:avLst/>
          </a:prstGeom>
          <a:noFill/>
        </p:spPr>
        <p:txBody>
          <a:bodyPr wrap="square" rtlCol="0">
            <a:spAutoFit/>
          </a:bodyPr>
          <a:lstStyle/>
          <a:p>
            <a:r>
              <a:rPr lang="en-US" sz="1100" b="1" dirty="0">
                <a:solidFill>
                  <a:schemeClr val="accent4">
                    <a:lumMod val="75000"/>
                  </a:schemeClr>
                </a:solidFill>
              </a:rPr>
              <a:t>Death rates for hyperglycemic crises as underlying cause per 100,000 diabetic population</a:t>
            </a:r>
          </a:p>
        </p:txBody>
      </p:sp>
      <p:graphicFrame>
        <p:nvGraphicFramePr>
          <p:cNvPr id="9" name="Content Placeholder 1"/>
          <p:cNvGraphicFramePr>
            <a:graphicFrameLocks noGrp="1"/>
          </p:cNvGraphicFramePr>
          <p:nvPr>
            <p:extLst>
              <p:ext uri="{D42A27DB-BD31-4B8C-83A1-F6EECF244321}">
                <p14:modId xmlns:p14="http://schemas.microsoft.com/office/powerpoint/2010/main" val="3635935854"/>
              </p:ext>
            </p:extLst>
          </p:nvPr>
        </p:nvGraphicFramePr>
        <p:xfrm>
          <a:off x="10160" y="1524000"/>
          <a:ext cx="8979408" cy="43891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45222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751497675"/>
              </p:ext>
            </p:extLst>
          </p:nvPr>
        </p:nvGraphicFramePr>
        <p:xfrm>
          <a:off x="76200" y="1279526"/>
          <a:ext cx="8975725" cy="448056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Placeholder 8"/>
          <p:cNvSpPr>
            <a:spLocks noGrp="1"/>
          </p:cNvSpPr>
          <p:nvPr>
            <p:ph type="body" sz="quarter" idx="11"/>
          </p:nvPr>
        </p:nvSpPr>
        <p:spPr/>
        <p:txBody>
          <a:bodyPr/>
          <a:lstStyle/>
          <a:p>
            <a:pPr lvl="0"/>
            <a:r>
              <a:rPr lang="en-US" b="1" dirty="0">
                <a:solidFill>
                  <a:srgbClr val="000000"/>
                </a:solidFill>
              </a:rPr>
              <a:t>Source</a:t>
            </a:r>
            <a:r>
              <a:rPr lang="en-US" dirty="0">
                <a:solidFill>
                  <a:srgbClr val="000000"/>
                </a:solidFill>
              </a:rPr>
              <a:t>: </a:t>
            </a:r>
            <a:r>
              <a:rPr lang="en-US" dirty="0"/>
              <a:t>Centers for Disease Control and Prevention (CDC), National Center for Health Statistics, Division of Health Interview Statistics, data from the National Health Interview Survey. Data analyzed by personnel in the CDC's Division of Diabetes Translation, National Center for Chronic Disease Prevention and Health Promotion.</a:t>
            </a:r>
            <a:endParaRPr lang="en-US" dirty="0">
              <a:solidFill>
                <a:srgbClr val="000000"/>
              </a:solidFill>
            </a:endParaRPr>
          </a:p>
        </p:txBody>
      </p:sp>
      <p:sp>
        <p:nvSpPr>
          <p:cNvPr id="8" name="Title 7"/>
          <p:cNvSpPr>
            <a:spLocks noGrp="1"/>
          </p:cNvSpPr>
          <p:nvPr>
            <p:ph type="title"/>
          </p:nvPr>
        </p:nvSpPr>
        <p:spPr/>
        <p:txBody>
          <a:bodyPr/>
          <a:lstStyle/>
          <a:p>
            <a:r>
              <a:rPr lang="en-US" b="0" dirty="0" smtClean="0"/>
              <a:t>End-stage </a:t>
            </a:r>
            <a:r>
              <a:rPr lang="en-US" b="0" dirty="0"/>
              <a:t>renal disease related to </a:t>
            </a:r>
            <a:r>
              <a:rPr lang="en-US" b="0" dirty="0" smtClean="0"/>
              <a:t>diabetes is highest among black men and women</a:t>
            </a:r>
            <a:endParaRPr lang="en-US" b="0" dirty="0"/>
          </a:p>
        </p:txBody>
      </p:sp>
      <p:sp>
        <p:nvSpPr>
          <p:cNvPr id="6" name="TextBox 5"/>
          <p:cNvSpPr txBox="1"/>
          <p:nvPr/>
        </p:nvSpPr>
        <p:spPr>
          <a:xfrm>
            <a:off x="76200" y="1018401"/>
            <a:ext cx="8839200" cy="261610"/>
          </a:xfrm>
          <a:prstGeom prst="rect">
            <a:avLst/>
          </a:prstGeom>
          <a:noFill/>
        </p:spPr>
        <p:txBody>
          <a:bodyPr wrap="square" rtlCol="0">
            <a:spAutoFit/>
          </a:bodyPr>
          <a:lstStyle/>
          <a:p>
            <a:r>
              <a:rPr lang="en-US" sz="1100" b="1" dirty="0" smtClean="0">
                <a:solidFill>
                  <a:schemeClr val="accent4">
                    <a:lumMod val="75000"/>
                  </a:schemeClr>
                </a:solidFill>
              </a:rPr>
              <a:t>Age-adjusted </a:t>
            </a:r>
            <a:r>
              <a:rPr lang="en-US" sz="1100" b="1" dirty="0">
                <a:solidFill>
                  <a:schemeClr val="accent4">
                    <a:lumMod val="75000"/>
                  </a:schemeClr>
                </a:solidFill>
              </a:rPr>
              <a:t>incidence of end-stage renal disease related to Diabetes Mellitus per 100,000 diabetic population, by Race, Ethnicity, and </a:t>
            </a:r>
            <a:r>
              <a:rPr lang="en-US" sz="1100" b="1" dirty="0" smtClean="0">
                <a:solidFill>
                  <a:schemeClr val="accent4">
                    <a:lumMod val="75000"/>
                  </a:schemeClr>
                </a:solidFill>
              </a:rPr>
              <a:t>Sex, 2008</a:t>
            </a:r>
            <a:endParaRPr lang="en-US" sz="1100" b="1" dirty="0">
              <a:solidFill>
                <a:schemeClr val="accent4">
                  <a:lumMod val="75000"/>
                </a:schemeClr>
              </a:solidFill>
            </a:endParaRPr>
          </a:p>
        </p:txBody>
      </p:sp>
    </p:spTree>
    <p:extLst>
      <p:ext uri="{BB962C8B-B14F-4D97-AF65-F5344CB8AC3E}">
        <p14:creationId xmlns:p14="http://schemas.microsoft.com/office/powerpoint/2010/main" val="40251349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781650250"/>
              </p:ext>
            </p:extLst>
          </p:nvPr>
        </p:nvGraphicFramePr>
        <p:xfrm>
          <a:off x="76200" y="1279526"/>
          <a:ext cx="8975725" cy="448056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Placeholder 8"/>
          <p:cNvSpPr>
            <a:spLocks noGrp="1"/>
          </p:cNvSpPr>
          <p:nvPr>
            <p:ph type="body" sz="quarter" idx="11"/>
          </p:nvPr>
        </p:nvSpPr>
        <p:spPr/>
        <p:txBody>
          <a:bodyPr/>
          <a:lstStyle/>
          <a:p>
            <a:r>
              <a:rPr lang="en-US" b="1" dirty="0">
                <a:solidFill>
                  <a:srgbClr val="000000"/>
                </a:solidFill>
              </a:rPr>
              <a:t>Source</a:t>
            </a:r>
            <a:r>
              <a:rPr lang="en-US" dirty="0">
                <a:solidFill>
                  <a:srgbClr val="000000"/>
                </a:solidFill>
              </a:rPr>
              <a:t>: OECD (2013), "OECD Health Data: Health status: Health quality  indicators", OECD Health Statistics (database). </a:t>
            </a:r>
          </a:p>
          <a:p>
            <a:r>
              <a:rPr lang="en-US" dirty="0" err="1">
                <a:solidFill>
                  <a:srgbClr val="000000"/>
                </a:solidFill>
              </a:rPr>
              <a:t>doi</a:t>
            </a:r>
            <a:r>
              <a:rPr lang="en-US" dirty="0">
                <a:solidFill>
                  <a:srgbClr val="000000"/>
                </a:solidFill>
              </a:rPr>
              <a:t>: 10.1787/data-00349-en (Accessed on March 2,  2015).  </a:t>
            </a:r>
            <a:r>
              <a:rPr lang="en-US" b="1" dirty="0">
                <a:solidFill>
                  <a:srgbClr val="000000"/>
                </a:solidFill>
              </a:rPr>
              <a:t>Notes: </a:t>
            </a:r>
            <a:r>
              <a:rPr lang="en-US" dirty="0">
                <a:solidFill>
                  <a:srgbClr val="000000"/>
                </a:solidFill>
              </a:rPr>
              <a:t>Data for 2006 Comparable Country Average are from 2007.</a:t>
            </a:r>
            <a:endParaRPr lang="en-US" b="1" dirty="0">
              <a:solidFill>
                <a:srgbClr val="000000"/>
              </a:solidFill>
            </a:endParaRPr>
          </a:p>
        </p:txBody>
      </p:sp>
      <p:sp>
        <p:nvSpPr>
          <p:cNvPr id="8" name="Title 7"/>
          <p:cNvSpPr>
            <a:spLocks noGrp="1"/>
          </p:cNvSpPr>
          <p:nvPr>
            <p:ph type="title"/>
          </p:nvPr>
        </p:nvSpPr>
        <p:spPr/>
        <p:txBody>
          <a:bodyPr/>
          <a:lstStyle/>
          <a:p>
            <a:r>
              <a:rPr lang="en-US" b="0" dirty="0"/>
              <a:t>Foot and leg amputations due to diabetes are decreasing in the U.S. and comparable countries</a:t>
            </a:r>
          </a:p>
        </p:txBody>
      </p:sp>
      <p:sp>
        <p:nvSpPr>
          <p:cNvPr id="6" name="TextBox 5"/>
          <p:cNvSpPr txBox="1"/>
          <p:nvPr/>
        </p:nvSpPr>
        <p:spPr>
          <a:xfrm>
            <a:off x="0" y="1018401"/>
            <a:ext cx="7924800" cy="261610"/>
          </a:xfrm>
          <a:prstGeom prst="rect">
            <a:avLst/>
          </a:prstGeom>
          <a:noFill/>
        </p:spPr>
        <p:txBody>
          <a:bodyPr wrap="square" rtlCol="0">
            <a:spAutoFit/>
          </a:bodyPr>
          <a:lstStyle/>
          <a:p>
            <a:pPr algn="ctr"/>
            <a:r>
              <a:rPr lang="en-US" sz="1100" b="1" dirty="0" smtClean="0">
                <a:solidFill>
                  <a:schemeClr val="accent4">
                    <a:lumMod val="75000"/>
                  </a:schemeClr>
                </a:solidFill>
              </a:rPr>
              <a:t>Age-adjusted diabetes </a:t>
            </a:r>
            <a:r>
              <a:rPr lang="en-US" sz="1100" b="1" dirty="0">
                <a:solidFill>
                  <a:schemeClr val="accent4">
                    <a:lumMod val="75000"/>
                  </a:schemeClr>
                </a:solidFill>
              </a:rPr>
              <a:t>lower extremity amputation rate per 100,000 population, ages 15 and older, in years 2006, 2008, and 2010</a:t>
            </a:r>
          </a:p>
        </p:txBody>
      </p:sp>
    </p:spTree>
    <p:extLst>
      <p:ext uri="{BB962C8B-B14F-4D97-AF65-F5344CB8AC3E}">
        <p14:creationId xmlns:p14="http://schemas.microsoft.com/office/powerpoint/2010/main" val="3445188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91440" y="5852160"/>
            <a:ext cx="8961120" cy="731520"/>
          </a:xfrm>
        </p:spPr>
        <p:txBody>
          <a:bodyPr/>
          <a:lstStyle/>
          <a:p>
            <a:pPr lvl="0"/>
            <a:r>
              <a:rPr lang="en-US" b="1" dirty="0">
                <a:solidFill>
                  <a:srgbClr val="000000"/>
                </a:solidFill>
              </a:rPr>
              <a:t>Source</a:t>
            </a:r>
            <a:r>
              <a:rPr lang="en-US" dirty="0">
                <a:solidFill>
                  <a:srgbClr val="000000"/>
                </a:solidFill>
              </a:rPr>
              <a:t>: </a:t>
            </a:r>
            <a:r>
              <a:rPr lang="en-US" dirty="0"/>
              <a:t>Centers for Disease Control and Prevention (CDC), National Center for Health Statistics, Division of Health Interview Statistics, data from the National Health Interview Survey. Data analyzed by personnel in the CDC's Division of Diabetes Translation, National Center for Chronic Disease Prevention and Health Promotion.</a:t>
            </a:r>
            <a:endParaRPr lang="en-US" dirty="0">
              <a:solidFill>
                <a:srgbClr val="000000"/>
              </a:solidFill>
            </a:endParaRPr>
          </a:p>
        </p:txBody>
      </p:sp>
      <p:sp>
        <p:nvSpPr>
          <p:cNvPr id="4" name="Title 3"/>
          <p:cNvSpPr>
            <a:spLocks noGrp="1"/>
          </p:cNvSpPr>
          <p:nvPr>
            <p:ph type="title"/>
          </p:nvPr>
        </p:nvSpPr>
        <p:spPr/>
        <p:txBody>
          <a:bodyPr/>
          <a:lstStyle/>
          <a:p>
            <a:r>
              <a:rPr lang="en-US" b="0" dirty="0" smtClean="0">
                <a:solidFill>
                  <a:prstClr val="black"/>
                </a:solidFill>
              </a:rPr>
              <a:t>More men than women with diabetes report using diabetes medication</a:t>
            </a:r>
            <a:endParaRPr lang="en-US" b="0" dirty="0">
              <a:solidFill>
                <a:schemeClr val="accent6"/>
              </a:solidFill>
            </a:endParaRPr>
          </a:p>
        </p:txBody>
      </p:sp>
      <p:sp>
        <p:nvSpPr>
          <p:cNvPr id="8" name="TextBox 7"/>
          <p:cNvSpPr txBox="1"/>
          <p:nvPr/>
        </p:nvSpPr>
        <p:spPr>
          <a:xfrm>
            <a:off x="0" y="1014984"/>
            <a:ext cx="8763000" cy="261610"/>
          </a:xfrm>
          <a:prstGeom prst="rect">
            <a:avLst/>
          </a:prstGeom>
          <a:noFill/>
        </p:spPr>
        <p:txBody>
          <a:bodyPr wrap="square" rtlCol="0">
            <a:spAutoFit/>
          </a:bodyPr>
          <a:lstStyle/>
          <a:p>
            <a:r>
              <a:rPr lang="en-US" sz="1100" b="1" dirty="0" smtClean="0">
                <a:solidFill>
                  <a:srgbClr val="3C3A3B">
                    <a:lumMod val="60000"/>
                    <a:lumOff val="40000"/>
                  </a:srgbClr>
                </a:solidFill>
              </a:rPr>
              <a:t>Percentage of adults aged 18 years or older with diagnosed diabetes reporting any diabetes medication use (pills, insulin, or both), all and by sex</a:t>
            </a:r>
            <a:endParaRPr lang="en-US" sz="1100" b="1" dirty="0">
              <a:solidFill>
                <a:srgbClr val="3C3A3B">
                  <a:lumMod val="60000"/>
                  <a:lumOff val="40000"/>
                </a:srgbClr>
              </a:solidFill>
            </a:endParaRPr>
          </a:p>
        </p:txBody>
      </p:sp>
      <p:graphicFrame>
        <p:nvGraphicFramePr>
          <p:cNvPr id="9" name="Content Placeholder 1"/>
          <p:cNvGraphicFramePr>
            <a:graphicFrameLocks noGrp="1"/>
          </p:cNvGraphicFramePr>
          <p:nvPr>
            <p:extLst>
              <p:ext uri="{D42A27DB-BD31-4B8C-83A1-F6EECF244321}">
                <p14:modId xmlns:p14="http://schemas.microsoft.com/office/powerpoint/2010/main" val="2050098608"/>
              </p:ext>
            </p:extLst>
          </p:nvPr>
        </p:nvGraphicFramePr>
        <p:xfrm>
          <a:off x="10160" y="1524000"/>
          <a:ext cx="8979408" cy="43891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019270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0" dirty="0" smtClean="0">
                <a:solidFill>
                  <a:prstClr val="black"/>
                </a:solidFill>
              </a:rPr>
              <a:t>Some diabetes injectable prescription costs have increased between 77% and 380% from 2010 – 2015 </a:t>
            </a:r>
            <a:endParaRPr lang="en-US" b="0" dirty="0"/>
          </a:p>
        </p:txBody>
      </p:sp>
      <p:sp>
        <p:nvSpPr>
          <p:cNvPr id="10" name="TextBox 9"/>
          <p:cNvSpPr txBox="1"/>
          <p:nvPr/>
        </p:nvSpPr>
        <p:spPr>
          <a:xfrm>
            <a:off x="0" y="1014984"/>
            <a:ext cx="3738524" cy="261610"/>
          </a:xfrm>
          <a:prstGeom prst="rect">
            <a:avLst/>
          </a:prstGeom>
          <a:noFill/>
        </p:spPr>
        <p:txBody>
          <a:bodyPr wrap="none" rtlCol="0">
            <a:spAutoFit/>
          </a:bodyPr>
          <a:lstStyle/>
          <a:p>
            <a:r>
              <a:rPr lang="en-US" sz="1100" b="1" dirty="0" smtClean="0">
                <a:solidFill>
                  <a:schemeClr val="accent6">
                    <a:lumMod val="60000"/>
                    <a:lumOff val="40000"/>
                  </a:schemeClr>
                </a:solidFill>
                <a:latin typeface="Calibri" pitchFamily="34" charset="0"/>
                <a:cs typeface="Meta Offc Pro"/>
              </a:rPr>
              <a:t>Diabetes injectable prescription costs per mL, 2010 and 2015</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03333193"/>
              </p:ext>
            </p:extLst>
          </p:nvPr>
        </p:nvGraphicFramePr>
        <p:xfrm>
          <a:off x="15240" y="1600200"/>
          <a:ext cx="8975725" cy="448151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2"/>
          <p:cNvSpPr>
            <a:spLocks noGrp="1"/>
          </p:cNvSpPr>
          <p:nvPr>
            <p:ph type="body" sz="quarter" idx="11"/>
          </p:nvPr>
        </p:nvSpPr>
        <p:spPr>
          <a:xfrm>
            <a:off x="91440" y="5852160"/>
            <a:ext cx="8961120" cy="731520"/>
          </a:xfrm>
        </p:spPr>
        <p:txBody>
          <a:bodyPr/>
          <a:lstStyle/>
          <a:p>
            <a:r>
              <a:rPr lang="en-US" b="1" dirty="0">
                <a:solidFill>
                  <a:srgbClr val="000000"/>
                </a:solidFill>
              </a:rPr>
              <a:t>Source</a:t>
            </a:r>
            <a:r>
              <a:rPr lang="en-US" dirty="0">
                <a:solidFill>
                  <a:srgbClr val="000000"/>
                </a:solidFill>
              </a:rPr>
              <a:t>: </a:t>
            </a:r>
            <a:r>
              <a:rPr lang="en-US" dirty="0" smtClean="0">
                <a:solidFill>
                  <a:srgbClr val="000000"/>
                </a:solidFill>
              </a:rPr>
              <a:t>Alliance of Community Health Plans presentation “High –Cost Drugs: A CEO’s Perspective”, October 16, 2015.  </a:t>
            </a:r>
            <a:r>
              <a:rPr lang="en-US" b="1" dirty="0" smtClean="0">
                <a:solidFill>
                  <a:srgbClr val="000000"/>
                </a:solidFill>
              </a:rPr>
              <a:t>Notes:</a:t>
            </a:r>
            <a:r>
              <a:rPr lang="en-US" dirty="0" smtClean="0">
                <a:solidFill>
                  <a:srgbClr val="000000"/>
                </a:solidFill>
              </a:rPr>
              <a:t> Presentation data on diabetes drug pricing based on </a:t>
            </a:r>
            <a:r>
              <a:rPr lang="en-US" dirty="0" err="1" smtClean="0">
                <a:solidFill>
                  <a:srgbClr val="000000"/>
                </a:solidFill>
              </a:rPr>
              <a:t>Medispan</a:t>
            </a:r>
            <a:r>
              <a:rPr lang="en-US" dirty="0" smtClean="0">
                <a:solidFill>
                  <a:srgbClr val="000000"/>
                </a:solidFill>
              </a:rPr>
              <a:t> AWP (August 2015)</a:t>
            </a:r>
            <a:endParaRPr lang="en-US" dirty="0">
              <a:solidFill>
                <a:srgbClr val="000000"/>
              </a:solidFill>
            </a:endParaRPr>
          </a:p>
        </p:txBody>
      </p:sp>
    </p:spTree>
    <p:extLst>
      <p:ext uri="{BB962C8B-B14F-4D97-AF65-F5344CB8AC3E}">
        <p14:creationId xmlns:p14="http://schemas.microsoft.com/office/powerpoint/2010/main" val="12436654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0" dirty="0" smtClean="0">
                <a:solidFill>
                  <a:prstClr val="black"/>
                </a:solidFill>
              </a:rPr>
              <a:t>The monthly price of </a:t>
            </a:r>
            <a:r>
              <a:rPr lang="en-US" b="0" dirty="0" err="1" smtClean="0">
                <a:solidFill>
                  <a:prstClr val="black"/>
                </a:solidFill>
              </a:rPr>
              <a:t>Glumetza</a:t>
            </a:r>
            <a:r>
              <a:rPr lang="en-US" b="0" dirty="0" smtClean="0">
                <a:solidFill>
                  <a:prstClr val="black"/>
                </a:solidFill>
              </a:rPr>
              <a:t> tablets increased 500% in one year</a:t>
            </a:r>
            <a:endParaRPr lang="en-US" b="0" dirty="0"/>
          </a:p>
        </p:txBody>
      </p:sp>
      <p:sp>
        <p:nvSpPr>
          <p:cNvPr id="10" name="TextBox 9"/>
          <p:cNvSpPr txBox="1"/>
          <p:nvPr/>
        </p:nvSpPr>
        <p:spPr>
          <a:xfrm>
            <a:off x="0" y="1014984"/>
            <a:ext cx="4804520" cy="261610"/>
          </a:xfrm>
          <a:prstGeom prst="rect">
            <a:avLst/>
          </a:prstGeom>
          <a:noFill/>
        </p:spPr>
        <p:txBody>
          <a:bodyPr wrap="none" rtlCol="0">
            <a:spAutoFit/>
          </a:bodyPr>
          <a:lstStyle/>
          <a:p>
            <a:r>
              <a:rPr lang="en-US" sz="1100" b="1" dirty="0" err="1" smtClean="0">
                <a:solidFill>
                  <a:schemeClr val="accent6">
                    <a:lumMod val="60000"/>
                    <a:lumOff val="40000"/>
                  </a:schemeClr>
                </a:solidFill>
                <a:latin typeface="Calibri" pitchFamily="34" charset="0"/>
                <a:cs typeface="Meta Offc Pro"/>
              </a:rPr>
              <a:t>Glumetza</a:t>
            </a:r>
            <a:r>
              <a:rPr lang="en-US" sz="1100" b="1" dirty="0" smtClean="0">
                <a:solidFill>
                  <a:schemeClr val="accent6">
                    <a:lumMod val="60000"/>
                    <a:lumOff val="40000"/>
                  </a:schemeClr>
                </a:solidFill>
                <a:latin typeface="Calibri" pitchFamily="34" charset="0"/>
                <a:cs typeface="Meta Offc Pro"/>
              </a:rPr>
              <a:t> prescription costs (1000 mg tablets), monthly (based on typical dose)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15218981"/>
              </p:ext>
            </p:extLst>
          </p:nvPr>
        </p:nvGraphicFramePr>
        <p:xfrm>
          <a:off x="15240" y="1600200"/>
          <a:ext cx="8975725" cy="448151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2"/>
          <p:cNvSpPr>
            <a:spLocks noGrp="1"/>
          </p:cNvSpPr>
          <p:nvPr>
            <p:ph type="body" sz="quarter" idx="11"/>
          </p:nvPr>
        </p:nvSpPr>
        <p:spPr>
          <a:xfrm>
            <a:off x="91440" y="5852160"/>
            <a:ext cx="8961120" cy="731520"/>
          </a:xfrm>
        </p:spPr>
        <p:txBody>
          <a:bodyPr/>
          <a:lstStyle/>
          <a:p>
            <a:r>
              <a:rPr lang="en-US" b="1" dirty="0">
                <a:solidFill>
                  <a:srgbClr val="000000"/>
                </a:solidFill>
              </a:rPr>
              <a:t>Source</a:t>
            </a:r>
            <a:r>
              <a:rPr lang="en-US" dirty="0">
                <a:solidFill>
                  <a:srgbClr val="000000"/>
                </a:solidFill>
              </a:rPr>
              <a:t>: </a:t>
            </a:r>
            <a:r>
              <a:rPr lang="en-US" dirty="0" smtClean="0">
                <a:solidFill>
                  <a:srgbClr val="000000"/>
                </a:solidFill>
              </a:rPr>
              <a:t>Alliance of Community Health Plans presentation “High –Cost Drugs: A CEO’s Perspective”, October 16, 2015.  </a:t>
            </a:r>
            <a:r>
              <a:rPr lang="en-US" b="1" dirty="0" smtClean="0">
                <a:solidFill>
                  <a:srgbClr val="000000"/>
                </a:solidFill>
              </a:rPr>
              <a:t>Notes:</a:t>
            </a:r>
            <a:r>
              <a:rPr lang="en-US" dirty="0" smtClean="0">
                <a:solidFill>
                  <a:srgbClr val="000000"/>
                </a:solidFill>
              </a:rPr>
              <a:t> Presentation data on diabetes drug pricing based on </a:t>
            </a:r>
            <a:r>
              <a:rPr lang="en-US" dirty="0" err="1" smtClean="0">
                <a:solidFill>
                  <a:srgbClr val="000000"/>
                </a:solidFill>
              </a:rPr>
              <a:t>Medispan</a:t>
            </a:r>
            <a:r>
              <a:rPr lang="en-US" dirty="0" smtClean="0">
                <a:solidFill>
                  <a:srgbClr val="000000"/>
                </a:solidFill>
              </a:rPr>
              <a:t> AWP (August 2015)</a:t>
            </a:r>
            <a:endParaRPr lang="en-US" dirty="0">
              <a:solidFill>
                <a:srgbClr val="000000"/>
              </a:solidFill>
            </a:endParaRPr>
          </a:p>
        </p:txBody>
      </p:sp>
    </p:spTree>
    <p:extLst>
      <p:ext uri="{BB962C8B-B14F-4D97-AF65-F5344CB8AC3E}">
        <p14:creationId xmlns:p14="http://schemas.microsoft.com/office/powerpoint/2010/main" val="7818935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91440" y="5852160"/>
            <a:ext cx="8979408" cy="731520"/>
          </a:xfrm>
        </p:spPr>
        <p:txBody>
          <a:bodyPr/>
          <a:lstStyle/>
          <a:p>
            <a:r>
              <a:rPr lang="en-US" b="1" dirty="0" smtClean="0">
                <a:solidFill>
                  <a:srgbClr val="000000"/>
                </a:solidFill>
              </a:rPr>
              <a:t>Source</a:t>
            </a:r>
            <a:r>
              <a:rPr lang="en-US" dirty="0" smtClean="0">
                <a:solidFill>
                  <a:srgbClr val="000000"/>
                </a:solidFill>
              </a:rPr>
              <a:t>: CDC/NCHS, National Vital Statistics System, Mortality</a:t>
            </a:r>
            <a:endParaRPr lang="en-US" dirty="0">
              <a:solidFill>
                <a:srgbClr val="000000"/>
              </a:solidFill>
            </a:endParaRPr>
          </a:p>
        </p:txBody>
      </p:sp>
      <p:sp>
        <p:nvSpPr>
          <p:cNvPr id="4" name="Title 3"/>
          <p:cNvSpPr>
            <a:spLocks noGrp="1"/>
          </p:cNvSpPr>
          <p:nvPr>
            <p:ph type="title"/>
          </p:nvPr>
        </p:nvSpPr>
        <p:spPr/>
        <p:txBody>
          <a:bodyPr/>
          <a:lstStyle/>
          <a:p>
            <a:r>
              <a:rPr lang="en-US" b="0" dirty="0"/>
              <a:t>Diabetes is among </a:t>
            </a:r>
            <a:r>
              <a:rPr lang="en-US" b="0" dirty="0" smtClean="0"/>
              <a:t>the 10 leading </a:t>
            </a:r>
            <a:r>
              <a:rPr lang="en-US" b="0" dirty="0"/>
              <a:t>causes of death in the </a:t>
            </a:r>
            <a:r>
              <a:rPr lang="en-US" b="0" dirty="0" smtClean="0"/>
              <a:t>United States</a:t>
            </a:r>
            <a:endParaRPr lang="en-US" b="0"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3801101512"/>
              </p:ext>
            </p:extLst>
          </p:nvPr>
        </p:nvGraphicFramePr>
        <p:xfrm>
          <a:off x="76200" y="1279525"/>
          <a:ext cx="8975725" cy="4740275"/>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96098" y="1014984"/>
            <a:ext cx="6502101" cy="261610"/>
          </a:xfrm>
          <a:prstGeom prst="rect">
            <a:avLst/>
          </a:prstGeom>
          <a:noFill/>
        </p:spPr>
        <p:txBody>
          <a:bodyPr wrap="none" rtlCol="0">
            <a:spAutoFit/>
          </a:bodyPr>
          <a:lstStyle/>
          <a:p>
            <a:r>
              <a:rPr lang="en-US" sz="1100" b="1" dirty="0" smtClean="0">
                <a:solidFill>
                  <a:schemeClr val="accent4">
                    <a:lumMod val="75000"/>
                  </a:schemeClr>
                </a:solidFill>
              </a:rPr>
              <a:t>Age-adjusted death rates for the 10 leading causes of death per 100,000 population, United States, 2013</a:t>
            </a:r>
            <a:endParaRPr lang="en-US" sz="1100" b="1" dirty="0">
              <a:solidFill>
                <a:schemeClr val="accent4">
                  <a:lumMod val="75000"/>
                </a:schemeClr>
              </a:solidFill>
            </a:endParaRPr>
          </a:p>
        </p:txBody>
      </p:sp>
    </p:spTree>
    <p:extLst>
      <p:ext uri="{BB962C8B-B14F-4D97-AF65-F5344CB8AC3E}">
        <p14:creationId xmlns:p14="http://schemas.microsoft.com/office/powerpoint/2010/main" val="23034812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91440" y="5852160"/>
            <a:ext cx="8961120" cy="731520"/>
          </a:xfrm>
        </p:spPr>
        <p:txBody>
          <a:bodyPr/>
          <a:lstStyle/>
          <a:p>
            <a:r>
              <a:rPr lang="en-US" b="1" dirty="0">
                <a:solidFill>
                  <a:srgbClr val="000000"/>
                </a:solidFill>
              </a:rPr>
              <a:t>Source</a:t>
            </a:r>
            <a:r>
              <a:rPr lang="en-US" dirty="0" smtClean="0">
                <a:solidFill>
                  <a:srgbClr val="000000"/>
                </a:solidFill>
              </a:rPr>
              <a:t>: “Penny-wise, pound-foolish: Association between Medication Adherence, Out-of-Pocket Expenses, and Health Care Costs in Medicare Patients with Type 2 Diabetes.” Abstract presented by Joanna P. </a:t>
            </a:r>
            <a:r>
              <a:rPr lang="en-US" dirty="0" err="1" smtClean="0">
                <a:solidFill>
                  <a:srgbClr val="000000"/>
                </a:solidFill>
              </a:rPr>
              <a:t>MacEwan</a:t>
            </a:r>
            <a:r>
              <a:rPr lang="en-US" dirty="0" smtClean="0">
                <a:solidFill>
                  <a:srgbClr val="000000"/>
                </a:solidFill>
              </a:rPr>
              <a:t> at the 74</a:t>
            </a:r>
            <a:r>
              <a:rPr lang="en-US" baseline="30000" dirty="0" smtClean="0">
                <a:solidFill>
                  <a:srgbClr val="000000"/>
                </a:solidFill>
              </a:rPr>
              <a:t>th</a:t>
            </a:r>
            <a:r>
              <a:rPr lang="en-US" dirty="0" smtClean="0">
                <a:solidFill>
                  <a:srgbClr val="000000"/>
                </a:solidFill>
              </a:rPr>
              <a:t> Scientific Session of the American Diabetes Association. </a:t>
            </a:r>
            <a:r>
              <a:rPr lang="en-US" b="1" dirty="0" smtClean="0">
                <a:solidFill>
                  <a:srgbClr val="000000"/>
                </a:solidFill>
              </a:rPr>
              <a:t>Notes:</a:t>
            </a:r>
            <a:r>
              <a:rPr lang="en-US" dirty="0" smtClean="0">
                <a:solidFill>
                  <a:srgbClr val="000000"/>
                </a:solidFill>
              </a:rPr>
              <a:t> For more information the abstract can be found here: http</a:t>
            </a:r>
            <a:r>
              <a:rPr lang="en-US" dirty="0">
                <a:solidFill>
                  <a:srgbClr val="000000"/>
                </a:solidFill>
              </a:rPr>
              <a:t>://app.core-apps.com/tristar-ada15/abstract/160858d53930b598d64b10f393081d64</a:t>
            </a:r>
          </a:p>
        </p:txBody>
      </p:sp>
      <p:sp>
        <p:nvSpPr>
          <p:cNvPr id="4" name="Title 3"/>
          <p:cNvSpPr>
            <a:spLocks noGrp="1"/>
          </p:cNvSpPr>
          <p:nvPr>
            <p:ph type="title"/>
          </p:nvPr>
        </p:nvSpPr>
        <p:spPr/>
        <p:txBody>
          <a:bodyPr/>
          <a:lstStyle/>
          <a:p>
            <a:r>
              <a:rPr lang="en-US" b="0" dirty="0" smtClean="0">
                <a:solidFill>
                  <a:prstClr val="black"/>
                </a:solidFill>
              </a:rPr>
              <a:t>Diabetic Medicare patients who are less adherent to prescribed medication have higher medical spending</a:t>
            </a:r>
            <a:endParaRPr lang="en-US" b="0" dirty="0"/>
          </a:p>
        </p:txBody>
      </p:sp>
      <p:sp>
        <p:nvSpPr>
          <p:cNvPr id="8" name="TextBox 7"/>
          <p:cNvSpPr txBox="1"/>
          <p:nvPr/>
        </p:nvSpPr>
        <p:spPr>
          <a:xfrm>
            <a:off x="0" y="1014984"/>
            <a:ext cx="8802410" cy="261610"/>
          </a:xfrm>
          <a:prstGeom prst="rect">
            <a:avLst/>
          </a:prstGeom>
          <a:noFill/>
        </p:spPr>
        <p:txBody>
          <a:bodyPr wrap="none" rtlCol="0">
            <a:spAutoFit/>
          </a:bodyPr>
          <a:lstStyle/>
          <a:p>
            <a:r>
              <a:rPr lang="en-US" sz="1100" b="1" dirty="0" smtClean="0">
                <a:solidFill>
                  <a:schemeClr val="accent6">
                    <a:lumMod val="60000"/>
                    <a:lumOff val="40000"/>
                  </a:schemeClr>
                </a:solidFill>
                <a:latin typeface="Calibri" pitchFamily="34" charset="0"/>
                <a:cs typeface="Meta Offc Pro"/>
              </a:rPr>
              <a:t>Pharmacy costs, medical expenditures, and total expenditures for Medicare beneficiaries ages 65 and older with type 2 diabetes mellitus, 2006-2009</a:t>
            </a:r>
          </a:p>
        </p:txBody>
      </p:sp>
      <p:graphicFrame>
        <p:nvGraphicFramePr>
          <p:cNvPr id="9" name="Content Placeholder 3"/>
          <p:cNvGraphicFramePr>
            <a:graphicFrameLocks noGrp="1"/>
          </p:cNvGraphicFramePr>
          <p:nvPr>
            <p:ph idx="1"/>
            <p:extLst>
              <p:ext uri="{D42A27DB-BD31-4B8C-83A1-F6EECF244321}">
                <p14:modId xmlns:p14="http://schemas.microsoft.com/office/powerpoint/2010/main" val="3006981193"/>
              </p:ext>
            </p:extLst>
          </p:nvPr>
        </p:nvGraphicFramePr>
        <p:xfrm>
          <a:off x="76200" y="1279525"/>
          <a:ext cx="8975725" cy="44815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102267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1"/>
          </p:nvPr>
        </p:nvSpPr>
        <p:spPr/>
        <p:txBody>
          <a:bodyPr/>
          <a:lstStyle/>
          <a:p>
            <a:pPr lvl="0"/>
            <a:r>
              <a:rPr lang="en-US" b="1" dirty="0">
                <a:solidFill>
                  <a:schemeClr val="accent6"/>
                </a:solidFill>
              </a:rPr>
              <a:t>Source</a:t>
            </a:r>
            <a:r>
              <a:rPr lang="en-US" dirty="0">
                <a:solidFill>
                  <a:schemeClr val="accent6"/>
                </a:solidFill>
              </a:rPr>
              <a:t>: </a:t>
            </a:r>
            <a:r>
              <a:rPr lang="en-US" dirty="0" smtClean="0">
                <a:solidFill>
                  <a:schemeClr val="accent6"/>
                </a:solidFill>
              </a:rPr>
              <a:t>Kaiser Family Foundation analysis of Bureau of Economic Analysis Health Care Satellite Account (Blended Account)</a:t>
            </a:r>
          </a:p>
          <a:p>
            <a:r>
              <a:rPr lang="en-US" b="1" dirty="0">
                <a:solidFill>
                  <a:schemeClr val="accent6"/>
                </a:solidFill>
              </a:rPr>
              <a:t>Note</a:t>
            </a:r>
            <a:r>
              <a:rPr lang="en-US" dirty="0">
                <a:solidFill>
                  <a:schemeClr val="accent6"/>
                </a:solidFill>
              </a:rPr>
              <a:t>: Expenditures on nursing home and dental care are not included in health services spending by disease. </a:t>
            </a:r>
            <a:r>
              <a:rPr lang="en-US" dirty="0" smtClean="0">
                <a:solidFill>
                  <a:schemeClr val="accent6"/>
                </a:solidFill>
              </a:rPr>
              <a:t>Data last updated January 25, 2016.</a:t>
            </a:r>
            <a:endParaRPr lang="en-US" dirty="0">
              <a:solidFill>
                <a:schemeClr val="accent6"/>
              </a:solidFill>
            </a:endParaRPr>
          </a:p>
        </p:txBody>
      </p:sp>
      <p:sp>
        <p:nvSpPr>
          <p:cNvPr id="8" name="Title 7"/>
          <p:cNvSpPr>
            <a:spLocks noGrp="1"/>
          </p:cNvSpPr>
          <p:nvPr>
            <p:ph type="title"/>
          </p:nvPr>
        </p:nvSpPr>
        <p:spPr/>
        <p:txBody>
          <a:bodyPr/>
          <a:lstStyle/>
          <a:p>
            <a:r>
              <a:rPr lang="en-US" sz="2200" b="0" dirty="0" smtClean="0"/>
              <a:t>Endocrine diseases, including diabetes, are a leading driver of medical services spending growth from 2000-2012</a:t>
            </a:r>
            <a:endParaRPr lang="en-US" sz="2200" b="0" dirty="0"/>
          </a:p>
        </p:txBody>
      </p:sp>
      <p:sp>
        <p:nvSpPr>
          <p:cNvPr id="10" name="TextBox 9"/>
          <p:cNvSpPr txBox="1"/>
          <p:nvPr/>
        </p:nvSpPr>
        <p:spPr>
          <a:xfrm>
            <a:off x="0" y="1014984"/>
            <a:ext cx="4584796" cy="261610"/>
          </a:xfrm>
          <a:prstGeom prst="rect">
            <a:avLst/>
          </a:prstGeom>
          <a:noFill/>
        </p:spPr>
        <p:txBody>
          <a:bodyPr wrap="none" rtlCol="0">
            <a:spAutoFit/>
          </a:bodyPr>
          <a:lstStyle/>
          <a:p>
            <a:r>
              <a:rPr lang="en-US" sz="1100" b="1" dirty="0" smtClean="0">
                <a:solidFill>
                  <a:schemeClr val="accent4">
                    <a:lumMod val="75000"/>
                  </a:schemeClr>
                </a:solidFill>
              </a:rPr>
              <a:t>Contribution to medical services expenditure growth, by disease, 2000-2012</a:t>
            </a:r>
            <a:endParaRPr lang="en-US" sz="1100" b="1" dirty="0">
              <a:solidFill>
                <a:schemeClr val="accent4">
                  <a:lumMod val="75000"/>
                </a:schemeClr>
              </a:solidFil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889539385"/>
              </p:ext>
            </p:extLst>
          </p:nvPr>
        </p:nvGraphicFramePr>
        <p:xfrm>
          <a:off x="76200" y="1279525"/>
          <a:ext cx="8975725" cy="49688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269374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923320705"/>
              </p:ext>
            </p:extLst>
          </p:nvPr>
        </p:nvGraphicFramePr>
        <p:xfrm>
          <a:off x="-14785" y="1200864"/>
          <a:ext cx="8975725" cy="529201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11"/>
          </p:nvPr>
        </p:nvSpPr>
        <p:spPr>
          <a:xfrm>
            <a:off x="91440" y="5974080"/>
            <a:ext cx="8979408" cy="731520"/>
          </a:xfrm>
        </p:spPr>
        <p:txBody>
          <a:bodyPr/>
          <a:lstStyle/>
          <a:p>
            <a:r>
              <a:rPr lang="en-US" b="1" dirty="0" smtClean="0">
                <a:solidFill>
                  <a:schemeClr val="accent6"/>
                </a:solidFill>
              </a:rPr>
              <a:t>Source: </a:t>
            </a:r>
            <a:r>
              <a:rPr lang="en-US" dirty="0" smtClean="0">
                <a:solidFill>
                  <a:schemeClr val="accent6"/>
                </a:solidFill>
              </a:rPr>
              <a:t>Bureau of Economic Analysis Health Care Satellite Account (Blended Account) and National Health Expenditure Data </a:t>
            </a:r>
            <a:r>
              <a:rPr lang="en-US" b="1" dirty="0" smtClean="0">
                <a:solidFill>
                  <a:schemeClr val="accent6"/>
                </a:solidFill>
              </a:rPr>
              <a:t>Note: </a:t>
            </a:r>
            <a:r>
              <a:rPr lang="en-US" dirty="0" smtClean="0">
                <a:solidFill>
                  <a:schemeClr val="accent6"/>
                </a:solidFill>
              </a:rPr>
              <a:t>Spending on dental services, nursing homes, and prescriptions that cannot be allocated to a specific disease not included above. Data last updated January 25, 2016.</a:t>
            </a:r>
            <a:endParaRPr lang="en-US" dirty="0">
              <a:solidFill>
                <a:schemeClr val="accent6"/>
              </a:solidFill>
            </a:endParaRPr>
          </a:p>
        </p:txBody>
      </p:sp>
      <p:sp>
        <p:nvSpPr>
          <p:cNvPr id="6" name="Title 3"/>
          <p:cNvSpPr>
            <a:spLocks noGrp="1"/>
          </p:cNvSpPr>
          <p:nvPr>
            <p:ph type="title"/>
          </p:nvPr>
        </p:nvSpPr>
        <p:spPr/>
        <p:txBody>
          <a:bodyPr/>
          <a:lstStyle/>
          <a:p>
            <a:r>
              <a:rPr lang="en-US" b="0" dirty="0" smtClean="0"/>
              <a:t>Spending on endocrine diseases accounts for more than  </a:t>
            </a:r>
            <a:r>
              <a:rPr lang="en-US" b="0" dirty="0"/>
              <a:t>7</a:t>
            </a:r>
            <a:r>
              <a:rPr lang="en-US" b="0" dirty="0" smtClean="0"/>
              <a:t>% of disease based health expenditures</a:t>
            </a:r>
            <a:endParaRPr lang="en-US" b="0" dirty="0"/>
          </a:p>
        </p:txBody>
      </p:sp>
      <p:sp>
        <p:nvSpPr>
          <p:cNvPr id="7" name="TextBox 6"/>
          <p:cNvSpPr txBox="1"/>
          <p:nvPr/>
        </p:nvSpPr>
        <p:spPr>
          <a:xfrm>
            <a:off x="-14785" y="1070058"/>
            <a:ext cx="3714478" cy="261610"/>
          </a:xfrm>
          <a:prstGeom prst="rect">
            <a:avLst/>
          </a:prstGeom>
          <a:noFill/>
        </p:spPr>
        <p:txBody>
          <a:bodyPr wrap="none" rtlCol="0">
            <a:spAutoFit/>
          </a:bodyPr>
          <a:lstStyle/>
          <a:p>
            <a:r>
              <a:rPr lang="en-US" sz="1100" b="1" dirty="0" smtClean="0">
                <a:solidFill>
                  <a:srgbClr val="D3D3D3">
                    <a:lumMod val="75000"/>
                  </a:srgbClr>
                </a:solidFill>
              </a:rPr>
              <a:t>Total expenditures in US $ billions by disease category, 2012</a:t>
            </a:r>
          </a:p>
        </p:txBody>
      </p:sp>
    </p:spTree>
    <p:extLst>
      <p:ext uri="{BB962C8B-B14F-4D97-AF65-F5344CB8AC3E}">
        <p14:creationId xmlns:p14="http://schemas.microsoft.com/office/powerpoint/2010/main" val="663302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492482363"/>
              </p:ext>
            </p:extLst>
          </p:nvPr>
        </p:nvGraphicFramePr>
        <p:xfrm>
          <a:off x="76200" y="1279525"/>
          <a:ext cx="8975725" cy="448151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11"/>
          </p:nvPr>
        </p:nvSpPr>
        <p:spPr/>
        <p:txBody>
          <a:bodyPr/>
          <a:lstStyle/>
          <a:p>
            <a:pPr lvl="0"/>
            <a:r>
              <a:rPr lang="en-US" b="1" dirty="0">
                <a:solidFill>
                  <a:schemeClr val="accent6"/>
                </a:solidFill>
              </a:rPr>
              <a:t>Source</a:t>
            </a:r>
            <a:r>
              <a:rPr lang="en-US" dirty="0">
                <a:solidFill>
                  <a:schemeClr val="accent6"/>
                </a:solidFill>
              </a:rPr>
              <a:t>: </a:t>
            </a:r>
            <a:r>
              <a:rPr lang="en-US" dirty="0" smtClean="0">
                <a:solidFill>
                  <a:schemeClr val="accent6"/>
                </a:solidFill>
              </a:rPr>
              <a:t>Kaiser Family Foundation analysis of Bureau </a:t>
            </a:r>
            <a:r>
              <a:rPr lang="en-US" dirty="0">
                <a:solidFill>
                  <a:schemeClr val="accent6"/>
                </a:solidFill>
              </a:rPr>
              <a:t>of Economic Analysis Health Care Satellite Account (Blended Account)</a:t>
            </a:r>
          </a:p>
          <a:p>
            <a:r>
              <a:rPr lang="en-US" b="1" dirty="0">
                <a:solidFill>
                  <a:schemeClr val="accent6"/>
                </a:solidFill>
              </a:rPr>
              <a:t>Note</a:t>
            </a:r>
            <a:r>
              <a:rPr lang="en-US" dirty="0">
                <a:solidFill>
                  <a:schemeClr val="accent6"/>
                </a:solidFill>
              </a:rPr>
              <a:t>: Expenditures on nursing home and dental care are not included in health services spending by disease. Data last updated </a:t>
            </a:r>
            <a:r>
              <a:rPr lang="en-US" dirty="0" smtClean="0">
                <a:solidFill>
                  <a:schemeClr val="accent6"/>
                </a:solidFill>
              </a:rPr>
              <a:t>February 4, </a:t>
            </a:r>
            <a:r>
              <a:rPr lang="en-US" dirty="0">
                <a:solidFill>
                  <a:schemeClr val="accent6"/>
                </a:solidFill>
              </a:rPr>
              <a:t>2016</a:t>
            </a:r>
            <a:r>
              <a:rPr lang="en-US" dirty="0" smtClean="0">
                <a:solidFill>
                  <a:schemeClr val="accent6"/>
                </a:solidFill>
              </a:rPr>
              <a:t>.</a:t>
            </a:r>
            <a:endParaRPr lang="en-US" dirty="0">
              <a:solidFill>
                <a:schemeClr val="accent6"/>
              </a:solidFill>
            </a:endParaRPr>
          </a:p>
        </p:txBody>
      </p:sp>
      <p:sp>
        <p:nvSpPr>
          <p:cNvPr id="4" name="Title 3"/>
          <p:cNvSpPr>
            <a:spLocks noGrp="1"/>
          </p:cNvSpPr>
          <p:nvPr>
            <p:ph type="title"/>
          </p:nvPr>
        </p:nvSpPr>
        <p:spPr/>
        <p:txBody>
          <a:bodyPr/>
          <a:lstStyle/>
          <a:p>
            <a:r>
              <a:rPr lang="en-US" b="0" dirty="0" smtClean="0"/>
              <a:t>On a per capita basis, the U.S. spends about $440 per year to treat endocrine diseases, up from $192 in 2000</a:t>
            </a:r>
            <a:endParaRPr lang="en-US" b="0" dirty="0"/>
          </a:p>
        </p:txBody>
      </p:sp>
      <p:sp>
        <p:nvSpPr>
          <p:cNvPr id="6" name="TextBox 5"/>
          <p:cNvSpPr txBox="1"/>
          <p:nvPr/>
        </p:nvSpPr>
        <p:spPr>
          <a:xfrm>
            <a:off x="-14785" y="1070058"/>
            <a:ext cx="7960834" cy="261610"/>
          </a:xfrm>
          <a:prstGeom prst="rect">
            <a:avLst/>
          </a:prstGeom>
          <a:noFill/>
        </p:spPr>
        <p:txBody>
          <a:bodyPr wrap="none" rtlCol="0">
            <a:spAutoFit/>
          </a:bodyPr>
          <a:lstStyle/>
          <a:p>
            <a:r>
              <a:rPr lang="en-US" sz="1100" b="1" dirty="0" smtClean="0">
                <a:solidFill>
                  <a:srgbClr val="D3D3D3">
                    <a:lumMod val="75000"/>
                  </a:srgbClr>
                </a:solidFill>
              </a:rPr>
              <a:t>Per capita expenditures on the treatment of endocrine, nutritional, and metabolic diseases and immunity disorders, US $, 2000 - 2012</a:t>
            </a:r>
          </a:p>
        </p:txBody>
      </p:sp>
    </p:spTree>
    <p:extLst>
      <p:ext uri="{BB962C8B-B14F-4D97-AF65-F5344CB8AC3E}">
        <p14:creationId xmlns:p14="http://schemas.microsoft.com/office/powerpoint/2010/main" val="39848042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nvPr>
        </p:nvGraphicFramePr>
        <p:xfrm>
          <a:off x="76200" y="1279525"/>
          <a:ext cx="8975725" cy="448151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11"/>
          </p:nvPr>
        </p:nvSpPr>
        <p:spPr/>
        <p:txBody>
          <a:bodyPr/>
          <a:lstStyle/>
          <a:p>
            <a:r>
              <a:rPr lang="en-US" b="1" dirty="0"/>
              <a:t>Source: </a:t>
            </a:r>
            <a:r>
              <a:rPr lang="en-US" dirty="0"/>
              <a:t>Kaiser Family Foundation analysis of Medical Expenditure Panel Survey, Agency for Healthcare Research and Quality, U.S. Department of Health and Human </a:t>
            </a:r>
            <a:r>
              <a:rPr lang="en-US" dirty="0" smtClean="0"/>
              <a:t>Services </a:t>
            </a:r>
            <a:r>
              <a:rPr lang="en-US" b="1" dirty="0" smtClean="0"/>
              <a:t>Note:</a:t>
            </a:r>
            <a:r>
              <a:rPr lang="en-US" dirty="0"/>
              <a:t> </a:t>
            </a:r>
            <a:r>
              <a:rPr lang="en-US" dirty="0" smtClean="0"/>
              <a:t>For all diagnoses shown, with the exception of asthma, diagnosis status was asked only of respondents age 18 or older. All respondents were asked about their asthma diagnosis status.</a:t>
            </a:r>
            <a:endParaRPr lang="en-US" b="1" dirty="0"/>
          </a:p>
        </p:txBody>
      </p:sp>
      <p:sp>
        <p:nvSpPr>
          <p:cNvPr id="4" name="Title 3"/>
          <p:cNvSpPr>
            <a:spLocks noGrp="1"/>
          </p:cNvSpPr>
          <p:nvPr>
            <p:ph type="title"/>
          </p:nvPr>
        </p:nvSpPr>
        <p:spPr/>
        <p:txBody>
          <a:bodyPr/>
          <a:lstStyle/>
          <a:p>
            <a:r>
              <a:rPr lang="en-US" b="0" dirty="0" smtClean="0"/>
              <a:t>Diagnosis with a serious or chronic health condition is associated with higher spending</a:t>
            </a:r>
            <a:endParaRPr lang="en-US" sz="1100" b="0" dirty="0">
              <a:latin typeface="+mn-lt"/>
            </a:endParaRPr>
          </a:p>
        </p:txBody>
      </p:sp>
      <p:sp>
        <p:nvSpPr>
          <p:cNvPr id="5" name="TextBox 4"/>
          <p:cNvSpPr txBox="1"/>
          <p:nvPr/>
        </p:nvSpPr>
        <p:spPr>
          <a:xfrm>
            <a:off x="-14785" y="1070058"/>
            <a:ext cx="4583306" cy="261610"/>
          </a:xfrm>
          <a:prstGeom prst="rect">
            <a:avLst/>
          </a:prstGeom>
          <a:noFill/>
        </p:spPr>
        <p:txBody>
          <a:bodyPr wrap="none" rtlCol="0">
            <a:spAutoFit/>
          </a:bodyPr>
          <a:lstStyle/>
          <a:p>
            <a:r>
              <a:rPr lang="en-US" sz="1100" b="1" dirty="0" smtClean="0">
                <a:solidFill>
                  <a:schemeClr val="accent6">
                    <a:lumMod val="60000"/>
                    <a:lumOff val="40000"/>
                  </a:schemeClr>
                </a:solidFill>
              </a:rPr>
              <a:t>Per </a:t>
            </a:r>
            <a:r>
              <a:rPr lang="en-US" sz="1100" b="1" dirty="0">
                <a:solidFill>
                  <a:schemeClr val="accent6">
                    <a:lumMod val="60000"/>
                    <a:lumOff val="40000"/>
                  </a:schemeClr>
                </a:solidFill>
              </a:rPr>
              <a:t>capita health spending based on diagnosis status, in $U.S. Dollars, 2013</a:t>
            </a:r>
          </a:p>
        </p:txBody>
      </p:sp>
    </p:spTree>
    <p:extLst>
      <p:ext uri="{BB962C8B-B14F-4D97-AF65-F5344CB8AC3E}">
        <p14:creationId xmlns:p14="http://schemas.microsoft.com/office/powerpoint/2010/main" val="19935142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91440"/>
            <a:ext cx="8979408" cy="914400"/>
          </a:xfrm>
        </p:spPr>
        <p:txBody>
          <a:bodyPr>
            <a:noAutofit/>
          </a:bodyPr>
          <a:lstStyle/>
          <a:p>
            <a:r>
              <a:rPr lang="en-US" b="0" dirty="0" smtClean="0"/>
              <a:t>People with a diagnosis of a serious </a:t>
            </a:r>
            <a:r>
              <a:rPr lang="en-US" b="0" dirty="0"/>
              <a:t>or chronic health </a:t>
            </a:r>
            <a:r>
              <a:rPr lang="en-US" b="0" dirty="0" smtClean="0"/>
              <a:t>condition face higher average out-of-pocket costs </a:t>
            </a:r>
            <a:endParaRPr lang="en-US" b="0" dirty="0"/>
          </a:p>
        </p:txBody>
      </p:sp>
      <p:graphicFrame>
        <p:nvGraphicFramePr>
          <p:cNvPr id="4" name="Content Placeholder 3"/>
          <p:cNvGraphicFramePr>
            <a:graphicFrameLocks noGrp="1"/>
          </p:cNvGraphicFramePr>
          <p:nvPr>
            <p:ph idx="1"/>
            <p:extLst/>
          </p:nvPr>
        </p:nvGraphicFramePr>
        <p:xfrm>
          <a:off x="73152" y="1280160"/>
          <a:ext cx="8979408" cy="438912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2"/>
          <p:cNvSpPr txBox="1">
            <a:spLocks/>
          </p:cNvSpPr>
          <p:nvPr/>
        </p:nvSpPr>
        <p:spPr>
          <a:xfrm>
            <a:off x="91440" y="5852160"/>
            <a:ext cx="8979408" cy="73152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00" b="1" dirty="0" smtClean="0">
              <a:solidFill>
                <a:srgbClr val="000000"/>
              </a:solidFill>
              <a:latin typeface="+mj-lt"/>
            </a:endParaRPr>
          </a:p>
          <a:p>
            <a:endParaRPr lang="en-US" sz="1000" b="1" dirty="0" smtClean="0">
              <a:solidFill>
                <a:srgbClr val="000000"/>
              </a:solidFill>
              <a:latin typeface="+mj-lt"/>
            </a:endParaRPr>
          </a:p>
          <a:p>
            <a:r>
              <a:rPr lang="en-US" sz="1000" b="1" dirty="0" smtClean="0">
                <a:solidFill>
                  <a:srgbClr val="000000"/>
                </a:solidFill>
                <a:latin typeface="+mj-lt"/>
              </a:rPr>
              <a:t>Source: </a:t>
            </a:r>
            <a:r>
              <a:rPr lang="en-US" sz="1000" dirty="0" smtClean="0">
                <a:solidFill>
                  <a:srgbClr val="000000"/>
                </a:solidFill>
                <a:latin typeface="+mj-lt"/>
              </a:rPr>
              <a:t>Kaiser Family Foundation analysis of Medical </a:t>
            </a:r>
            <a:r>
              <a:rPr lang="en-US" sz="1000" dirty="0">
                <a:solidFill>
                  <a:srgbClr val="000000"/>
                </a:solidFill>
                <a:latin typeface="+mj-lt"/>
              </a:rPr>
              <a:t>Expenditure Panel Survey, Agency for Healthcare Research and Quality, U.S. Department of Health and Human </a:t>
            </a:r>
            <a:r>
              <a:rPr lang="en-US" sz="1000" dirty="0" smtClean="0">
                <a:solidFill>
                  <a:srgbClr val="000000"/>
                </a:solidFill>
                <a:latin typeface="+mj-lt"/>
              </a:rPr>
              <a:t>Services</a:t>
            </a:r>
            <a:endParaRPr lang="en-US" sz="1000" dirty="0">
              <a:solidFill>
                <a:srgbClr val="000000"/>
              </a:solidFill>
              <a:latin typeface="+mj-lt"/>
            </a:endParaRPr>
          </a:p>
        </p:txBody>
      </p:sp>
      <p:sp>
        <p:nvSpPr>
          <p:cNvPr id="8" name="TextBox 7"/>
          <p:cNvSpPr txBox="1"/>
          <p:nvPr/>
        </p:nvSpPr>
        <p:spPr>
          <a:xfrm>
            <a:off x="0" y="1014984"/>
            <a:ext cx="5529078" cy="261610"/>
          </a:xfrm>
          <a:prstGeom prst="rect">
            <a:avLst/>
          </a:prstGeom>
          <a:noFill/>
        </p:spPr>
        <p:txBody>
          <a:bodyPr wrap="none" rtlCol="0">
            <a:spAutoFit/>
          </a:bodyPr>
          <a:lstStyle/>
          <a:p>
            <a:r>
              <a:rPr lang="en-US" sz="1100" b="1" dirty="0" smtClean="0">
                <a:solidFill>
                  <a:srgbClr val="8B8789"/>
                </a:solidFill>
              </a:rPr>
              <a:t>Average out-of-pocket spending  </a:t>
            </a:r>
            <a:r>
              <a:rPr lang="en-US" sz="1100" b="1" dirty="0">
                <a:solidFill>
                  <a:srgbClr val="8B8789"/>
                </a:solidFill>
              </a:rPr>
              <a:t>per </a:t>
            </a:r>
            <a:r>
              <a:rPr lang="en-US" sz="1100" b="1" dirty="0" smtClean="0">
                <a:solidFill>
                  <a:srgbClr val="8B8789"/>
                </a:solidFill>
              </a:rPr>
              <a:t>person based on diagnosis status, in U.S. Dollars, 2013</a:t>
            </a:r>
          </a:p>
        </p:txBody>
      </p:sp>
    </p:spTree>
    <p:extLst>
      <p:ext uri="{BB962C8B-B14F-4D97-AF65-F5344CB8AC3E}">
        <p14:creationId xmlns:p14="http://schemas.microsoft.com/office/powerpoint/2010/main" val="3467037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91440" y="5852160"/>
            <a:ext cx="8979408" cy="731520"/>
          </a:xfrm>
        </p:spPr>
        <p:txBody>
          <a:bodyPr/>
          <a:lstStyle/>
          <a:p>
            <a:r>
              <a:rPr lang="en-US" b="1" dirty="0">
                <a:solidFill>
                  <a:srgbClr val="000000"/>
                </a:solidFill>
              </a:rPr>
              <a:t>Source</a:t>
            </a:r>
            <a:r>
              <a:rPr lang="en-US" dirty="0" smtClean="0">
                <a:solidFill>
                  <a:srgbClr val="000000"/>
                </a:solidFill>
              </a:rPr>
              <a:t>: </a:t>
            </a:r>
            <a:r>
              <a:rPr lang="en-US" dirty="0"/>
              <a:t>Source: Kaiser Family Foundation analysis of 2013 OECD data: "OECD Health Data: Health status: Health status indicators", OECD Health Statistics (database). </a:t>
            </a:r>
            <a:r>
              <a:rPr lang="en-US" dirty="0" err="1"/>
              <a:t>doi</a:t>
            </a:r>
            <a:r>
              <a:rPr lang="en-US" dirty="0"/>
              <a:t>: 10.1787/data-00540-en (Accessed on </a:t>
            </a:r>
            <a:r>
              <a:rPr lang="en-US" dirty="0" smtClean="0"/>
              <a:t>February 2, </a:t>
            </a:r>
            <a:r>
              <a:rPr lang="en-US" dirty="0"/>
              <a:t>2016). </a:t>
            </a:r>
            <a:r>
              <a:rPr lang="en-US" b="1" dirty="0"/>
              <a:t>Note:</a:t>
            </a:r>
            <a:r>
              <a:rPr lang="en-US" dirty="0"/>
              <a:t> Comparable countries are defined as those with above median GDP and above median GDP per capita in at least on of the past ten years.</a:t>
            </a:r>
          </a:p>
        </p:txBody>
      </p:sp>
      <p:sp>
        <p:nvSpPr>
          <p:cNvPr id="4" name="Title 3"/>
          <p:cNvSpPr>
            <a:spLocks noGrp="1"/>
          </p:cNvSpPr>
          <p:nvPr>
            <p:ph type="title"/>
          </p:nvPr>
        </p:nvSpPr>
        <p:spPr/>
        <p:txBody>
          <a:bodyPr/>
          <a:lstStyle/>
          <a:p>
            <a:r>
              <a:rPr lang="en-US" sz="2700" b="0" dirty="0" smtClean="0"/>
              <a:t>The mortality rate for diabetes in the U.S. rose between 1990-2002 but has been declining since 2003</a:t>
            </a:r>
            <a:endParaRPr lang="en-US" sz="2700" b="0" dirty="0"/>
          </a:p>
        </p:txBody>
      </p:sp>
      <p:sp>
        <p:nvSpPr>
          <p:cNvPr id="7" name="TextBox 6"/>
          <p:cNvSpPr txBox="1"/>
          <p:nvPr/>
        </p:nvSpPr>
        <p:spPr>
          <a:xfrm>
            <a:off x="11723" y="1014984"/>
            <a:ext cx="3938899" cy="261610"/>
          </a:xfrm>
          <a:prstGeom prst="rect">
            <a:avLst/>
          </a:prstGeom>
          <a:noFill/>
        </p:spPr>
        <p:txBody>
          <a:bodyPr wrap="none" rtlCol="0">
            <a:spAutoFit/>
          </a:bodyPr>
          <a:lstStyle/>
          <a:p>
            <a:pPr algn="ctr"/>
            <a:r>
              <a:rPr lang="en-US" sz="1100" b="1" dirty="0" smtClean="0">
                <a:solidFill>
                  <a:schemeClr val="accent4">
                    <a:lumMod val="75000"/>
                  </a:schemeClr>
                </a:solidFill>
              </a:rPr>
              <a:t>Age-adjusted </a:t>
            </a:r>
            <a:r>
              <a:rPr lang="en-US" sz="1100" b="1" dirty="0">
                <a:solidFill>
                  <a:schemeClr val="accent4">
                    <a:lumMod val="75000"/>
                  </a:schemeClr>
                </a:solidFill>
              </a:rPr>
              <a:t>rates of </a:t>
            </a:r>
            <a:r>
              <a:rPr lang="en-US" sz="1100" b="1" dirty="0" smtClean="0">
                <a:solidFill>
                  <a:schemeClr val="accent4">
                    <a:lumMod val="75000"/>
                  </a:schemeClr>
                </a:solidFill>
              </a:rPr>
              <a:t>diabetes mortality per 100,000 population</a:t>
            </a:r>
            <a:endParaRPr lang="en-US" sz="1100" b="1" dirty="0">
              <a:solidFill>
                <a:schemeClr val="accent4">
                  <a:lumMod val="75000"/>
                </a:schemeClr>
              </a:solidFill>
            </a:endParaRP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275189670"/>
              </p:ext>
            </p:extLst>
          </p:nvPr>
        </p:nvGraphicFramePr>
        <p:xfrm>
          <a:off x="76200" y="1279525"/>
          <a:ext cx="8915400" cy="43891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35348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91440" y="5852160"/>
            <a:ext cx="8979408" cy="731520"/>
          </a:xfrm>
        </p:spPr>
        <p:txBody>
          <a:bodyPr/>
          <a:lstStyle/>
          <a:p>
            <a:r>
              <a:rPr lang="en-US" b="1" dirty="0">
                <a:solidFill>
                  <a:srgbClr val="000000"/>
                </a:solidFill>
              </a:rPr>
              <a:t>Source</a:t>
            </a:r>
            <a:r>
              <a:rPr lang="en-US" dirty="0" smtClean="0">
                <a:solidFill>
                  <a:srgbClr val="000000"/>
                </a:solidFill>
              </a:rPr>
              <a:t>: </a:t>
            </a:r>
            <a:r>
              <a:rPr lang="en-US" dirty="0"/>
              <a:t>Centers for Disease Control and Prevention, National Center for Health Statistics, Division of Health Interview Statistics, data from the National Health Interview Survey. Statistical analysis by the Centers for Disease Control and Prevention, National Center for Chronic Disease Prevention and Health Promotion, Division of Diabetes Translation.</a:t>
            </a:r>
            <a:endParaRPr lang="en-US" dirty="0" smtClean="0">
              <a:solidFill>
                <a:srgbClr val="000000"/>
              </a:solidFill>
            </a:endParaRPr>
          </a:p>
        </p:txBody>
      </p:sp>
      <p:sp>
        <p:nvSpPr>
          <p:cNvPr id="4" name="Title 3"/>
          <p:cNvSpPr>
            <a:spLocks noGrp="1"/>
          </p:cNvSpPr>
          <p:nvPr>
            <p:ph type="title"/>
          </p:nvPr>
        </p:nvSpPr>
        <p:spPr/>
        <p:txBody>
          <a:bodyPr/>
          <a:lstStyle/>
          <a:p>
            <a:r>
              <a:rPr lang="en-US" b="0" dirty="0" smtClean="0"/>
              <a:t>Crude and age-adjusted rates of diagnosed diabetes have been steadily increasing</a:t>
            </a:r>
            <a:endParaRPr lang="en-US" b="0" dirty="0"/>
          </a:p>
        </p:txBody>
      </p:sp>
      <p:sp>
        <p:nvSpPr>
          <p:cNvPr id="7" name="TextBox 6"/>
          <p:cNvSpPr txBox="1"/>
          <p:nvPr/>
        </p:nvSpPr>
        <p:spPr>
          <a:xfrm>
            <a:off x="3263" y="1014984"/>
            <a:ext cx="6101350" cy="261610"/>
          </a:xfrm>
          <a:prstGeom prst="rect">
            <a:avLst/>
          </a:prstGeom>
          <a:noFill/>
        </p:spPr>
        <p:txBody>
          <a:bodyPr wrap="none" rtlCol="0">
            <a:spAutoFit/>
          </a:bodyPr>
          <a:lstStyle/>
          <a:p>
            <a:pPr algn="ctr"/>
            <a:r>
              <a:rPr lang="en-US" sz="1100" b="1" dirty="0">
                <a:solidFill>
                  <a:schemeClr val="accent4">
                    <a:lumMod val="75000"/>
                  </a:schemeClr>
                </a:solidFill>
              </a:rPr>
              <a:t>Crude and age-adjusted rates of diagnosed diabetes per 100 civilian, non-institutionalized </a:t>
            </a:r>
            <a:r>
              <a:rPr lang="en-US" sz="1100" b="1" dirty="0" smtClean="0">
                <a:solidFill>
                  <a:schemeClr val="accent4">
                    <a:lumMod val="75000"/>
                  </a:schemeClr>
                </a:solidFill>
              </a:rPr>
              <a:t>population</a:t>
            </a:r>
            <a:endParaRPr lang="en-US" sz="1100" b="1" dirty="0">
              <a:solidFill>
                <a:schemeClr val="accent4">
                  <a:lumMod val="75000"/>
                </a:schemeClr>
              </a:solidFill>
            </a:endParaRP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483527983"/>
              </p:ext>
            </p:extLst>
          </p:nvPr>
        </p:nvGraphicFramePr>
        <p:xfrm>
          <a:off x="76200" y="1279525"/>
          <a:ext cx="8915400" cy="43891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97742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91440" y="5852160"/>
            <a:ext cx="8979408" cy="731520"/>
          </a:xfrm>
        </p:spPr>
        <p:txBody>
          <a:bodyPr/>
          <a:lstStyle/>
          <a:p>
            <a:r>
              <a:rPr lang="en-US" b="1" dirty="0">
                <a:solidFill>
                  <a:srgbClr val="000000"/>
                </a:solidFill>
              </a:rPr>
              <a:t>Source</a:t>
            </a:r>
            <a:r>
              <a:rPr lang="en-US" dirty="0" smtClean="0">
                <a:solidFill>
                  <a:srgbClr val="000000"/>
                </a:solidFill>
              </a:rPr>
              <a:t>: </a:t>
            </a:r>
            <a:r>
              <a:rPr lang="en-US" dirty="0"/>
              <a:t>Centers for Disease Control and Prevention, National Center for Health Statistics, Division of Health Interview Statistics, data from the National Health Interview Survey. Statistical analysis by the Centers for Disease Control and Prevention, National Center for Chronic Disease Prevention and Health Promotion, Division of Diabetes Translation.</a:t>
            </a:r>
            <a:endParaRPr lang="en-US" dirty="0" smtClean="0">
              <a:solidFill>
                <a:srgbClr val="000000"/>
              </a:solidFill>
            </a:endParaRPr>
          </a:p>
        </p:txBody>
      </p:sp>
      <p:sp>
        <p:nvSpPr>
          <p:cNvPr id="4" name="Title 3"/>
          <p:cNvSpPr>
            <a:spLocks noGrp="1"/>
          </p:cNvSpPr>
          <p:nvPr>
            <p:ph type="title"/>
          </p:nvPr>
        </p:nvSpPr>
        <p:spPr/>
        <p:txBody>
          <a:bodyPr/>
          <a:lstStyle/>
          <a:p>
            <a:r>
              <a:rPr lang="en-US" b="0" dirty="0" smtClean="0"/>
              <a:t>Diagnosed diabetes has been increasing among people ages 45-74</a:t>
            </a:r>
            <a:endParaRPr lang="en-US" b="0" dirty="0"/>
          </a:p>
        </p:txBody>
      </p:sp>
      <p:sp>
        <p:nvSpPr>
          <p:cNvPr id="7" name="TextBox 6"/>
          <p:cNvSpPr txBox="1"/>
          <p:nvPr/>
        </p:nvSpPr>
        <p:spPr>
          <a:xfrm>
            <a:off x="9133" y="1014984"/>
            <a:ext cx="5163594" cy="261610"/>
          </a:xfrm>
          <a:prstGeom prst="rect">
            <a:avLst/>
          </a:prstGeom>
          <a:noFill/>
        </p:spPr>
        <p:txBody>
          <a:bodyPr wrap="none" rtlCol="0">
            <a:spAutoFit/>
          </a:bodyPr>
          <a:lstStyle/>
          <a:p>
            <a:pPr algn="ctr"/>
            <a:r>
              <a:rPr lang="en-US" sz="1100" b="1" dirty="0">
                <a:solidFill>
                  <a:schemeClr val="accent4">
                    <a:lumMod val="75000"/>
                  </a:schemeClr>
                </a:solidFill>
              </a:rPr>
              <a:t>Rates of diagnosed diabetes per 100 civilian, non-institutionalized population, by age</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057436600"/>
              </p:ext>
            </p:extLst>
          </p:nvPr>
        </p:nvGraphicFramePr>
        <p:xfrm>
          <a:off x="76200" y="1279525"/>
          <a:ext cx="8839200" cy="43891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69639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91440" y="5852160"/>
            <a:ext cx="8979408" cy="731520"/>
          </a:xfrm>
        </p:spPr>
        <p:txBody>
          <a:bodyPr/>
          <a:lstStyle/>
          <a:p>
            <a:r>
              <a:rPr lang="en-US" b="1" dirty="0">
                <a:solidFill>
                  <a:srgbClr val="000000"/>
                </a:solidFill>
              </a:rPr>
              <a:t>Source</a:t>
            </a:r>
            <a:r>
              <a:rPr lang="en-US" dirty="0" smtClean="0">
                <a:solidFill>
                  <a:srgbClr val="000000"/>
                </a:solidFill>
              </a:rPr>
              <a:t>: </a:t>
            </a:r>
            <a:r>
              <a:rPr lang="en-US" dirty="0"/>
              <a:t>Centers for Disease Control and Prevention, National Center for Health Statistics, Division of Health Interview Statistics, data from the National Health Interview Survey. Statistical analysis by the Centers for Disease Control and Prevention, National Center for Chronic Disease Prevention and Health Promotion, Division of Diabetes Translation.</a:t>
            </a:r>
            <a:endParaRPr lang="en-US" dirty="0" smtClean="0">
              <a:solidFill>
                <a:srgbClr val="000000"/>
              </a:solidFill>
            </a:endParaRPr>
          </a:p>
        </p:txBody>
      </p:sp>
      <p:sp>
        <p:nvSpPr>
          <p:cNvPr id="4" name="Title 3"/>
          <p:cNvSpPr>
            <a:spLocks noGrp="1"/>
          </p:cNvSpPr>
          <p:nvPr>
            <p:ph type="title"/>
          </p:nvPr>
        </p:nvSpPr>
        <p:spPr/>
        <p:txBody>
          <a:bodyPr/>
          <a:lstStyle/>
          <a:p>
            <a:r>
              <a:rPr lang="en-US" b="0" dirty="0" smtClean="0"/>
              <a:t>Blacks and Hispanics have higher than average rates of diagnosed diabetes</a:t>
            </a:r>
            <a:endParaRPr lang="en-US" b="0" dirty="0"/>
          </a:p>
        </p:txBody>
      </p:sp>
      <p:sp>
        <p:nvSpPr>
          <p:cNvPr id="7" name="TextBox 6"/>
          <p:cNvSpPr txBox="1"/>
          <p:nvPr/>
        </p:nvSpPr>
        <p:spPr>
          <a:xfrm>
            <a:off x="2462" y="1014984"/>
            <a:ext cx="5979522" cy="261610"/>
          </a:xfrm>
          <a:prstGeom prst="rect">
            <a:avLst/>
          </a:prstGeom>
          <a:noFill/>
        </p:spPr>
        <p:txBody>
          <a:bodyPr wrap="none" rtlCol="0">
            <a:spAutoFit/>
          </a:bodyPr>
          <a:lstStyle/>
          <a:p>
            <a:pPr algn="ctr"/>
            <a:r>
              <a:rPr lang="en-US" sz="1100" b="1" dirty="0">
                <a:solidFill>
                  <a:schemeClr val="accent4">
                    <a:lumMod val="75000"/>
                  </a:schemeClr>
                </a:solidFill>
              </a:rPr>
              <a:t>Age-adjusted rates of diagnosed diabetes per 100 civilian, non-institutionalized population, by </a:t>
            </a:r>
            <a:r>
              <a:rPr lang="en-US" sz="1100" b="1" dirty="0" smtClean="0">
                <a:solidFill>
                  <a:schemeClr val="accent4">
                    <a:lumMod val="75000"/>
                  </a:schemeClr>
                </a:solidFill>
              </a:rPr>
              <a:t>race</a:t>
            </a:r>
            <a:endParaRPr lang="en-US" sz="1100" b="1" dirty="0">
              <a:solidFill>
                <a:schemeClr val="accent4">
                  <a:lumMod val="75000"/>
                </a:schemeClr>
              </a:solidFill>
            </a:endParaRP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886769402"/>
              </p:ext>
            </p:extLst>
          </p:nvPr>
        </p:nvGraphicFramePr>
        <p:xfrm>
          <a:off x="76200" y="1279525"/>
          <a:ext cx="8610600" cy="43891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61105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91440" y="5852160"/>
            <a:ext cx="8979408" cy="731520"/>
          </a:xfrm>
        </p:spPr>
        <p:txBody>
          <a:bodyPr/>
          <a:lstStyle/>
          <a:p>
            <a:r>
              <a:rPr lang="en-US" b="1" dirty="0" smtClean="0">
                <a:solidFill>
                  <a:srgbClr val="000000"/>
                </a:solidFill>
              </a:rPr>
              <a:t>Source</a:t>
            </a:r>
            <a:r>
              <a:rPr lang="en-US" dirty="0" smtClean="0">
                <a:solidFill>
                  <a:srgbClr val="000000"/>
                </a:solidFill>
              </a:rPr>
              <a:t>: Institute for Health Metrics and Evaluation. Global Burden of Disease Study Data Downloads, available here: </a:t>
            </a:r>
            <a:r>
              <a:rPr lang="en-US" dirty="0" smtClean="0">
                <a:solidFill>
                  <a:srgbClr val="000000"/>
                </a:solidFill>
                <a:hlinkClick r:id="rId3"/>
              </a:rPr>
              <a:t>http://ghdx.healthdata.org/global-burden-disease-study-2013-gbd-2013-data-downloads</a:t>
            </a:r>
            <a:r>
              <a:rPr lang="en-US" dirty="0" smtClean="0">
                <a:solidFill>
                  <a:srgbClr val="000000"/>
                </a:solidFill>
              </a:rPr>
              <a:t> (Accessed May 11, 2016)</a:t>
            </a:r>
            <a:endParaRPr lang="en-US" dirty="0">
              <a:solidFill>
                <a:srgbClr val="000000"/>
              </a:solidFill>
            </a:endParaRPr>
          </a:p>
        </p:txBody>
      </p:sp>
      <p:sp>
        <p:nvSpPr>
          <p:cNvPr id="4" name="Title 3"/>
          <p:cNvSpPr>
            <a:spLocks noGrp="1"/>
          </p:cNvSpPr>
          <p:nvPr>
            <p:ph type="title"/>
          </p:nvPr>
        </p:nvSpPr>
        <p:spPr/>
        <p:txBody>
          <a:bodyPr/>
          <a:lstStyle/>
          <a:p>
            <a:r>
              <a:rPr lang="en-US" b="0" dirty="0" smtClean="0"/>
              <a:t>U.S. disease burden for endocrine diseases has increased nearly 15% in the past 2 decades</a:t>
            </a:r>
            <a:endParaRPr lang="en-US" b="0"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3425039413"/>
              </p:ext>
            </p:extLst>
          </p:nvPr>
        </p:nvGraphicFramePr>
        <p:xfrm>
          <a:off x="76200" y="1279525"/>
          <a:ext cx="8975725" cy="4740275"/>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96098" y="1014984"/>
            <a:ext cx="6391493" cy="261610"/>
          </a:xfrm>
          <a:prstGeom prst="rect">
            <a:avLst/>
          </a:prstGeom>
          <a:noFill/>
        </p:spPr>
        <p:txBody>
          <a:bodyPr wrap="none" rtlCol="0">
            <a:spAutoFit/>
          </a:bodyPr>
          <a:lstStyle/>
          <a:p>
            <a:r>
              <a:rPr lang="en-US" sz="1100" b="1" dirty="0" smtClean="0">
                <a:solidFill>
                  <a:schemeClr val="accent4">
                    <a:lumMod val="75000"/>
                  </a:schemeClr>
                </a:solidFill>
              </a:rPr>
              <a:t>Age-adjusted disability adjusted life years (DALYs) rate per 100,000 population, both sexes, 1990 and 2013</a:t>
            </a:r>
            <a:endParaRPr lang="en-US" sz="1100" b="1" dirty="0">
              <a:solidFill>
                <a:schemeClr val="accent4">
                  <a:lumMod val="75000"/>
                </a:schemeClr>
              </a:solidFill>
            </a:endParaRPr>
          </a:p>
        </p:txBody>
      </p:sp>
    </p:spTree>
    <p:extLst>
      <p:ext uri="{BB962C8B-B14F-4D97-AF65-F5344CB8AC3E}">
        <p14:creationId xmlns:p14="http://schemas.microsoft.com/office/powerpoint/2010/main" val="3734249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91440" y="5852160"/>
            <a:ext cx="8979408" cy="731520"/>
          </a:xfrm>
        </p:spPr>
        <p:txBody>
          <a:bodyPr/>
          <a:lstStyle/>
          <a:p>
            <a:r>
              <a:rPr lang="en-US" b="1" dirty="0" smtClean="0">
                <a:solidFill>
                  <a:srgbClr val="000000"/>
                </a:solidFill>
              </a:rPr>
              <a:t>Source</a:t>
            </a:r>
            <a:r>
              <a:rPr lang="en-US" dirty="0" smtClean="0">
                <a:solidFill>
                  <a:srgbClr val="000000"/>
                </a:solidFill>
              </a:rPr>
              <a:t>: </a:t>
            </a:r>
            <a:r>
              <a:rPr lang="en-US" dirty="0"/>
              <a:t>Information came from the CDC's </a:t>
            </a:r>
            <a:r>
              <a:rPr lang="en-US" u="sng" dirty="0">
                <a:hlinkClick r:id="rId3"/>
              </a:rPr>
              <a:t>Behavioral Risk Factor Surveillance System</a:t>
            </a:r>
            <a:r>
              <a:rPr lang="en-US" dirty="0"/>
              <a:t>. The data were computed by CDC's Division of Diabetes Translation personnel.</a:t>
            </a:r>
            <a:endParaRPr lang="en-US" dirty="0">
              <a:solidFill>
                <a:srgbClr val="000000"/>
              </a:solidFill>
            </a:endParaRPr>
          </a:p>
        </p:txBody>
      </p:sp>
      <p:sp>
        <p:nvSpPr>
          <p:cNvPr id="4" name="Title 3"/>
          <p:cNvSpPr>
            <a:spLocks noGrp="1"/>
          </p:cNvSpPr>
          <p:nvPr>
            <p:ph type="title"/>
          </p:nvPr>
        </p:nvSpPr>
        <p:spPr/>
        <p:txBody>
          <a:bodyPr/>
          <a:lstStyle/>
          <a:p>
            <a:r>
              <a:rPr lang="en-US" b="0" dirty="0" smtClean="0"/>
              <a:t>Adults with diabetes have increasingly reported poor mental and physical health</a:t>
            </a:r>
            <a:endParaRPr lang="en-US" b="0"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3988728263"/>
              </p:ext>
            </p:extLst>
          </p:nvPr>
        </p:nvGraphicFramePr>
        <p:xfrm>
          <a:off x="76200" y="1279525"/>
          <a:ext cx="8975725" cy="4740275"/>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96098" y="1014984"/>
            <a:ext cx="8510663" cy="430887"/>
          </a:xfrm>
          <a:prstGeom prst="rect">
            <a:avLst/>
          </a:prstGeom>
          <a:noFill/>
        </p:spPr>
        <p:txBody>
          <a:bodyPr wrap="none" rtlCol="0">
            <a:spAutoFit/>
          </a:bodyPr>
          <a:lstStyle/>
          <a:p>
            <a:r>
              <a:rPr lang="en-US" sz="1100" b="1" dirty="0" smtClean="0">
                <a:solidFill>
                  <a:schemeClr val="accent4">
                    <a:lumMod val="75000"/>
                  </a:schemeClr>
                </a:solidFill>
              </a:rPr>
              <a:t>Percentage of adults aged 18 years or older with diabetes reporting poor mental health, poor physical health, poor mental or  physical health, </a:t>
            </a:r>
          </a:p>
          <a:p>
            <a:r>
              <a:rPr lang="en-US" sz="1100" b="1" dirty="0" smtClean="0">
                <a:solidFill>
                  <a:schemeClr val="accent4">
                    <a:lumMod val="75000"/>
                  </a:schemeClr>
                </a:solidFill>
              </a:rPr>
              <a:t>poor mental and physical health, and inability to do usual activities at least 1 day in the past 30 days, 2011</a:t>
            </a:r>
            <a:endParaRPr lang="en-US" sz="1100" b="1" dirty="0">
              <a:solidFill>
                <a:schemeClr val="accent4">
                  <a:lumMod val="75000"/>
                </a:schemeClr>
              </a:solidFill>
            </a:endParaRPr>
          </a:p>
        </p:txBody>
      </p:sp>
    </p:spTree>
    <p:extLst>
      <p:ext uri="{BB962C8B-B14F-4D97-AF65-F5344CB8AC3E}">
        <p14:creationId xmlns:p14="http://schemas.microsoft.com/office/powerpoint/2010/main" val="584259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91440" y="5852160"/>
            <a:ext cx="8961120" cy="731520"/>
          </a:xfrm>
        </p:spPr>
        <p:txBody>
          <a:bodyPr/>
          <a:lstStyle/>
          <a:p>
            <a:pPr lvl="0"/>
            <a:r>
              <a:rPr lang="en-US" b="1" dirty="0">
                <a:solidFill>
                  <a:srgbClr val="000000"/>
                </a:solidFill>
              </a:rPr>
              <a:t>Source</a:t>
            </a:r>
            <a:r>
              <a:rPr lang="en-US" dirty="0">
                <a:solidFill>
                  <a:srgbClr val="000000"/>
                </a:solidFill>
              </a:rPr>
              <a:t>: </a:t>
            </a:r>
            <a:r>
              <a:rPr lang="en-US" dirty="0"/>
              <a:t>Information came from the CDC's </a:t>
            </a:r>
            <a:r>
              <a:rPr lang="en-US" u="sng" dirty="0">
                <a:hlinkClick r:id="rId3"/>
              </a:rPr>
              <a:t>Behavioral Risk Factor Surveillance System</a:t>
            </a:r>
            <a:r>
              <a:rPr lang="en-US" dirty="0"/>
              <a:t>. The data was computed by CDC's Division of Diabetes Translation personnel.</a:t>
            </a:r>
            <a:endParaRPr lang="en-US" dirty="0">
              <a:solidFill>
                <a:srgbClr val="000000"/>
              </a:solidFill>
            </a:endParaRPr>
          </a:p>
        </p:txBody>
      </p:sp>
      <p:sp>
        <p:nvSpPr>
          <p:cNvPr id="4" name="Title 3"/>
          <p:cNvSpPr>
            <a:spLocks noGrp="1"/>
          </p:cNvSpPr>
          <p:nvPr>
            <p:ph type="title"/>
          </p:nvPr>
        </p:nvSpPr>
        <p:spPr/>
        <p:txBody>
          <a:bodyPr/>
          <a:lstStyle/>
          <a:p>
            <a:r>
              <a:rPr lang="en-US" sz="2300" b="0" dirty="0" smtClean="0"/>
              <a:t>From 1994-2010, the percent of diabetics receiving annual foot exams and self-monitoring blood glucose levels daily has increased</a:t>
            </a:r>
            <a:endParaRPr lang="en-US" sz="2300" b="0" dirty="0">
              <a:solidFill>
                <a:schemeClr val="accent6"/>
              </a:solidFill>
            </a:endParaRPr>
          </a:p>
        </p:txBody>
      </p:sp>
      <p:sp>
        <p:nvSpPr>
          <p:cNvPr id="8" name="TextBox 7"/>
          <p:cNvSpPr txBox="1"/>
          <p:nvPr/>
        </p:nvSpPr>
        <p:spPr>
          <a:xfrm>
            <a:off x="76200" y="1066800"/>
            <a:ext cx="8763000" cy="430887"/>
          </a:xfrm>
          <a:prstGeom prst="rect">
            <a:avLst/>
          </a:prstGeom>
          <a:noFill/>
        </p:spPr>
        <p:txBody>
          <a:bodyPr wrap="square" rtlCol="0">
            <a:spAutoFit/>
          </a:bodyPr>
          <a:lstStyle/>
          <a:p>
            <a:r>
              <a:rPr lang="en-US" sz="1100" b="1" dirty="0" smtClean="0">
                <a:solidFill>
                  <a:schemeClr val="accent4">
                    <a:lumMod val="75000"/>
                  </a:schemeClr>
                </a:solidFill>
              </a:rPr>
              <a:t>Age-adjusted percentage of adults aged 18 years or older with diagnosed diabetes receiving: a dilated eye exam; foot exam; visiting a doctor for diabetes  in the last year; and performing daily self-monitoring of blood glucose</a:t>
            </a:r>
          </a:p>
        </p:txBody>
      </p:sp>
      <p:graphicFrame>
        <p:nvGraphicFramePr>
          <p:cNvPr id="9" name="Content Placeholder 1"/>
          <p:cNvGraphicFramePr>
            <a:graphicFrameLocks noGrp="1"/>
          </p:cNvGraphicFramePr>
          <p:nvPr>
            <p:extLst>
              <p:ext uri="{D42A27DB-BD31-4B8C-83A1-F6EECF244321}">
                <p14:modId xmlns:p14="http://schemas.microsoft.com/office/powerpoint/2010/main" val="727092679"/>
              </p:ext>
            </p:extLst>
          </p:nvPr>
        </p:nvGraphicFramePr>
        <p:xfrm>
          <a:off x="15073" y="1600200"/>
          <a:ext cx="8979408" cy="450960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41900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P-K Tracker Colors">
      <a:dk1>
        <a:srgbClr val="0D324E"/>
      </a:dk1>
      <a:lt1>
        <a:srgbClr val="0D324E"/>
      </a:lt1>
      <a:dk2>
        <a:srgbClr val="FFFFFF"/>
      </a:dk2>
      <a:lt2>
        <a:srgbClr val="FFFFFF"/>
      </a:lt2>
      <a:accent1>
        <a:srgbClr val="E6E0CD"/>
      </a:accent1>
      <a:accent2>
        <a:srgbClr val="4B78A1"/>
      </a:accent2>
      <a:accent3>
        <a:srgbClr val="8696A5"/>
      </a:accent3>
      <a:accent4>
        <a:srgbClr val="D3D3D3"/>
      </a:accent4>
      <a:accent5>
        <a:srgbClr val="DC7A27"/>
      </a:accent5>
      <a:accent6>
        <a:srgbClr val="3C3A3B"/>
      </a:accent6>
      <a:hlink>
        <a:srgbClr val="0072C0"/>
      </a:hlink>
      <a:folHlink>
        <a:srgbClr val="0072C0"/>
      </a:folHlink>
    </a:clrScheme>
    <a:fontScheme name="P-K Tracker 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mpd="sng">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ctr">
          <a:defRPr dirty="0" err="1" smtClean="0">
            <a:latin typeface="Calibri" pitchFamily="34" charset="0"/>
            <a:cs typeface="Meta Offc Pro"/>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06244D"/>
        </a:accent1>
        <a:accent2>
          <a:srgbClr val="F7871B"/>
        </a:accent2>
        <a:accent3>
          <a:srgbClr val="FFFFFF"/>
        </a:accent3>
        <a:accent4>
          <a:srgbClr val="000000"/>
        </a:accent4>
        <a:accent5>
          <a:srgbClr val="AAACB2"/>
        </a:accent5>
        <a:accent6>
          <a:srgbClr val="E07A17"/>
        </a:accent6>
        <a:hlink>
          <a:srgbClr val="747894"/>
        </a:hlink>
        <a:folHlink>
          <a:srgbClr val="FCB460"/>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FFFFFF"/>
        </a:lt1>
        <a:dk2>
          <a:srgbClr val="000000"/>
        </a:dk2>
        <a:lt2>
          <a:srgbClr val="808080"/>
        </a:lt2>
        <a:accent1>
          <a:srgbClr val="06244D"/>
        </a:accent1>
        <a:accent2>
          <a:srgbClr val="465274"/>
        </a:accent2>
        <a:accent3>
          <a:srgbClr val="FFFFFF"/>
        </a:accent3>
        <a:accent4>
          <a:srgbClr val="000000"/>
        </a:accent4>
        <a:accent5>
          <a:srgbClr val="AAACB2"/>
        </a:accent5>
        <a:accent6>
          <a:srgbClr val="3F4968"/>
        </a:accent6>
        <a:hlink>
          <a:srgbClr val="F7871B"/>
        </a:hlink>
        <a:folHlink>
          <a:srgbClr val="FCB460"/>
        </a:folHlink>
      </a:clrScheme>
      <a:clrMap bg1="lt1" tx1="dk1" bg2="lt2" tx2="dk2" accent1="accent1" accent2="accent2" accent3="accent3" accent4="accent4" accent5="accent5" accent6="accent6" hlink="hlink" folHlink="folHlink"/>
    </a:extraClrScheme>
    <a:extraClrScheme>
      <a:clrScheme name="Blank Presentation 15">
        <a:dk1>
          <a:srgbClr val="000000"/>
        </a:dk1>
        <a:lt1>
          <a:srgbClr val="FFFFFF"/>
        </a:lt1>
        <a:dk2>
          <a:srgbClr val="000000"/>
        </a:dk2>
        <a:lt2>
          <a:srgbClr val="B5B8C9"/>
        </a:lt2>
        <a:accent1>
          <a:srgbClr val="465274"/>
        </a:accent1>
        <a:accent2>
          <a:srgbClr val="06244D"/>
        </a:accent2>
        <a:accent3>
          <a:srgbClr val="FFFFFF"/>
        </a:accent3>
        <a:accent4>
          <a:srgbClr val="00000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
      <a:clrScheme name="Blank Presentation 16">
        <a:dk1>
          <a:srgbClr val="06244D"/>
        </a:dk1>
        <a:lt1>
          <a:srgbClr val="FFFFFF"/>
        </a:lt1>
        <a:dk2>
          <a:srgbClr val="06244D"/>
        </a:dk2>
        <a:lt2>
          <a:srgbClr val="B5B8C9"/>
        </a:lt2>
        <a:accent1>
          <a:srgbClr val="465274"/>
        </a:accent1>
        <a:accent2>
          <a:srgbClr val="06244D"/>
        </a:accent2>
        <a:accent3>
          <a:srgbClr val="FFFFFF"/>
        </a:accent3>
        <a:accent4>
          <a:srgbClr val="041D4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with exhibit #">
  <a:themeElements>
    <a:clrScheme name="Custom 1">
      <a:dk1>
        <a:srgbClr val="000000"/>
      </a:dk1>
      <a:lt1>
        <a:srgbClr val="FFFFFF"/>
      </a:lt1>
      <a:dk2>
        <a:srgbClr val="FF8811"/>
      </a:dk2>
      <a:lt2>
        <a:srgbClr val="FFD204"/>
      </a:lt2>
      <a:accent1>
        <a:srgbClr val="133559"/>
      </a:accent1>
      <a:accent2>
        <a:srgbClr val="025189"/>
      </a:accent2>
      <a:accent3>
        <a:srgbClr val="0072C0"/>
      </a:accent3>
      <a:accent4>
        <a:srgbClr val="31A3E3"/>
      </a:accent4>
      <a:accent5>
        <a:srgbClr val="7BC7ED"/>
      </a:accent5>
      <a:accent6>
        <a:srgbClr val="B0DDF4"/>
      </a:accent6>
      <a:hlink>
        <a:srgbClr val="0072C0"/>
      </a:hlink>
      <a:folHlink>
        <a:srgbClr val="0072C0"/>
      </a:folHlink>
    </a:clrScheme>
    <a:fontScheme name="Calib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mpd="sng">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ctr">
          <a:defRPr dirty="0" err="1" smtClean="0">
            <a:latin typeface="Calibri" pitchFamily="34" charset="0"/>
            <a:cs typeface="Meta Offc Pro"/>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06244D"/>
        </a:accent1>
        <a:accent2>
          <a:srgbClr val="F7871B"/>
        </a:accent2>
        <a:accent3>
          <a:srgbClr val="FFFFFF"/>
        </a:accent3>
        <a:accent4>
          <a:srgbClr val="000000"/>
        </a:accent4>
        <a:accent5>
          <a:srgbClr val="AAACB2"/>
        </a:accent5>
        <a:accent6>
          <a:srgbClr val="E07A17"/>
        </a:accent6>
        <a:hlink>
          <a:srgbClr val="747894"/>
        </a:hlink>
        <a:folHlink>
          <a:srgbClr val="FCB460"/>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FFFFFF"/>
        </a:lt1>
        <a:dk2>
          <a:srgbClr val="000000"/>
        </a:dk2>
        <a:lt2>
          <a:srgbClr val="808080"/>
        </a:lt2>
        <a:accent1>
          <a:srgbClr val="06244D"/>
        </a:accent1>
        <a:accent2>
          <a:srgbClr val="465274"/>
        </a:accent2>
        <a:accent3>
          <a:srgbClr val="FFFFFF"/>
        </a:accent3>
        <a:accent4>
          <a:srgbClr val="000000"/>
        </a:accent4>
        <a:accent5>
          <a:srgbClr val="AAACB2"/>
        </a:accent5>
        <a:accent6>
          <a:srgbClr val="3F4968"/>
        </a:accent6>
        <a:hlink>
          <a:srgbClr val="F7871B"/>
        </a:hlink>
        <a:folHlink>
          <a:srgbClr val="FCB460"/>
        </a:folHlink>
      </a:clrScheme>
      <a:clrMap bg1="lt1" tx1="dk1" bg2="lt2" tx2="dk2" accent1="accent1" accent2="accent2" accent3="accent3" accent4="accent4" accent5="accent5" accent6="accent6" hlink="hlink" folHlink="folHlink"/>
    </a:extraClrScheme>
    <a:extraClrScheme>
      <a:clrScheme name="Blank Presentation 15">
        <a:dk1>
          <a:srgbClr val="000000"/>
        </a:dk1>
        <a:lt1>
          <a:srgbClr val="FFFFFF"/>
        </a:lt1>
        <a:dk2>
          <a:srgbClr val="000000"/>
        </a:dk2>
        <a:lt2>
          <a:srgbClr val="B5B8C9"/>
        </a:lt2>
        <a:accent1>
          <a:srgbClr val="465274"/>
        </a:accent1>
        <a:accent2>
          <a:srgbClr val="06244D"/>
        </a:accent2>
        <a:accent3>
          <a:srgbClr val="FFFFFF"/>
        </a:accent3>
        <a:accent4>
          <a:srgbClr val="00000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
      <a:clrScheme name="Blank Presentation 16">
        <a:dk1>
          <a:srgbClr val="06244D"/>
        </a:dk1>
        <a:lt1>
          <a:srgbClr val="FFFFFF"/>
        </a:lt1>
        <a:dk2>
          <a:srgbClr val="06244D"/>
        </a:dk2>
        <a:lt2>
          <a:srgbClr val="B5B8C9"/>
        </a:lt2>
        <a:accent1>
          <a:srgbClr val="465274"/>
        </a:accent1>
        <a:accent2>
          <a:srgbClr val="06244D"/>
        </a:accent2>
        <a:accent3>
          <a:srgbClr val="FFFFFF"/>
        </a:accent3>
        <a:accent4>
          <a:srgbClr val="041D4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K Tracker Colors">
    <a:dk1>
      <a:srgbClr val="0D324E"/>
    </a:dk1>
    <a:lt1>
      <a:srgbClr val="0D324E"/>
    </a:lt1>
    <a:dk2>
      <a:srgbClr val="FFFFFF"/>
    </a:dk2>
    <a:lt2>
      <a:srgbClr val="FFFFFF"/>
    </a:lt2>
    <a:accent1>
      <a:srgbClr val="E6E0CD"/>
    </a:accent1>
    <a:accent2>
      <a:srgbClr val="4B78A1"/>
    </a:accent2>
    <a:accent3>
      <a:srgbClr val="8696A5"/>
    </a:accent3>
    <a:accent4>
      <a:srgbClr val="D3D3D3"/>
    </a:accent4>
    <a:accent5>
      <a:srgbClr val="DC7A27"/>
    </a:accent5>
    <a:accent6>
      <a:srgbClr val="3C3A3B"/>
    </a:accent6>
    <a:hlink>
      <a:srgbClr val="0072C0"/>
    </a:hlink>
    <a:folHlink>
      <a:srgbClr val="0072C0"/>
    </a:folHlink>
  </a:clrScheme>
  <a:fontScheme name="P-K Tracker 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P-K Tracker Colors">
    <a:dk1>
      <a:srgbClr val="0D324E"/>
    </a:dk1>
    <a:lt1>
      <a:srgbClr val="0D324E"/>
    </a:lt1>
    <a:dk2>
      <a:srgbClr val="FFFFFF"/>
    </a:dk2>
    <a:lt2>
      <a:srgbClr val="FFFFFF"/>
    </a:lt2>
    <a:accent1>
      <a:srgbClr val="E6E0CD"/>
    </a:accent1>
    <a:accent2>
      <a:srgbClr val="4B78A1"/>
    </a:accent2>
    <a:accent3>
      <a:srgbClr val="8696A5"/>
    </a:accent3>
    <a:accent4>
      <a:srgbClr val="D3D3D3"/>
    </a:accent4>
    <a:accent5>
      <a:srgbClr val="DC7A27"/>
    </a:accent5>
    <a:accent6>
      <a:srgbClr val="3C3A3B"/>
    </a:accent6>
    <a:hlink>
      <a:srgbClr val="0072C0"/>
    </a:hlink>
    <a:folHlink>
      <a:srgbClr val="0072C0"/>
    </a:folHlink>
  </a:clrScheme>
  <a:fontScheme name="P-K Tracker 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P-K Tracker Colors">
    <a:dk1>
      <a:srgbClr val="0D324E"/>
    </a:dk1>
    <a:lt1>
      <a:srgbClr val="0D324E"/>
    </a:lt1>
    <a:dk2>
      <a:srgbClr val="FFFFFF"/>
    </a:dk2>
    <a:lt2>
      <a:srgbClr val="FFFFFF"/>
    </a:lt2>
    <a:accent1>
      <a:srgbClr val="E6E0CD"/>
    </a:accent1>
    <a:accent2>
      <a:srgbClr val="4B78A1"/>
    </a:accent2>
    <a:accent3>
      <a:srgbClr val="8696A5"/>
    </a:accent3>
    <a:accent4>
      <a:srgbClr val="D3D3D3"/>
    </a:accent4>
    <a:accent5>
      <a:srgbClr val="DC7A27"/>
    </a:accent5>
    <a:accent6>
      <a:srgbClr val="3C3A3B"/>
    </a:accent6>
    <a:hlink>
      <a:srgbClr val="0072C0"/>
    </a:hlink>
    <a:folHlink>
      <a:srgbClr val="0072C0"/>
    </a:folHlink>
  </a:clrScheme>
  <a:fontScheme name="P-K Tracker 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P-K Tracker Colors">
    <a:dk1>
      <a:srgbClr val="0D324E"/>
    </a:dk1>
    <a:lt1>
      <a:srgbClr val="0D324E"/>
    </a:lt1>
    <a:dk2>
      <a:srgbClr val="FFFFFF"/>
    </a:dk2>
    <a:lt2>
      <a:srgbClr val="FFFFFF"/>
    </a:lt2>
    <a:accent1>
      <a:srgbClr val="E6E0CD"/>
    </a:accent1>
    <a:accent2>
      <a:srgbClr val="4B78A1"/>
    </a:accent2>
    <a:accent3>
      <a:srgbClr val="8696A5"/>
    </a:accent3>
    <a:accent4>
      <a:srgbClr val="D3D3D3"/>
    </a:accent4>
    <a:accent5>
      <a:srgbClr val="DC7A27"/>
    </a:accent5>
    <a:accent6>
      <a:srgbClr val="3C3A3B"/>
    </a:accent6>
    <a:hlink>
      <a:srgbClr val="0072C0"/>
    </a:hlink>
    <a:folHlink>
      <a:srgbClr val="0072C0"/>
    </a:folHlink>
  </a:clrScheme>
  <a:fontScheme name="P-K Tracker 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P-K Tracker Colors">
    <a:dk1>
      <a:srgbClr val="0D324E"/>
    </a:dk1>
    <a:lt1>
      <a:srgbClr val="0D324E"/>
    </a:lt1>
    <a:dk2>
      <a:srgbClr val="FFFFFF"/>
    </a:dk2>
    <a:lt2>
      <a:srgbClr val="FFFFFF"/>
    </a:lt2>
    <a:accent1>
      <a:srgbClr val="E6E0CD"/>
    </a:accent1>
    <a:accent2>
      <a:srgbClr val="4B78A1"/>
    </a:accent2>
    <a:accent3>
      <a:srgbClr val="8696A5"/>
    </a:accent3>
    <a:accent4>
      <a:srgbClr val="D3D3D3"/>
    </a:accent4>
    <a:accent5>
      <a:srgbClr val="DC7A27"/>
    </a:accent5>
    <a:accent6>
      <a:srgbClr val="3C3A3B"/>
    </a:accent6>
    <a:hlink>
      <a:srgbClr val="0072C0"/>
    </a:hlink>
    <a:folHlink>
      <a:srgbClr val="0072C0"/>
    </a:folHlink>
  </a:clrScheme>
  <a:fontScheme name="P-K Tracker 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49510</TotalTime>
  <Words>1853</Words>
  <Application>Microsoft Office PowerPoint</Application>
  <PresentationFormat>On-screen Show (4:3)</PresentationFormat>
  <Paragraphs>112</Paragraphs>
  <Slides>25</Slides>
  <Notes>25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Calibri</vt:lpstr>
      <vt:lpstr>Georgia</vt:lpstr>
      <vt:lpstr>Meta Offc Pro</vt:lpstr>
      <vt:lpstr>Tahoma</vt:lpstr>
      <vt:lpstr>Blank</vt:lpstr>
      <vt:lpstr>Default with exhibit #</vt:lpstr>
      <vt:lpstr>How has diabetes care in the U.S. changed over time?</vt:lpstr>
      <vt:lpstr>Diabetes is among the 10 leading causes of death in the United States</vt:lpstr>
      <vt:lpstr>The mortality rate for diabetes in the U.S. rose between 1990-2002 but has been declining since 2003</vt:lpstr>
      <vt:lpstr>Crude and age-adjusted rates of diagnosed diabetes have been steadily increasing</vt:lpstr>
      <vt:lpstr>Diagnosed diabetes has been increasing among people ages 45-74</vt:lpstr>
      <vt:lpstr>Blacks and Hispanics have higher than average rates of diagnosed diabetes</vt:lpstr>
      <vt:lpstr>U.S. disease burden for endocrine diseases has increased nearly 15% in the past 2 decades</vt:lpstr>
      <vt:lpstr>Adults with diabetes have increasingly reported poor mental and physical health</vt:lpstr>
      <vt:lpstr>From 1994-2010, the percent of diabetics receiving annual foot exams and self-monitoring blood glucose levels daily has increased</vt:lpstr>
      <vt:lpstr>Rates of diabetes complications in the U.S. have decreased significantly from 1990-2010</vt:lpstr>
      <vt:lpstr>The U.S. hospitalization rate for uncontrolled diabetes is lower than in comparable countries, and higher for diabetes complications</vt:lpstr>
      <vt:lpstr>Hospitalization for diabetic ketoacidosis is highest among those aged 0-44</vt:lpstr>
      <vt:lpstr>Average length of stay of hospital discharges with diabetes or diabetic ketoacidosis has been decreasing</vt:lpstr>
      <vt:lpstr>Death rates for hyperglycemic crises have decreased among all age groups</vt:lpstr>
      <vt:lpstr>End-stage renal disease related to diabetes is highest among black men and women</vt:lpstr>
      <vt:lpstr>Foot and leg amputations due to diabetes are decreasing in the U.S. and comparable countries</vt:lpstr>
      <vt:lpstr>More men than women with diabetes report using diabetes medication</vt:lpstr>
      <vt:lpstr>Some diabetes injectable prescription costs have increased between 77% and 380% from 2010 – 2015 </vt:lpstr>
      <vt:lpstr>The monthly price of Glumetza tablets increased 500% in one year</vt:lpstr>
      <vt:lpstr>Diabetic Medicare patients who are less adherent to prescribed medication have higher medical spending</vt:lpstr>
      <vt:lpstr>Endocrine diseases, including diabetes, are a leading driver of medical services spending growth from 2000-2012</vt:lpstr>
      <vt:lpstr>Spending on endocrine diseases accounts for more than  7% of disease based health expenditures</vt:lpstr>
      <vt:lpstr>On a per capita basis, the U.S. spends about $440 per year to treat endocrine diseases, up from $192 in 2000</vt:lpstr>
      <vt:lpstr>Diagnosis with a serious or chronic health condition is associated with higher spending</vt:lpstr>
      <vt:lpstr>People with a diagnosis of a serious or chronic health condition face higher average out-of-pocket costs </vt:lpstr>
    </vt:vector>
  </TitlesOfParts>
  <Company>Kaiser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Rabah Kamal</dc:creator>
  <cp:lastModifiedBy>Rabah Kamal</cp:lastModifiedBy>
  <cp:revision>554</cp:revision>
  <cp:lastPrinted>2015-03-03T20:42:13Z</cp:lastPrinted>
  <dcterms:created xsi:type="dcterms:W3CDTF">2016-03-03T22:55:02Z</dcterms:created>
  <dcterms:modified xsi:type="dcterms:W3CDTF">2016-08-25T23:05:47Z</dcterms:modified>
</cp:coreProperties>
</file>