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3.xml" ContentType="application/vnd.openxmlformats-officedocument.theme+xml"/>
  <Override PartName="/ppt/slideLayouts/slideLayout13.xml" ContentType="application/vnd.openxmlformats-officedocument.presentationml.slideLayout+xml"/>
  <Override PartName="/ppt/theme/theme4.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5.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charts/chart4.xml" ContentType="application/vnd.openxmlformats-officedocument.drawingml.chart+xml"/>
  <Override PartName="/ppt/theme/themeOverride4.xml" ContentType="application/vnd.openxmlformats-officedocument.themeOverrid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5.xml" ContentType="application/vnd.openxmlformats-officedocument.drawingml.chart+xml"/>
  <Override PartName="/ppt/theme/themeOverride5.xml" ContentType="application/vnd.openxmlformats-officedocument.themeOverride+xml"/>
  <Override PartName="/ppt/charts/chart6.xml" ContentType="application/vnd.openxmlformats-officedocument.drawingml.chart+xml"/>
  <Override PartName="/ppt/theme/themeOverride6.xml" ContentType="application/vnd.openxmlformats-officedocument.themeOverride+xml"/>
  <Override PartName="/ppt/notesSlides/notesSlide3.xml" ContentType="application/vnd.openxmlformats-officedocument.presentationml.notesSlide+xml"/>
  <Override PartName="/ppt/charts/chart7.xml" ContentType="application/vnd.openxmlformats-officedocument.drawingml.chart+xml"/>
  <Override PartName="/ppt/charts/chart8.xml" ContentType="application/vnd.openxmlformats-officedocument.drawingml.chart+xml"/>
  <Override PartName="/ppt/notesSlides/notesSlide4.xml" ContentType="application/vnd.openxmlformats-officedocument.presentationml.notesSlide+xml"/>
  <Override PartName="/ppt/charts/chart9.xml" ContentType="application/vnd.openxmlformats-officedocument.drawingml.chart+xml"/>
  <Override PartName="/ppt/notesSlides/notesSlide5.xml" ContentType="application/vnd.openxmlformats-officedocument.presentationml.notesSlide+xml"/>
  <Override PartName="/ppt/charts/chart10.xml" ContentType="application/vnd.openxmlformats-officedocument.drawingml.chart+xml"/>
  <Override PartName="/ppt/notesSlides/notesSlide6.xml" ContentType="application/vnd.openxmlformats-officedocument.presentationml.notesSlide+xml"/>
  <Override PartName="/ppt/charts/chart11.xml" ContentType="application/vnd.openxmlformats-officedocument.drawingml.chart+xml"/>
  <Override PartName="/ppt/notesSlides/notesSlide7.xml" ContentType="application/vnd.openxmlformats-officedocument.presentationml.notesSlide+xml"/>
  <Override PartName="/ppt/charts/chart12.xml" ContentType="application/vnd.openxmlformats-officedocument.drawingml.chart+xml"/>
  <Override PartName="/ppt/notesSlides/notesSlide8.xml" ContentType="application/vnd.openxmlformats-officedocument.presentationml.notesSlide+xml"/>
  <Override PartName="/ppt/charts/chart13.xml" ContentType="application/vnd.openxmlformats-officedocument.drawingml.chart+xml"/>
  <Override PartName="/ppt/notesSlides/notesSlide9.xml" ContentType="application/vnd.openxmlformats-officedocument.presentationml.notesSlide+xml"/>
  <Override PartName="/ppt/charts/chart14.xml" ContentType="application/vnd.openxmlformats-officedocument.drawingml.chart+xml"/>
  <Override PartName="/ppt/notesSlides/notesSlide10.xml" ContentType="application/vnd.openxmlformats-officedocument.presentationml.notesSlide+xml"/>
  <Override PartName="/ppt/charts/chart15.xml" ContentType="application/vnd.openxmlformats-officedocument.drawingml.chart+xml"/>
  <Override PartName="/ppt/notesSlides/notesSlide11.xml" ContentType="application/vnd.openxmlformats-officedocument.presentationml.notesSlide+xml"/>
  <Override PartName="/ppt/charts/chart16.xml" ContentType="application/vnd.openxmlformats-officedocument.drawingml.chart+xml"/>
  <Override PartName="/ppt/notesSlides/notesSlide12.xml" ContentType="application/vnd.openxmlformats-officedocument.presentationml.notesSlide+xml"/>
  <Override PartName="/ppt/charts/chart17.xml" ContentType="application/vnd.openxmlformats-officedocument.drawingml.chart+xml"/>
  <Override PartName="/ppt/notesSlides/notesSlide13.xml" ContentType="application/vnd.openxmlformats-officedocument.presentationml.notesSlide+xml"/>
  <Override PartName="/ppt/charts/chart18.xml" ContentType="application/vnd.openxmlformats-officedocument.drawingml.chart+xml"/>
  <Override PartName="/ppt/notesSlides/notesSlide14.xml" ContentType="application/vnd.openxmlformats-officedocument.presentationml.notesSlide+xml"/>
  <Override PartName="/ppt/charts/chart19.xml" ContentType="application/vnd.openxmlformats-officedocument.drawingml.chart+xml"/>
  <Override PartName="/ppt/notesSlides/notesSlide15.xml" ContentType="application/vnd.openxmlformats-officedocument.presentationml.notesSlide+xml"/>
  <Override PartName="/ppt/charts/chart20.xml" ContentType="application/vnd.openxmlformats-officedocument.drawingml.chart+xml"/>
  <Override PartName="/ppt/notesSlides/notesSlide16.xml" ContentType="application/vnd.openxmlformats-officedocument.presentationml.notesSlide+xml"/>
  <Override PartName="/ppt/charts/chart21.xml" ContentType="application/vnd.openxmlformats-officedocument.drawingml.chart+xml"/>
  <Override PartName="/ppt/notesSlides/notesSlide17.xml" ContentType="application/vnd.openxmlformats-officedocument.presentationml.notesSlide+xml"/>
  <Override PartName="/ppt/charts/chart22.xml" ContentType="application/vnd.openxmlformats-officedocument.drawingml.chart+xml"/>
  <Override PartName="/ppt/notesSlides/notesSlide18.xml" ContentType="application/vnd.openxmlformats-officedocument.presentationml.notesSlide+xml"/>
  <Override PartName="/ppt/charts/chart23.xml" ContentType="application/vnd.openxmlformats-officedocument.drawingml.chart+xml"/>
  <Override PartName="/ppt/notesSlides/notesSlide19.xml" ContentType="application/vnd.openxmlformats-officedocument.presentationml.notesSlide+xml"/>
  <Override PartName="/ppt/charts/chart24.xml" ContentType="application/vnd.openxmlformats-officedocument.drawingml.chart+xml"/>
  <Override PartName="/ppt/charts/chart25.xml" ContentType="application/vnd.openxmlformats-officedocument.drawingml.chart+xml"/>
  <Override PartName="/ppt/notesSlides/notesSlide20.xml" ContentType="application/vnd.openxmlformats-officedocument.presentationml.notesSlide+xml"/>
  <Override PartName="/ppt/charts/chart26.xml" ContentType="application/vnd.openxmlformats-officedocument.drawingml.chart+xml"/>
  <Override PartName="/ppt/notesSlides/notesSlide21.xml" ContentType="application/vnd.openxmlformats-officedocument.presentationml.notesSlide+xml"/>
  <Override PartName="/ppt/charts/chart27.xml" ContentType="application/vnd.openxmlformats-officedocument.drawingml.chart+xml"/>
  <Override PartName="/ppt/notesSlides/notesSlide22.xml" ContentType="application/vnd.openxmlformats-officedocument.presentationml.notesSlide+xml"/>
  <Override PartName="/ppt/charts/chart28.xml" ContentType="application/vnd.openxmlformats-officedocument.drawingml.chart+xml"/>
  <Override PartName="/ppt/notesSlides/notesSlide23.xml" ContentType="application/vnd.openxmlformats-officedocument.presentationml.notesSlide+xml"/>
  <Override PartName="/ppt/charts/chart29.xml" ContentType="application/vnd.openxmlformats-officedocument.drawingml.chart+xml"/>
  <Override PartName="/ppt/notesSlides/notesSlide24.xml" ContentType="application/vnd.openxmlformats-officedocument.presentationml.notesSlide+xml"/>
  <Override PartName="/ppt/charts/chart30.xml" ContentType="application/vnd.openxmlformats-officedocument.drawingml.chart+xml"/>
  <Override PartName="/ppt/notesSlides/notesSlide25.xml" ContentType="application/vnd.openxmlformats-officedocument.presentationml.notesSlide+xml"/>
  <Override PartName="/ppt/charts/chart31.xml" ContentType="application/vnd.openxmlformats-officedocument.drawingml.chart+xml"/>
  <Override PartName="/ppt/notesSlides/notesSlide26.xml" ContentType="application/vnd.openxmlformats-officedocument.presentationml.notesSlide+xml"/>
  <Override PartName="/ppt/charts/chart32.xml" ContentType="application/vnd.openxmlformats-officedocument.drawingml.chart+xml"/>
  <Override PartName="/ppt/notesSlides/notesSlide27.xml" ContentType="application/vnd.openxmlformats-officedocument.presentationml.notesSlide+xml"/>
  <Override PartName="/ppt/charts/chart3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 id="2147483668" r:id="rId2"/>
    <p:sldMasterId id="2147483673" r:id="rId3"/>
    <p:sldMasterId id="2147483666" r:id="rId4"/>
    <p:sldMasterId id="2147483678" r:id="rId5"/>
  </p:sldMasterIdLst>
  <p:notesMasterIdLst>
    <p:notesMasterId r:id="rId33"/>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971" autoAdjust="0"/>
  </p:normalViewPr>
  <p:slideViewPr>
    <p:cSldViewPr>
      <p:cViewPr>
        <p:scale>
          <a:sx n="79" d="100"/>
          <a:sy n="79" d="100"/>
        </p:scale>
        <p:origin x="-2460" y="-3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2.xml"/></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Worksheet20.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Excel_Worksheet21.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Excel_Worksheet22.xlsx"/></Relationships>
</file>

<file path=ppt/charts/_rels/chart23.xml.rels><?xml version="1.0" encoding="UTF-8" standalone="yes"?>
<Relationships xmlns="http://schemas.openxmlformats.org/package/2006/relationships"><Relationship Id="rId1" Type="http://schemas.openxmlformats.org/officeDocument/2006/relationships/package" Target="../embeddings/Microsoft_Excel_Worksheet23.xlsx"/></Relationships>
</file>

<file path=ppt/charts/_rels/chart24.xml.rels><?xml version="1.0" encoding="UTF-8" standalone="yes"?>
<Relationships xmlns="http://schemas.openxmlformats.org/package/2006/relationships"><Relationship Id="rId1" Type="http://schemas.openxmlformats.org/officeDocument/2006/relationships/package" Target="../embeddings/Microsoft_Excel_Worksheet24.xlsx"/></Relationships>
</file>

<file path=ppt/charts/_rels/chart25.xml.rels><?xml version="1.0" encoding="UTF-8" standalone="yes"?>
<Relationships xmlns="http://schemas.openxmlformats.org/package/2006/relationships"><Relationship Id="rId1" Type="http://schemas.openxmlformats.org/officeDocument/2006/relationships/package" Target="../embeddings/Microsoft_Excel_Worksheet25.xlsx"/></Relationships>
</file>

<file path=ppt/charts/_rels/chart26.xml.rels><?xml version="1.0" encoding="UTF-8" standalone="yes"?>
<Relationships xmlns="http://schemas.openxmlformats.org/package/2006/relationships"><Relationship Id="rId1" Type="http://schemas.openxmlformats.org/officeDocument/2006/relationships/package" Target="../embeddings/Microsoft_Excel_Worksheet26.xlsx"/></Relationships>
</file>

<file path=ppt/charts/_rels/chart27.xml.rels><?xml version="1.0" encoding="UTF-8" standalone="yes"?>
<Relationships xmlns="http://schemas.openxmlformats.org/package/2006/relationships"><Relationship Id="rId1" Type="http://schemas.openxmlformats.org/officeDocument/2006/relationships/package" Target="../embeddings/Microsoft_Excel_Worksheet27.xlsx"/></Relationships>
</file>

<file path=ppt/charts/_rels/chart28.xml.rels><?xml version="1.0" encoding="UTF-8" standalone="yes"?>
<Relationships xmlns="http://schemas.openxmlformats.org/package/2006/relationships"><Relationship Id="rId1" Type="http://schemas.openxmlformats.org/officeDocument/2006/relationships/package" Target="../embeddings/Microsoft_Excel_Worksheet28.xlsx"/></Relationships>
</file>

<file path=ppt/charts/_rels/chart29.xml.rels><?xml version="1.0" encoding="UTF-8" standalone="yes"?>
<Relationships xmlns="http://schemas.openxmlformats.org/package/2006/relationships"><Relationship Id="rId1" Type="http://schemas.openxmlformats.org/officeDocument/2006/relationships/package" Target="../embeddings/Microsoft_Excel_Worksheet29.xlsx"/></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3.xml"/></Relationships>
</file>

<file path=ppt/charts/_rels/chart30.xml.rels><?xml version="1.0" encoding="UTF-8" standalone="yes"?>
<Relationships xmlns="http://schemas.openxmlformats.org/package/2006/relationships"><Relationship Id="rId1" Type="http://schemas.openxmlformats.org/officeDocument/2006/relationships/package" Target="../embeddings/Microsoft_Excel_Worksheet30.xlsx"/></Relationships>
</file>

<file path=ppt/charts/_rels/chart31.xml.rels><?xml version="1.0" encoding="UTF-8" standalone="yes"?>
<Relationships xmlns="http://schemas.openxmlformats.org/package/2006/relationships"><Relationship Id="rId1" Type="http://schemas.openxmlformats.org/officeDocument/2006/relationships/package" Target="../embeddings/Microsoft_Excel_Worksheet31.xlsx"/></Relationships>
</file>

<file path=ppt/charts/_rels/chart32.xml.rels><?xml version="1.0" encoding="UTF-8" standalone="yes"?>
<Relationships xmlns="http://schemas.openxmlformats.org/package/2006/relationships"><Relationship Id="rId1" Type="http://schemas.openxmlformats.org/officeDocument/2006/relationships/package" Target="../embeddings/Microsoft_Excel_Worksheet32.xlsx"/></Relationships>
</file>

<file path=ppt/charts/_rels/chart33.xml.rels><?xml version="1.0" encoding="UTF-8" standalone="yes"?>
<Relationships xmlns="http://schemas.openxmlformats.org/package/2006/relationships"><Relationship Id="rId1" Type="http://schemas.openxmlformats.org/officeDocument/2006/relationships/package" Target="../embeddings/Microsoft_Excel_Worksheet33.xlsx"/></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Excel_Worksheet4.xlsx"/><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package" Target="../embeddings/Microsoft_Excel_Worksheet5.xlsx"/><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2" Type="http://schemas.openxmlformats.org/officeDocument/2006/relationships/package" Target="../embeddings/Microsoft_Excel_Worksheet6.xlsx"/><Relationship Id="rId1" Type="http://schemas.openxmlformats.org/officeDocument/2006/relationships/themeOverride" Target="../theme/themeOverride6.xml"/></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tx>
            <c:strRef>
              <c:f>Sheet1!$B$1</c:f>
              <c:strCache>
                <c:ptCount val="1"/>
                <c:pt idx="0">
                  <c:v>Series 1</c:v>
                </c:pt>
              </c:strCache>
            </c:strRef>
          </c:tx>
          <c:invertIfNegative val="0"/>
          <c:dPt>
            <c:idx val="9"/>
            <c:invertIfNegative val="0"/>
            <c:bubble3D val="0"/>
            <c:spPr>
              <a:solidFill>
                <a:schemeClr val="tx1"/>
              </a:solidFill>
            </c:spPr>
          </c:dPt>
          <c:dPt>
            <c:idx val="10"/>
            <c:invertIfNegative val="0"/>
            <c:bubble3D val="0"/>
            <c:spPr>
              <a:solidFill>
                <a:schemeClr val="accent6">
                  <a:lumMod val="60000"/>
                  <a:lumOff val="40000"/>
                </a:schemeClr>
              </a:solidFill>
            </c:spPr>
          </c:dPt>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ser>
        <c:ser>
          <c:idx val="1"/>
          <c:order val="1"/>
          <c:tx>
            <c:strRef>
              <c:f>Sheet1!$C$1</c:f>
              <c:strCache>
                <c:ptCount val="1"/>
                <c:pt idx="0">
                  <c:v>Series 2</c:v>
                </c:pt>
              </c:strCache>
            </c:strRef>
          </c:tx>
          <c:spPr>
            <a:solidFill>
              <a:srgbClr val="E6E0CD"/>
            </a:solidFill>
          </c:spPr>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ser>
        <c:ser>
          <c:idx val="2"/>
          <c:order val="2"/>
          <c:tx>
            <c:strRef>
              <c:f>Sheet1!$D$1</c:f>
              <c:strCache>
                <c:ptCount val="1"/>
                <c:pt idx="0">
                  <c:v>Series 3</c:v>
                </c:pt>
              </c:strCache>
            </c:strRef>
          </c:tx>
          <c:spPr>
            <a:solidFill>
              <a:srgbClr val="E6E0CD"/>
            </a:solidFill>
          </c:spPr>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ser>
        <c:dLbls>
          <c:showLegendKey val="0"/>
          <c:showVal val="0"/>
          <c:showCatName val="0"/>
          <c:showSerName val="0"/>
          <c:showPercent val="0"/>
          <c:showBubbleSize val="0"/>
        </c:dLbls>
        <c:gapWidth val="75"/>
        <c:overlap val="-25"/>
        <c:axId val="88733952"/>
        <c:axId val="88813568"/>
      </c:barChart>
      <c:catAx>
        <c:axId val="88733952"/>
        <c:scaling>
          <c:orientation val="minMax"/>
        </c:scaling>
        <c:delete val="0"/>
        <c:axPos val="l"/>
        <c:numFmt formatCode="General" sourceLinked="0"/>
        <c:majorTickMark val="none"/>
        <c:minorTickMark val="none"/>
        <c:tickLblPos val="nextTo"/>
        <c:spPr>
          <a:noFill/>
          <a:ln>
            <a:solidFill>
              <a:srgbClr val="D3D3D3"/>
            </a:solidFill>
          </a:ln>
        </c:spPr>
        <c:txPr>
          <a:bodyPr/>
          <a:lstStyle/>
          <a:p>
            <a:pPr>
              <a:defRPr sz="1200">
                <a:solidFill>
                  <a:schemeClr val="accent6"/>
                </a:solidFill>
              </a:defRPr>
            </a:pPr>
            <a:endParaRPr lang="en-US"/>
          </a:p>
        </c:txPr>
        <c:crossAx val="88813568"/>
        <c:crosses val="autoZero"/>
        <c:auto val="1"/>
        <c:lblAlgn val="ctr"/>
        <c:lblOffset val="100"/>
        <c:noMultiLvlLbl val="0"/>
      </c:catAx>
      <c:valAx>
        <c:axId val="88813568"/>
        <c:scaling>
          <c:orientation val="minMax"/>
        </c:scaling>
        <c:delete val="0"/>
        <c:axPos val="b"/>
        <c:numFmt formatCode="General" sourceLinked="1"/>
        <c:majorTickMark val="none"/>
        <c:minorTickMark val="none"/>
        <c:tickLblPos val="nextTo"/>
        <c:spPr>
          <a:noFill/>
          <a:ln w="9525">
            <a:solidFill>
              <a:srgbClr val="D3D3D3"/>
            </a:solidFill>
          </a:ln>
        </c:spPr>
        <c:txPr>
          <a:bodyPr/>
          <a:lstStyle/>
          <a:p>
            <a:pPr>
              <a:defRPr sz="1200">
                <a:solidFill>
                  <a:schemeClr val="accent6"/>
                </a:solidFill>
              </a:defRPr>
            </a:pPr>
            <a:endParaRPr lang="en-US"/>
          </a:p>
        </c:txPr>
        <c:crossAx val="88733952"/>
        <c:crosses val="autoZero"/>
        <c:crossBetween val="between"/>
      </c:valAx>
      <c:spPr>
        <a:noFill/>
      </c:spPr>
    </c:plotArea>
    <c:plotVisOnly val="1"/>
    <c:dispBlanksAs val="gap"/>
    <c:showDLblsOverMax val="0"/>
  </c:chart>
  <c:spPr>
    <a:noFill/>
  </c:spPr>
  <c:txPr>
    <a:bodyPr/>
    <a:lstStyle/>
    <a:p>
      <a:pPr>
        <a:defRPr sz="1800"/>
      </a:pPr>
      <a:endParaRPr lang="en-US"/>
    </a:p>
  </c:txPr>
  <c:externalData r:id="rId2">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2006</c:v>
                </c:pt>
              </c:strCache>
            </c:strRef>
          </c:tx>
          <c:invertIfNegative val="0"/>
          <c:dLbls>
            <c:numFmt formatCode="#,##0" sourceLinked="0"/>
            <c:showLegendKey val="0"/>
            <c:showVal val="1"/>
            <c:showCatName val="0"/>
            <c:showSerName val="0"/>
            <c:showPercent val="0"/>
            <c:showBubbleSize val="0"/>
            <c:showLeaderLines val="0"/>
          </c:dLbls>
          <c:cat>
            <c:strRef>
              <c:f>Sheet1!$A$2:$A$6</c:f>
              <c:strCache>
                <c:ptCount val="5"/>
                <c:pt idx="0">
                  <c:v>United States:                            Non-Hispanic Black</c:v>
                </c:pt>
                <c:pt idx="1">
                  <c:v>United States:                            Non-Hispanic White</c:v>
                </c:pt>
                <c:pt idx="2">
                  <c:v>United States:                            Hispanic</c:v>
                </c:pt>
                <c:pt idx="3">
                  <c:v>United States:                            All Races</c:v>
                </c:pt>
                <c:pt idx="4">
                  <c:v>Comparable Countries: Average</c:v>
                </c:pt>
              </c:strCache>
            </c:strRef>
          </c:cat>
          <c:val>
            <c:numRef>
              <c:f>Sheet1!$B$2:$B$6</c:f>
              <c:numCache>
                <c:formatCode>General</c:formatCode>
                <c:ptCount val="5"/>
                <c:pt idx="0">
                  <c:v>73.099999999999994</c:v>
                </c:pt>
                <c:pt idx="1">
                  <c:v>78.2</c:v>
                </c:pt>
                <c:pt idx="2">
                  <c:v>80.3</c:v>
                </c:pt>
                <c:pt idx="3">
                  <c:v>77.8</c:v>
                </c:pt>
                <c:pt idx="4">
                  <c:v>80.599999999999994</c:v>
                </c:pt>
              </c:numCache>
            </c:numRef>
          </c:val>
        </c:ser>
        <c:ser>
          <c:idx val="1"/>
          <c:order val="1"/>
          <c:tx>
            <c:strRef>
              <c:f>Sheet1!$C$1</c:f>
              <c:strCache>
                <c:ptCount val="1"/>
                <c:pt idx="0">
                  <c:v>2013</c:v>
                </c:pt>
              </c:strCache>
            </c:strRef>
          </c:tx>
          <c:invertIfNegative val="0"/>
          <c:dLbls>
            <c:numFmt formatCode="#,##0" sourceLinked="0"/>
            <c:showLegendKey val="0"/>
            <c:showVal val="1"/>
            <c:showCatName val="0"/>
            <c:showSerName val="0"/>
            <c:showPercent val="0"/>
            <c:showBubbleSize val="0"/>
            <c:showLeaderLines val="0"/>
          </c:dLbls>
          <c:cat>
            <c:strRef>
              <c:f>Sheet1!$A$2:$A$6</c:f>
              <c:strCache>
                <c:ptCount val="5"/>
                <c:pt idx="0">
                  <c:v>United States:                            Non-Hispanic Black</c:v>
                </c:pt>
                <c:pt idx="1">
                  <c:v>United States:                            Non-Hispanic White</c:v>
                </c:pt>
                <c:pt idx="2">
                  <c:v>United States:                            Hispanic</c:v>
                </c:pt>
                <c:pt idx="3">
                  <c:v>United States:                            All Races</c:v>
                </c:pt>
                <c:pt idx="4">
                  <c:v>Comparable Countries: Average</c:v>
                </c:pt>
              </c:strCache>
            </c:strRef>
          </c:cat>
          <c:val>
            <c:numRef>
              <c:f>Sheet1!$C$2:$C$6</c:f>
              <c:numCache>
                <c:formatCode>General</c:formatCode>
                <c:ptCount val="5"/>
                <c:pt idx="0">
                  <c:v>75.099999999999994</c:v>
                </c:pt>
                <c:pt idx="1">
                  <c:v>78.900000000000006</c:v>
                </c:pt>
                <c:pt idx="2">
                  <c:v>81.599999999999994</c:v>
                </c:pt>
                <c:pt idx="3">
                  <c:v>78.8</c:v>
                </c:pt>
                <c:pt idx="4" formatCode="0.0">
                  <c:v>81.8</c:v>
                </c:pt>
              </c:numCache>
            </c:numRef>
          </c:val>
        </c:ser>
        <c:dLbls>
          <c:showLegendKey val="0"/>
          <c:showVal val="0"/>
          <c:showCatName val="0"/>
          <c:showSerName val="0"/>
          <c:showPercent val="0"/>
          <c:showBubbleSize val="0"/>
        </c:dLbls>
        <c:gapWidth val="150"/>
        <c:axId val="93756800"/>
        <c:axId val="93758592"/>
      </c:barChart>
      <c:catAx>
        <c:axId val="93756800"/>
        <c:scaling>
          <c:orientation val="minMax"/>
        </c:scaling>
        <c:delete val="0"/>
        <c:axPos val="b"/>
        <c:majorTickMark val="none"/>
        <c:minorTickMark val="none"/>
        <c:tickLblPos val="nextTo"/>
        <c:spPr>
          <a:ln>
            <a:solidFill>
              <a:schemeClr val="accent4"/>
            </a:solidFill>
          </a:ln>
        </c:spPr>
        <c:txPr>
          <a:bodyPr rot="0" vert="horz" anchor="t" anchorCtr="1"/>
          <a:lstStyle/>
          <a:p>
            <a:pPr>
              <a:defRPr/>
            </a:pPr>
            <a:endParaRPr lang="en-US"/>
          </a:p>
        </c:txPr>
        <c:crossAx val="93758592"/>
        <c:crosses val="autoZero"/>
        <c:auto val="1"/>
        <c:lblAlgn val="ctr"/>
        <c:lblOffset val="100"/>
        <c:noMultiLvlLbl val="0"/>
      </c:catAx>
      <c:valAx>
        <c:axId val="93758592"/>
        <c:scaling>
          <c:orientation val="minMax"/>
          <c:min val="50"/>
        </c:scaling>
        <c:delete val="0"/>
        <c:axPos val="l"/>
        <c:majorGridlines>
          <c:spPr>
            <a:ln>
              <a:noFill/>
            </a:ln>
          </c:spPr>
        </c:majorGridlines>
        <c:numFmt formatCode="General" sourceLinked="1"/>
        <c:majorTickMark val="none"/>
        <c:minorTickMark val="none"/>
        <c:tickLblPos val="nextTo"/>
        <c:spPr>
          <a:ln>
            <a:solidFill>
              <a:schemeClr val="accent4"/>
            </a:solidFill>
          </a:ln>
        </c:spPr>
        <c:crossAx val="93756800"/>
        <c:crosses val="autoZero"/>
        <c:crossBetween val="between"/>
      </c:valAx>
    </c:plotArea>
    <c:legend>
      <c:legendPos val="t"/>
      <c:layout/>
      <c:overlay val="0"/>
    </c:legend>
    <c:plotVisOnly val="1"/>
    <c:dispBlanksAs val="gap"/>
    <c:showDLblsOverMax val="0"/>
  </c:chart>
  <c:txPr>
    <a:bodyPr/>
    <a:lstStyle/>
    <a:p>
      <a:pPr>
        <a:defRPr sz="1300">
          <a:solidFill>
            <a:schemeClr val="accent6"/>
          </a:solidFill>
        </a:defRPr>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gini 2010</c:v>
                </c:pt>
              </c:strCache>
            </c:strRef>
          </c:tx>
          <c:spPr>
            <a:solidFill>
              <a:schemeClr val="accent4"/>
            </a:solidFill>
            <a:ln>
              <a:solidFill>
                <a:schemeClr val="accent4"/>
              </a:solidFill>
            </a:ln>
          </c:spPr>
          <c:invertIfNegative val="0"/>
          <c:dPt>
            <c:idx val="5"/>
            <c:invertIfNegative val="0"/>
            <c:bubble3D val="0"/>
            <c:spPr>
              <a:solidFill>
                <a:schemeClr val="bg1"/>
              </a:solidFill>
              <a:ln>
                <a:solidFill>
                  <a:schemeClr val="bg1"/>
                </a:solidFill>
              </a:ln>
            </c:spPr>
          </c:dPt>
          <c:dPt>
            <c:idx val="6"/>
            <c:invertIfNegative val="0"/>
            <c:bubble3D val="0"/>
          </c:dPt>
          <c:dPt>
            <c:idx val="9"/>
            <c:invertIfNegative val="0"/>
            <c:bubble3D val="0"/>
          </c:dPt>
          <c:dPt>
            <c:idx val="11"/>
            <c:invertIfNegative val="0"/>
            <c:bubble3D val="0"/>
            <c:spPr>
              <a:solidFill>
                <a:schemeClr val="accent5"/>
              </a:solidFill>
              <a:ln>
                <a:solidFill>
                  <a:schemeClr val="accent5"/>
                </a:solidFill>
              </a:ln>
            </c:spPr>
          </c:dPt>
          <c:dLbls>
            <c:numFmt formatCode="#,##0.0" sourceLinked="0"/>
            <c:showLegendKey val="0"/>
            <c:showVal val="1"/>
            <c:showCatName val="0"/>
            <c:showSerName val="0"/>
            <c:showPercent val="0"/>
            <c:showBubbleSize val="0"/>
            <c:showLeaderLines val="0"/>
          </c:dLbls>
          <c:cat>
            <c:strRef>
              <c:f>Sheet1!$A$2:$A$13</c:f>
              <c:strCache>
                <c:ptCount val="12"/>
                <c:pt idx="0">
                  <c:v>Sweden</c:v>
                </c:pt>
                <c:pt idx="1">
                  <c:v>Belgium</c:v>
                </c:pt>
                <c:pt idx="2">
                  <c:v>Netherlands</c:v>
                </c:pt>
                <c:pt idx="3">
                  <c:v>Austria</c:v>
                </c:pt>
                <c:pt idx="4">
                  <c:v>Germany</c:v>
                </c:pt>
                <c:pt idx="5">
                  <c:v>Comparable Country Average</c:v>
                </c:pt>
                <c:pt idx="6">
                  <c:v>Switzerland</c:v>
                </c:pt>
                <c:pt idx="7">
                  <c:v>Canada</c:v>
                </c:pt>
                <c:pt idx="8">
                  <c:v>France</c:v>
                </c:pt>
                <c:pt idx="9">
                  <c:v>United Kingdom</c:v>
                </c:pt>
                <c:pt idx="10">
                  <c:v>Australia</c:v>
                </c:pt>
                <c:pt idx="11">
                  <c:v>United States</c:v>
                </c:pt>
              </c:strCache>
            </c:strRef>
          </c:cat>
          <c:val>
            <c:numRef>
              <c:f>Sheet1!$B$2:$B$13</c:f>
              <c:numCache>
                <c:formatCode>General</c:formatCode>
                <c:ptCount val="12"/>
                <c:pt idx="0">
                  <c:v>26.81</c:v>
                </c:pt>
                <c:pt idx="1">
                  <c:v>28.53</c:v>
                </c:pt>
                <c:pt idx="2">
                  <c:v>28.73</c:v>
                </c:pt>
                <c:pt idx="3">
                  <c:v>30.25</c:v>
                </c:pt>
                <c:pt idx="4">
                  <c:v>31.14</c:v>
                </c:pt>
                <c:pt idx="5" formatCode="0.00">
                  <c:v>31.539000000000005</c:v>
                </c:pt>
                <c:pt idx="6">
                  <c:v>32.72</c:v>
                </c:pt>
                <c:pt idx="7">
                  <c:v>33.68</c:v>
                </c:pt>
                <c:pt idx="8">
                  <c:v>33.78</c:v>
                </c:pt>
                <c:pt idx="9">
                  <c:v>34.81</c:v>
                </c:pt>
                <c:pt idx="10">
                  <c:v>34.94</c:v>
                </c:pt>
                <c:pt idx="11">
                  <c:v>40.46</c:v>
                </c:pt>
              </c:numCache>
            </c:numRef>
          </c:val>
        </c:ser>
        <c:dLbls>
          <c:showLegendKey val="0"/>
          <c:showVal val="0"/>
          <c:showCatName val="0"/>
          <c:showSerName val="0"/>
          <c:showPercent val="0"/>
          <c:showBubbleSize val="0"/>
        </c:dLbls>
        <c:gapWidth val="150"/>
        <c:axId val="93832320"/>
        <c:axId val="93833856"/>
      </c:barChart>
      <c:catAx>
        <c:axId val="93832320"/>
        <c:scaling>
          <c:orientation val="minMax"/>
        </c:scaling>
        <c:delete val="0"/>
        <c:axPos val="l"/>
        <c:numFmt formatCode="General" sourceLinked="1"/>
        <c:majorTickMark val="none"/>
        <c:minorTickMark val="none"/>
        <c:tickLblPos val="nextTo"/>
        <c:spPr>
          <a:ln>
            <a:solidFill>
              <a:schemeClr val="accent4"/>
            </a:solidFill>
          </a:ln>
        </c:spPr>
        <c:crossAx val="93833856"/>
        <c:crosses val="autoZero"/>
        <c:auto val="1"/>
        <c:lblAlgn val="ctr"/>
        <c:lblOffset val="100"/>
        <c:noMultiLvlLbl val="0"/>
      </c:catAx>
      <c:valAx>
        <c:axId val="93833856"/>
        <c:scaling>
          <c:orientation val="minMax"/>
        </c:scaling>
        <c:delete val="0"/>
        <c:axPos val="b"/>
        <c:numFmt formatCode="General" sourceLinked="0"/>
        <c:majorTickMark val="none"/>
        <c:minorTickMark val="none"/>
        <c:tickLblPos val="nextTo"/>
        <c:spPr>
          <a:ln>
            <a:solidFill>
              <a:schemeClr val="accent4"/>
            </a:solidFill>
          </a:ln>
        </c:spPr>
        <c:crossAx val="93832320"/>
        <c:crosses val="autoZero"/>
        <c:crossBetween val="between"/>
      </c:valAx>
    </c:plotArea>
    <c:plotVisOnly val="1"/>
    <c:dispBlanksAs val="gap"/>
    <c:showDLblsOverMax val="0"/>
  </c:chart>
  <c:txPr>
    <a:bodyPr/>
    <a:lstStyle/>
    <a:p>
      <a:pPr>
        <a:defRPr sz="1300">
          <a:solidFill>
            <a:srgbClr val="000000"/>
          </a:solidFill>
        </a:defRPr>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Percent in good or excellent health</c:v>
                </c:pt>
              </c:strCache>
            </c:strRef>
          </c:tx>
          <c:spPr>
            <a:solidFill>
              <a:schemeClr val="accent2"/>
            </a:solidFill>
            <a:ln>
              <a:solidFill>
                <a:schemeClr val="accent2"/>
              </a:solidFill>
            </a:ln>
          </c:spPr>
          <c:invertIfNegative val="0"/>
          <c:dLbls>
            <c:showLegendKey val="0"/>
            <c:showVal val="1"/>
            <c:showCatName val="0"/>
            <c:showSerName val="0"/>
            <c:showPercent val="0"/>
            <c:showBubbleSize val="0"/>
            <c:showLeaderLines val="0"/>
          </c:dLbls>
          <c:cat>
            <c:strRef>
              <c:f>Sheet1!$A$2:$A$3</c:f>
              <c:strCache>
                <c:ptCount val="2"/>
                <c:pt idx="0">
                  <c:v>Lowest Income</c:v>
                </c:pt>
                <c:pt idx="1">
                  <c:v>Highest Income</c:v>
                </c:pt>
              </c:strCache>
            </c:strRef>
          </c:cat>
          <c:val>
            <c:numRef>
              <c:f>Sheet1!$B$2:$B$3</c:f>
              <c:numCache>
                <c:formatCode>0%</c:formatCode>
                <c:ptCount val="2"/>
                <c:pt idx="0">
                  <c:v>0.73199999999999998</c:v>
                </c:pt>
                <c:pt idx="1">
                  <c:v>0.96200000000000008</c:v>
                </c:pt>
              </c:numCache>
            </c:numRef>
          </c:val>
        </c:ser>
        <c:dLbls>
          <c:showLegendKey val="0"/>
          <c:showVal val="0"/>
          <c:showCatName val="0"/>
          <c:showSerName val="0"/>
          <c:showPercent val="0"/>
          <c:showBubbleSize val="0"/>
        </c:dLbls>
        <c:gapWidth val="150"/>
        <c:axId val="94176384"/>
        <c:axId val="94177920"/>
      </c:barChart>
      <c:catAx>
        <c:axId val="94176384"/>
        <c:scaling>
          <c:orientation val="minMax"/>
        </c:scaling>
        <c:delete val="0"/>
        <c:axPos val="b"/>
        <c:majorTickMark val="none"/>
        <c:minorTickMark val="none"/>
        <c:tickLblPos val="nextTo"/>
        <c:spPr>
          <a:ln>
            <a:solidFill>
              <a:schemeClr val="accent4"/>
            </a:solidFill>
          </a:ln>
        </c:spPr>
        <c:crossAx val="94177920"/>
        <c:crosses val="autoZero"/>
        <c:auto val="1"/>
        <c:lblAlgn val="ctr"/>
        <c:lblOffset val="100"/>
        <c:noMultiLvlLbl val="0"/>
      </c:catAx>
      <c:valAx>
        <c:axId val="94177920"/>
        <c:scaling>
          <c:orientation val="minMax"/>
          <c:max val="1"/>
        </c:scaling>
        <c:delete val="0"/>
        <c:axPos val="l"/>
        <c:majorGridlines>
          <c:spPr>
            <a:ln>
              <a:noFill/>
            </a:ln>
          </c:spPr>
        </c:majorGridlines>
        <c:numFmt formatCode="0%" sourceLinked="1"/>
        <c:majorTickMark val="none"/>
        <c:minorTickMark val="none"/>
        <c:tickLblPos val="nextTo"/>
        <c:spPr>
          <a:ln>
            <a:solidFill>
              <a:schemeClr val="accent4"/>
            </a:solidFill>
          </a:ln>
        </c:spPr>
        <c:crossAx val="94176384"/>
        <c:crosses val="autoZero"/>
        <c:crossBetween val="between"/>
      </c:valAx>
    </c:plotArea>
    <c:plotVisOnly val="1"/>
    <c:dispBlanksAs val="gap"/>
    <c:showDLblsOverMax val="0"/>
  </c:chart>
  <c:txPr>
    <a:bodyPr/>
    <a:lstStyle/>
    <a:p>
      <a:pPr>
        <a:defRPr sz="1300">
          <a:solidFill>
            <a:schemeClr val="accent6"/>
          </a:solidFill>
        </a:defRPr>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4637697790429186"/>
          <c:y val="8.7849795370447431E-2"/>
          <c:w val="0.67080375122900937"/>
          <c:h val="0.82536812902249757"/>
        </c:manualLayout>
      </c:layout>
      <c:barChart>
        <c:barDir val="bar"/>
        <c:grouping val="clustered"/>
        <c:varyColors val="0"/>
        <c:ser>
          <c:idx val="0"/>
          <c:order val="0"/>
          <c:tx>
            <c:strRef>
              <c:f>Sheet1!$B$1</c:f>
              <c:strCache>
                <c:ptCount val="1"/>
                <c:pt idx="0">
                  <c:v>% insured</c:v>
                </c:pt>
              </c:strCache>
            </c:strRef>
          </c:tx>
          <c:spPr>
            <a:solidFill>
              <a:schemeClr val="accent4"/>
            </a:solidFill>
            <a:ln>
              <a:solidFill>
                <a:schemeClr val="accent4"/>
              </a:solidFill>
            </a:ln>
          </c:spPr>
          <c:invertIfNegative val="0"/>
          <c:dPt>
            <c:idx val="0"/>
            <c:invertIfNegative val="0"/>
            <c:bubble3D val="0"/>
            <c:spPr>
              <a:solidFill>
                <a:schemeClr val="accent5"/>
              </a:solidFill>
              <a:ln>
                <a:solidFill>
                  <a:schemeClr val="accent5"/>
                </a:solidFill>
              </a:ln>
            </c:spPr>
          </c:dPt>
          <c:dPt>
            <c:idx val="1"/>
            <c:invertIfNegative val="0"/>
            <c:bubble3D val="0"/>
          </c:dPt>
          <c:dPt>
            <c:idx val="4"/>
            <c:invertIfNegative val="0"/>
            <c:bubble3D val="0"/>
          </c:dPt>
          <c:dPt>
            <c:idx val="5"/>
            <c:invertIfNegative val="0"/>
            <c:bubble3D val="0"/>
            <c:spPr>
              <a:solidFill>
                <a:schemeClr val="bg1"/>
              </a:solidFill>
              <a:ln>
                <a:solidFill>
                  <a:schemeClr val="bg1"/>
                </a:solidFill>
              </a:ln>
            </c:spPr>
          </c:dPt>
          <c:dPt>
            <c:idx val="6"/>
            <c:invertIfNegative val="0"/>
            <c:bubble3D val="0"/>
          </c:dPt>
          <c:dPt>
            <c:idx val="12"/>
            <c:invertIfNegative val="0"/>
            <c:bubble3D val="0"/>
          </c:dPt>
          <c:dLbls>
            <c:dLbl>
              <c:idx val="0"/>
              <c:layout>
                <c:manualLayout>
                  <c:x val="-2.8298549699327909E-3"/>
                  <c:y val="-2.833864366788627E-3"/>
                </c:manualLayout>
              </c:layout>
              <c:showLegendKey val="0"/>
              <c:showVal val="1"/>
              <c:showCatName val="0"/>
              <c:showSerName val="0"/>
              <c:showPercent val="0"/>
              <c:showBubbleSize val="0"/>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Sheet1!$A$2:$A$14</c:f>
              <c:strCache>
                <c:ptCount val="13"/>
                <c:pt idx="0">
                  <c:v>United States</c:v>
                </c:pt>
                <c:pt idx="1">
                  <c:v>Belgium</c:v>
                </c:pt>
                <c:pt idx="2">
                  <c:v>Germany</c:v>
                </c:pt>
                <c:pt idx="3">
                  <c:v>Netherlands</c:v>
                </c:pt>
                <c:pt idx="4">
                  <c:v>Austria</c:v>
                </c:pt>
                <c:pt idx="5">
                  <c:v>Comparable Country Average</c:v>
                </c:pt>
                <c:pt idx="6">
                  <c:v>France</c:v>
                </c:pt>
                <c:pt idx="7">
                  <c:v>Australia</c:v>
                </c:pt>
                <c:pt idx="8">
                  <c:v>Canada</c:v>
                </c:pt>
                <c:pt idx="9">
                  <c:v>Japan</c:v>
                </c:pt>
                <c:pt idx="10">
                  <c:v>Sweden</c:v>
                </c:pt>
                <c:pt idx="11">
                  <c:v>Switzerland</c:v>
                </c:pt>
                <c:pt idx="12">
                  <c:v>United Kingdom</c:v>
                </c:pt>
              </c:strCache>
            </c:strRef>
          </c:cat>
          <c:val>
            <c:numRef>
              <c:f>Sheet1!$B$2:$B$14</c:f>
              <c:numCache>
                <c:formatCode>0.0%</c:formatCode>
                <c:ptCount val="13"/>
                <c:pt idx="0">
                  <c:v>0.89600000000000002</c:v>
                </c:pt>
                <c:pt idx="1">
                  <c:v>0.99</c:v>
                </c:pt>
                <c:pt idx="2">
                  <c:v>0.998</c:v>
                </c:pt>
                <c:pt idx="3">
                  <c:v>0.998</c:v>
                </c:pt>
                <c:pt idx="4">
                  <c:v>0.99900000000000011</c:v>
                </c:pt>
                <c:pt idx="5">
                  <c:v>0.99900000000000011</c:v>
                </c:pt>
                <c:pt idx="6">
                  <c:v>0.99900000000000011</c:v>
                </c:pt>
                <c:pt idx="7">
                  <c:v>1</c:v>
                </c:pt>
                <c:pt idx="8">
                  <c:v>1</c:v>
                </c:pt>
                <c:pt idx="9">
                  <c:v>1</c:v>
                </c:pt>
                <c:pt idx="10">
                  <c:v>1</c:v>
                </c:pt>
                <c:pt idx="11">
                  <c:v>1</c:v>
                </c:pt>
                <c:pt idx="12">
                  <c:v>1</c:v>
                </c:pt>
              </c:numCache>
            </c:numRef>
          </c:val>
        </c:ser>
        <c:dLbls>
          <c:showLegendKey val="0"/>
          <c:showVal val="0"/>
          <c:showCatName val="0"/>
          <c:showSerName val="0"/>
          <c:showPercent val="0"/>
          <c:showBubbleSize val="0"/>
        </c:dLbls>
        <c:gapWidth val="150"/>
        <c:axId val="94238976"/>
        <c:axId val="94244864"/>
      </c:barChart>
      <c:catAx>
        <c:axId val="94238976"/>
        <c:scaling>
          <c:orientation val="minMax"/>
        </c:scaling>
        <c:delete val="0"/>
        <c:axPos val="l"/>
        <c:numFmt formatCode="General" sourceLinked="0"/>
        <c:majorTickMark val="none"/>
        <c:minorTickMark val="none"/>
        <c:tickLblPos val="nextTo"/>
        <c:spPr>
          <a:ln>
            <a:solidFill>
              <a:schemeClr val="accent4"/>
            </a:solidFill>
          </a:ln>
        </c:spPr>
        <c:crossAx val="94244864"/>
        <c:crosses val="autoZero"/>
        <c:auto val="1"/>
        <c:lblAlgn val="ctr"/>
        <c:lblOffset val="100"/>
        <c:noMultiLvlLbl val="0"/>
      </c:catAx>
      <c:valAx>
        <c:axId val="94244864"/>
        <c:scaling>
          <c:orientation val="minMax"/>
          <c:max val="1"/>
        </c:scaling>
        <c:delete val="0"/>
        <c:axPos val="b"/>
        <c:majorGridlines>
          <c:spPr>
            <a:ln>
              <a:noFill/>
            </a:ln>
          </c:spPr>
        </c:majorGridlines>
        <c:numFmt formatCode="0%" sourceLinked="0"/>
        <c:majorTickMark val="none"/>
        <c:minorTickMark val="none"/>
        <c:tickLblPos val="nextTo"/>
        <c:spPr>
          <a:ln>
            <a:solidFill>
              <a:schemeClr val="accent4"/>
            </a:solidFill>
          </a:ln>
        </c:spPr>
        <c:crossAx val="94238976"/>
        <c:crosses val="autoZero"/>
        <c:crossBetween val="between"/>
      </c:valAx>
    </c:plotArea>
    <c:plotVisOnly val="1"/>
    <c:dispBlanksAs val="gap"/>
    <c:showDLblsOverMax val="0"/>
  </c:chart>
  <c:txPr>
    <a:bodyPr/>
    <a:lstStyle/>
    <a:p>
      <a:pPr>
        <a:defRPr sz="1300">
          <a:solidFill>
            <a:srgbClr val="000000"/>
          </a:solidFill>
        </a:defRPr>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tx>
            <c:strRef>
              <c:f>Sheet1!$B$1</c:f>
              <c:strCache>
                <c:ptCount val="1"/>
                <c:pt idx="0">
                  <c:v>Employer/Other Private</c:v>
                </c:pt>
              </c:strCache>
            </c:strRef>
          </c:tx>
          <c:spPr>
            <a:solidFill>
              <a:schemeClr val="accent4"/>
            </a:solidFill>
            <a:ln>
              <a:solidFill>
                <a:schemeClr val="accent4"/>
              </a:solidFill>
            </a:ln>
          </c:spPr>
          <c:invertIfNegative val="0"/>
          <c:dLbls>
            <c:showLegendKey val="0"/>
            <c:showVal val="1"/>
            <c:showCatName val="0"/>
            <c:showSerName val="0"/>
            <c:showPercent val="0"/>
            <c:showBubbleSize val="0"/>
            <c:showLeaderLines val="0"/>
          </c:dLbls>
          <c:cat>
            <c:strRef>
              <c:f>Sheet1!$A$2:$A$5</c:f>
              <c:strCache>
                <c:ptCount val="4"/>
                <c:pt idx="0">
                  <c:v>Could not afford prescription drug</c:v>
                </c:pt>
                <c:pt idx="1">
                  <c:v>Went without needed care due to cost</c:v>
                </c:pt>
                <c:pt idx="2">
                  <c:v>Postponed seeking care due to cost</c:v>
                </c:pt>
                <c:pt idx="3">
                  <c:v>No usual source of care</c:v>
                </c:pt>
              </c:strCache>
            </c:strRef>
          </c:cat>
          <c:val>
            <c:numRef>
              <c:f>Sheet1!$B$2:$B$5</c:f>
              <c:numCache>
                <c:formatCode>0%</c:formatCode>
                <c:ptCount val="4"/>
                <c:pt idx="0">
                  <c:v>0.04</c:v>
                </c:pt>
                <c:pt idx="1">
                  <c:v>0.05</c:v>
                </c:pt>
                <c:pt idx="2">
                  <c:v>0.08</c:v>
                </c:pt>
                <c:pt idx="3">
                  <c:v>0.12</c:v>
                </c:pt>
              </c:numCache>
            </c:numRef>
          </c:val>
        </c:ser>
        <c:ser>
          <c:idx val="1"/>
          <c:order val="1"/>
          <c:tx>
            <c:strRef>
              <c:f>Sheet1!$C$1</c:f>
              <c:strCache>
                <c:ptCount val="1"/>
                <c:pt idx="0">
                  <c:v>Medicaid/Other Public</c:v>
                </c:pt>
              </c:strCache>
            </c:strRef>
          </c:tx>
          <c:spPr>
            <a:solidFill>
              <a:schemeClr val="accent3"/>
            </a:solidFill>
            <a:ln>
              <a:solidFill>
                <a:schemeClr val="accent3"/>
              </a:solidFill>
            </a:ln>
          </c:spPr>
          <c:invertIfNegative val="0"/>
          <c:dLbls>
            <c:numFmt formatCode="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Could not afford prescription drug</c:v>
                </c:pt>
                <c:pt idx="1">
                  <c:v>Went without needed care due to cost</c:v>
                </c:pt>
                <c:pt idx="2">
                  <c:v>Postponed seeking care due to cost</c:v>
                </c:pt>
                <c:pt idx="3">
                  <c:v>No usual source of care</c:v>
                </c:pt>
              </c:strCache>
            </c:strRef>
          </c:cat>
          <c:val>
            <c:numRef>
              <c:f>Sheet1!$C$2:$C$5</c:f>
              <c:numCache>
                <c:formatCode>0%</c:formatCode>
                <c:ptCount val="4"/>
                <c:pt idx="0">
                  <c:v>0.13</c:v>
                </c:pt>
                <c:pt idx="1">
                  <c:v>0.1</c:v>
                </c:pt>
                <c:pt idx="2">
                  <c:v>0.12</c:v>
                </c:pt>
                <c:pt idx="3">
                  <c:v>0.1</c:v>
                </c:pt>
              </c:numCache>
            </c:numRef>
          </c:val>
        </c:ser>
        <c:ser>
          <c:idx val="2"/>
          <c:order val="2"/>
          <c:tx>
            <c:strRef>
              <c:f>Sheet1!$D$1</c:f>
              <c:strCache>
                <c:ptCount val="1"/>
                <c:pt idx="0">
                  <c:v>Uninsured</c:v>
                </c:pt>
              </c:strCache>
            </c:strRef>
          </c:tx>
          <c:spPr>
            <a:solidFill>
              <a:schemeClr val="bg1"/>
            </a:solidFill>
            <a:ln>
              <a:solidFill>
                <a:schemeClr val="bg1"/>
              </a:solidFill>
            </a:ln>
          </c:spPr>
          <c:invertIfNegative val="0"/>
          <c:dLbls>
            <c:numFmt formatCode="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Could not afford prescription drug</c:v>
                </c:pt>
                <c:pt idx="1">
                  <c:v>Went without needed care due to cost</c:v>
                </c:pt>
                <c:pt idx="2">
                  <c:v>Postponed seeking care due to cost</c:v>
                </c:pt>
                <c:pt idx="3">
                  <c:v>No usual source of care</c:v>
                </c:pt>
              </c:strCache>
            </c:strRef>
          </c:cat>
          <c:val>
            <c:numRef>
              <c:f>Sheet1!$D$2:$D$5</c:f>
              <c:numCache>
                <c:formatCode>0%</c:formatCode>
                <c:ptCount val="4"/>
                <c:pt idx="0">
                  <c:v>0.19</c:v>
                </c:pt>
                <c:pt idx="1">
                  <c:v>0.27</c:v>
                </c:pt>
                <c:pt idx="2">
                  <c:v>0.32</c:v>
                </c:pt>
                <c:pt idx="3">
                  <c:v>0.52</c:v>
                </c:pt>
              </c:numCache>
            </c:numRef>
          </c:val>
        </c:ser>
        <c:dLbls>
          <c:showLegendKey val="0"/>
          <c:showVal val="0"/>
          <c:showCatName val="0"/>
          <c:showSerName val="0"/>
          <c:showPercent val="0"/>
          <c:showBubbleSize val="0"/>
        </c:dLbls>
        <c:gapWidth val="150"/>
        <c:axId val="94602752"/>
        <c:axId val="94604288"/>
      </c:barChart>
      <c:catAx>
        <c:axId val="94602752"/>
        <c:scaling>
          <c:orientation val="minMax"/>
        </c:scaling>
        <c:delete val="0"/>
        <c:axPos val="l"/>
        <c:numFmt formatCode="General" sourceLinked="0"/>
        <c:majorTickMark val="none"/>
        <c:minorTickMark val="none"/>
        <c:tickLblPos val="nextTo"/>
        <c:spPr>
          <a:ln>
            <a:solidFill>
              <a:schemeClr val="accent4"/>
            </a:solidFill>
          </a:ln>
        </c:spPr>
        <c:crossAx val="94604288"/>
        <c:crosses val="autoZero"/>
        <c:auto val="1"/>
        <c:lblAlgn val="ctr"/>
        <c:lblOffset val="100"/>
        <c:noMultiLvlLbl val="0"/>
      </c:catAx>
      <c:valAx>
        <c:axId val="94604288"/>
        <c:scaling>
          <c:orientation val="minMax"/>
        </c:scaling>
        <c:delete val="0"/>
        <c:axPos val="b"/>
        <c:numFmt formatCode="0%" sourceLinked="0"/>
        <c:majorTickMark val="none"/>
        <c:minorTickMark val="none"/>
        <c:tickLblPos val="nextTo"/>
        <c:spPr>
          <a:ln>
            <a:solidFill>
              <a:schemeClr val="accent4"/>
            </a:solidFill>
          </a:ln>
        </c:spPr>
        <c:crossAx val="94602752"/>
        <c:crosses val="autoZero"/>
        <c:crossBetween val="between"/>
      </c:valAx>
    </c:plotArea>
    <c:legend>
      <c:legendPos val="t"/>
      <c:layout/>
      <c:overlay val="0"/>
    </c:legend>
    <c:plotVisOnly val="1"/>
    <c:dispBlanksAs val="gap"/>
    <c:showDLblsOverMax val="0"/>
  </c:chart>
  <c:txPr>
    <a:bodyPr/>
    <a:lstStyle/>
    <a:p>
      <a:pPr>
        <a:defRPr sz="1300">
          <a:solidFill>
            <a:srgbClr val="000000"/>
          </a:solidFill>
        </a:defRPr>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Cigarettes per capita per year</c:v>
                </c:pt>
              </c:strCache>
            </c:strRef>
          </c:tx>
          <c:spPr>
            <a:solidFill>
              <a:schemeClr val="accent4"/>
            </a:solidFill>
            <a:ln>
              <a:solidFill>
                <a:schemeClr val="accent4"/>
              </a:solidFill>
            </a:ln>
          </c:spPr>
          <c:invertIfNegative val="0"/>
          <c:dPt>
            <c:idx val="0"/>
            <c:invertIfNegative val="0"/>
            <c:bubble3D val="0"/>
          </c:dPt>
          <c:dPt>
            <c:idx val="1"/>
            <c:invertIfNegative val="0"/>
            <c:bubble3D val="0"/>
          </c:dPt>
          <c:dPt>
            <c:idx val="4"/>
            <c:invertIfNegative val="0"/>
            <c:bubble3D val="0"/>
            <c:spPr>
              <a:solidFill>
                <a:schemeClr val="accent5"/>
              </a:solidFill>
              <a:ln>
                <a:solidFill>
                  <a:schemeClr val="accent5"/>
                </a:solidFill>
              </a:ln>
            </c:spPr>
          </c:dPt>
          <c:dPt>
            <c:idx val="5"/>
            <c:invertIfNegative val="0"/>
            <c:bubble3D val="0"/>
          </c:dPt>
          <c:dPt>
            <c:idx val="6"/>
            <c:invertIfNegative val="0"/>
            <c:bubble3D val="0"/>
            <c:spPr>
              <a:solidFill>
                <a:schemeClr val="bg1"/>
              </a:solidFill>
              <a:ln>
                <a:solidFill>
                  <a:schemeClr val="bg1"/>
                </a:solidFill>
              </a:ln>
            </c:spPr>
          </c:dPt>
          <c:dPt>
            <c:idx val="8"/>
            <c:invertIfNegative val="0"/>
            <c:bubble3D val="0"/>
            <c:spPr>
              <a:solidFill>
                <a:schemeClr val="accent4"/>
              </a:solidFill>
              <a:ln>
                <a:solidFill>
                  <a:schemeClr val="accent1"/>
                </a:solidFill>
              </a:ln>
            </c:spPr>
          </c:dPt>
          <c:dPt>
            <c:idx val="10"/>
            <c:invertIfNegative val="0"/>
            <c:bubble3D val="0"/>
          </c:dPt>
          <c:dPt>
            <c:idx val="12"/>
            <c:invertIfNegative val="0"/>
            <c:bubble3D val="0"/>
          </c:dPt>
          <c:dLbls>
            <c:numFmt formatCode="#,##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Sheet1!$A$2:$A$14</c:f>
              <c:strCache>
                <c:ptCount val="13"/>
                <c:pt idx="0">
                  <c:v>United Kingdom</c:v>
                </c:pt>
                <c:pt idx="1">
                  <c:v>Sweden</c:v>
                </c:pt>
                <c:pt idx="2">
                  <c:v>Australia</c:v>
                </c:pt>
                <c:pt idx="3">
                  <c:v>France</c:v>
                </c:pt>
                <c:pt idx="4">
                  <c:v>United States</c:v>
                </c:pt>
                <c:pt idx="5">
                  <c:v>Canada</c:v>
                </c:pt>
                <c:pt idx="6">
                  <c:v>Comparable Country Average</c:v>
                </c:pt>
                <c:pt idx="7">
                  <c:v>Netherlands</c:v>
                </c:pt>
                <c:pt idx="8">
                  <c:v>Germany</c:v>
                </c:pt>
                <c:pt idx="9">
                  <c:v>Switzerland</c:v>
                </c:pt>
                <c:pt idx="10">
                  <c:v>Japan</c:v>
                </c:pt>
                <c:pt idx="11">
                  <c:v>Austria</c:v>
                </c:pt>
                <c:pt idx="12">
                  <c:v>Belgium</c:v>
                </c:pt>
              </c:strCache>
            </c:strRef>
          </c:cat>
          <c:val>
            <c:numRef>
              <c:f>Sheet1!$B$2:$B$14</c:f>
              <c:numCache>
                <c:formatCode>General</c:formatCode>
                <c:ptCount val="13"/>
                <c:pt idx="0">
                  <c:v>827.48</c:v>
                </c:pt>
                <c:pt idx="1">
                  <c:v>831</c:v>
                </c:pt>
                <c:pt idx="2">
                  <c:v>955.72</c:v>
                </c:pt>
                <c:pt idx="3">
                  <c:v>992.81</c:v>
                </c:pt>
                <c:pt idx="4">
                  <c:v>1082.8699999999999</c:v>
                </c:pt>
                <c:pt idx="5">
                  <c:v>1154.25</c:v>
                </c:pt>
                <c:pt idx="6" formatCode="0.0">
                  <c:v>1393.1754545454544</c:v>
                </c:pt>
                <c:pt idx="7">
                  <c:v>1395.97</c:v>
                </c:pt>
                <c:pt idx="8">
                  <c:v>1480.04</c:v>
                </c:pt>
                <c:pt idx="9">
                  <c:v>1633.86</c:v>
                </c:pt>
                <c:pt idx="10">
                  <c:v>1713</c:v>
                </c:pt>
                <c:pt idx="11">
                  <c:v>1987.52</c:v>
                </c:pt>
                <c:pt idx="12">
                  <c:v>2353.2800000000002</c:v>
                </c:pt>
              </c:numCache>
            </c:numRef>
          </c:val>
        </c:ser>
        <c:dLbls>
          <c:showLegendKey val="0"/>
          <c:showVal val="0"/>
          <c:showCatName val="0"/>
          <c:showSerName val="0"/>
          <c:showPercent val="0"/>
          <c:showBubbleSize val="0"/>
        </c:dLbls>
        <c:gapWidth val="150"/>
        <c:axId val="101015552"/>
        <c:axId val="101017088"/>
      </c:barChart>
      <c:catAx>
        <c:axId val="101015552"/>
        <c:scaling>
          <c:orientation val="minMax"/>
        </c:scaling>
        <c:delete val="0"/>
        <c:axPos val="l"/>
        <c:numFmt formatCode="General" sourceLinked="0"/>
        <c:majorTickMark val="none"/>
        <c:minorTickMark val="none"/>
        <c:tickLblPos val="nextTo"/>
        <c:spPr>
          <a:ln>
            <a:solidFill>
              <a:schemeClr val="accent4"/>
            </a:solidFill>
          </a:ln>
        </c:spPr>
        <c:crossAx val="101017088"/>
        <c:crosses val="autoZero"/>
        <c:auto val="1"/>
        <c:lblAlgn val="ctr"/>
        <c:lblOffset val="100"/>
        <c:noMultiLvlLbl val="0"/>
      </c:catAx>
      <c:valAx>
        <c:axId val="101017088"/>
        <c:scaling>
          <c:orientation val="minMax"/>
        </c:scaling>
        <c:delete val="0"/>
        <c:axPos val="b"/>
        <c:majorGridlines>
          <c:spPr>
            <a:ln>
              <a:noFill/>
            </a:ln>
          </c:spPr>
        </c:majorGridlines>
        <c:numFmt formatCode="General" sourceLinked="1"/>
        <c:majorTickMark val="none"/>
        <c:minorTickMark val="none"/>
        <c:tickLblPos val="nextTo"/>
        <c:spPr>
          <a:ln>
            <a:solidFill>
              <a:schemeClr val="accent4"/>
            </a:solidFill>
          </a:ln>
        </c:spPr>
        <c:crossAx val="101015552"/>
        <c:crosses val="autoZero"/>
        <c:crossBetween val="between"/>
      </c:valAx>
    </c:plotArea>
    <c:plotVisOnly val="1"/>
    <c:dispBlanksAs val="gap"/>
    <c:showDLblsOverMax val="0"/>
  </c:chart>
  <c:txPr>
    <a:bodyPr/>
    <a:lstStyle/>
    <a:p>
      <a:pPr>
        <a:defRPr sz="1300">
          <a:solidFill>
            <a:srgbClr val="000000"/>
          </a:solidFill>
        </a:defRPr>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Tracheal, bronchus and lung cancer</c:v>
                </c:pt>
              </c:strCache>
            </c:strRef>
          </c:tx>
          <c:spPr>
            <a:solidFill>
              <a:schemeClr val="accent4"/>
            </a:solidFill>
            <a:ln>
              <a:solidFill>
                <a:schemeClr val="accent4"/>
              </a:solidFill>
            </a:ln>
          </c:spPr>
          <c:invertIfNegative val="0"/>
          <c:dPt>
            <c:idx val="0"/>
            <c:invertIfNegative val="0"/>
            <c:bubble3D val="0"/>
          </c:dPt>
          <c:dPt>
            <c:idx val="1"/>
            <c:invertIfNegative val="0"/>
            <c:bubble3D val="0"/>
          </c:dPt>
          <c:dPt>
            <c:idx val="4"/>
            <c:invertIfNegative val="0"/>
            <c:bubble3D val="0"/>
          </c:dPt>
          <c:dPt>
            <c:idx val="5"/>
            <c:invertIfNegative val="0"/>
            <c:bubble3D val="0"/>
          </c:dPt>
          <c:dPt>
            <c:idx val="6"/>
            <c:invertIfNegative val="0"/>
            <c:bubble3D val="0"/>
            <c:spPr>
              <a:solidFill>
                <a:schemeClr val="bg1"/>
              </a:solidFill>
              <a:ln>
                <a:solidFill>
                  <a:schemeClr val="bg1"/>
                </a:solidFill>
              </a:ln>
            </c:spPr>
          </c:dPt>
          <c:dPt>
            <c:idx val="8"/>
            <c:invertIfNegative val="0"/>
            <c:bubble3D val="0"/>
            <c:spPr>
              <a:solidFill>
                <a:schemeClr val="accent4"/>
              </a:solidFill>
              <a:ln>
                <a:solidFill>
                  <a:schemeClr val="accent1"/>
                </a:solidFill>
              </a:ln>
            </c:spPr>
          </c:dPt>
          <c:dPt>
            <c:idx val="10"/>
            <c:invertIfNegative val="0"/>
            <c:bubble3D val="0"/>
            <c:spPr>
              <a:solidFill>
                <a:schemeClr val="accent5"/>
              </a:solidFill>
              <a:ln>
                <a:solidFill>
                  <a:schemeClr val="accent5"/>
                </a:solidFill>
              </a:ln>
            </c:spPr>
          </c:dPt>
          <c:dPt>
            <c:idx val="12"/>
            <c:invertIfNegative val="0"/>
            <c:bubble3D val="0"/>
          </c:dPt>
          <c:dLbls>
            <c:numFmt formatCode="#,##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Sheet1!$A$2:$A$14</c:f>
              <c:strCache>
                <c:ptCount val="13"/>
                <c:pt idx="0">
                  <c:v>Japan</c:v>
                </c:pt>
                <c:pt idx="1">
                  <c:v>Sweden</c:v>
                </c:pt>
                <c:pt idx="2">
                  <c:v>Australia</c:v>
                </c:pt>
                <c:pt idx="3">
                  <c:v>Switzerland</c:v>
                </c:pt>
                <c:pt idx="4">
                  <c:v>Austria</c:v>
                </c:pt>
                <c:pt idx="5">
                  <c:v>Germany</c:v>
                </c:pt>
                <c:pt idx="6">
                  <c:v>Comparable Country Average</c:v>
                </c:pt>
                <c:pt idx="7">
                  <c:v>United Kingdom</c:v>
                </c:pt>
                <c:pt idx="8">
                  <c:v>Canada</c:v>
                </c:pt>
                <c:pt idx="9">
                  <c:v>France</c:v>
                </c:pt>
                <c:pt idx="10">
                  <c:v>United States</c:v>
                </c:pt>
                <c:pt idx="11">
                  <c:v>Belgium</c:v>
                </c:pt>
                <c:pt idx="12">
                  <c:v>Netherlands</c:v>
                </c:pt>
              </c:strCache>
            </c:strRef>
          </c:cat>
          <c:val>
            <c:numRef>
              <c:f>Sheet1!$B$2:$B$14</c:f>
              <c:numCache>
                <c:formatCode>General</c:formatCode>
                <c:ptCount val="13"/>
                <c:pt idx="0">
                  <c:v>424.7</c:v>
                </c:pt>
                <c:pt idx="1">
                  <c:v>442.1</c:v>
                </c:pt>
                <c:pt idx="2">
                  <c:v>530.9</c:v>
                </c:pt>
                <c:pt idx="3">
                  <c:v>536.70000000000005</c:v>
                </c:pt>
                <c:pt idx="4">
                  <c:v>600.5</c:v>
                </c:pt>
                <c:pt idx="5">
                  <c:v>640.79999999999995</c:v>
                </c:pt>
                <c:pt idx="6" formatCode="0.0">
                  <c:v>645.70909090909095</c:v>
                </c:pt>
                <c:pt idx="7">
                  <c:v>663.1</c:v>
                </c:pt>
                <c:pt idx="8">
                  <c:v>772.7</c:v>
                </c:pt>
                <c:pt idx="9">
                  <c:v>794.9</c:v>
                </c:pt>
                <c:pt idx="10">
                  <c:v>795.4</c:v>
                </c:pt>
                <c:pt idx="11">
                  <c:v>823.4</c:v>
                </c:pt>
                <c:pt idx="12">
                  <c:v>873</c:v>
                </c:pt>
              </c:numCache>
            </c:numRef>
          </c:val>
        </c:ser>
        <c:dLbls>
          <c:showLegendKey val="0"/>
          <c:showVal val="0"/>
          <c:showCatName val="0"/>
          <c:showSerName val="0"/>
          <c:showPercent val="0"/>
          <c:showBubbleSize val="0"/>
        </c:dLbls>
        <c:gapWidth val="150"/>
        <c:axId val="101627392"/>
        <c:axId val="101628928"/>
      </c:barChart>
      <c:catAx>
        <c:axId val="101627392"/>
        <c:scaling>
          <c:orientation val="minMax"/>
        </c:scaling>
        <c:delete val="0"/>
        <c:axPos val="l"/>
        <c:numFmt formatCode="General" sourceLinked="0"/>
        <c:majorTickMark val="none"/>
        <c:minorTickMark val="none"/>
        <c:tickLblPos val="nextTo"/>
        <c:spPr>
          <a:ln>
            <a:solidFill>
              <a:schemeClr val="accent4"/>
            </a:solidFill>
          </a:ln>
        </c:spPr>
        <c:crossAx val="101628928"/>
        <c:crosses val="autoZero"/>
        <c:auto val="1"/>
        <c:lblAlgn val="ctr"/>
        <c:lblOffset val="100"/>
        <c:noMultiLvlLbl val="0"/>
      </c:catAx>
      <c:valAx>
        <c:axId val="101628928"/>
        <c:scaling>
          <c:orientation val="minMax"/>
        </c:scaling>
        <c:delete val="0"/>
        <c:axPos val="b"/>
        <c:majorGridlines>
          <c:spPr>
            <a:ln>
              <a:noFill/>
            </a:ln>
          </c:spPr>
        </c:majorGridlines>
        <c:numFmt formatCode="General" sourceLinked="1"/>
        <c:majorTickMark val="none"/>
        <c:minorTickMark val="none"/>
        <c:tickLblPos val="nextTo"/>
        <c:spPr>
          <a:ln>
            <a:solidFill>
              <a:schemeClr val="accent4"/>
            </a:solidFill>
          </a:ln>
        </c:spPr>
        <c:crossAx val="101627392"/>
        <c:crosses val="autoZero"/>
        <c:crossBetween val="between"/>
      </c:valAx>
    </c:plotArea>
    <c:plotVisOnly val="1"/>
    <c:dispBlanksAs val="gap"/>
    <c:showDLblsOverMax val="0"/>
  </c:chart>
  <c:txPr>
    <a:bodyPr/>
    <a:lstStyle/>
    <a:p>
      <a:pPr>
        <a:defRPr sz="1300">
          <a:solidFill>
            <a:srgbClr val="000000"/>
          </a:solidFill>
        </a:defRPr>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BMI &gt;= 30 (age-standardized estimate)</c:v>
                </c:pt>
              </c:strCache>
            </c:strRef>
          </c:tx>
          <c:spPr>
            <a:solidFill>
              <a:schemeClr val="accent4"/>
            </a:solidFill>
            <a:ln>
              <a:solidFill>
                <a:schemeClr val="accent4"/>
              </a:solidFill>
            </a:ln>
          </c:spPr>
          <c:invertIfNegative val="0"/>
          <c:dPt>
            <c:idx val="0"/>
            <c:invertIfNegative val="0"/>
            <c:bubble3D val="0"/>
          </c:dPt>
          <c:dPt>
            <c:idx val="1"/>
            <c:invertIfNegative val="0"/>
            <c:bubble3D val="0"/>
            <c:spPr>
              <a:solidFill>
                <a:schemeClr val="bg1"/>
              </a:solidFill>
              <a:ln>
                <a:solidFill>
                  <a:schemeClr val="bg1"/>
                </a:solidFill>
              </a:ln>
            </c:spPr>
          </c:dPt>
          <c:dPt>
            <c:idx val="4"/>
            <c:invertIfNegative val="0"/>
            <c:bubble3D val="0"/>
            <c:spPr>
              <a:solidFill>
                <a:schemeClr val="accent4"/>
              </a:solidFill>
              <a:ln>
                <a:solidFill>
                  <a:schemeClr val="accent4"/>
                </a:solidFill>
              </a:ln>
            </c:spPr>
          </c:dPt>
          <c:dPt>
            <c:idx val="5"/>
            <c:invertIfNegative val="0"/>
            <c:bubble3D val="0"/>
          </c:dPt>
          <c:dPt>
            <c:idx val="6"/>
            <c:invertIfNegative val="0"/>
            <c:bubble3D val="0"/>
            <c:spPr>
              <a:solidFill>
                <a:schemeClr val="accent5"/>
              </a:solidFill>
              <a:ln>
                <a:solidFill>
                  <a:schemeClr val="accent4"/>
                </a:solidFill>
              </a:ln>
            </c:spPr>
          </c:dPt>
          <c:dPt>
            <c:idx val="7"/>
            <c:invertIfNegative val="0"/>
            <c:bubble3D val="0"/>
            <c:spPr>
              <a:solidFill>
                <a:schemeClr val="bg1"/>
              </a:solidFill>
              <a:ln>
                <a:solidFill>
                  <a:schemeClr val="accent4"/>
                </a:solidFill>
              </a:ln>
            </c:spPr>
          </c:dPt>
          <c:dPt>
            <c:idx val="8"/>
            <c:invertIfNegative val="0"/>
            <c:bubble3D val="0"/>
          </c:dPt>
          <c:dPt>
            <c:idx val="10"/>
            <c:invertIfNegative val="0"/>
            <c:bubble3D val="0"/>
          </c:dPt>
          <c:dPt>
            <c:idx val="12"/>
            <c:invertIfNegative val="0"/>
            <c:bubble3D val="0"/>
            <c:spPr>
              <a:solidFill>
                <a:schemeClr val="accent5"/>
              </a:solidFill>
              <a:ln>
                <a:solidFill>
                  <a:schemeClr val="accent4"/>
                </a:solidFill>
              </a:ln>
            </c:spPr>
          </c:dPt>
          <c:dLbls>
            <c:numFmt formatCode="0.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Sheet1!$A$2:$A$8</c:f>
              <c:strCache>
                <c:ptCount val="7"/>
                <c:pt idx="0">
                  <c:v>Japan</c:v>
                </c:pt>
                <c:pt idx="1">
                  <c:v>Comparable Country Average</c:v>
                </c:pt>
                <c:pt idx="2">
                  <c:v>Germany</c:v>
                </c:pt>
                <c:pt idx="3">
                  <c:v>United Kingdom</c:v>
                </c:pt>
                <c:pt idx="4">
                  <c:v>Canada</c:v>
                </c:pt>
                <c:pt idx="5">
                  <c:v>Australia</c:v>
                </c:pt>
                <c:pt idx="6">
                  <c:v>United States</c:v>
                </c:pt>
              </c:strCache>
            </c:strRef>
          </c:cat>
          <c:val>
            <c:numRef>
              <c:f>Sheet1!$B$2:$B$8</c:f>
              <c:numCache>
                <c:formatCode>0.0%</c:formatCode>
                <c:ptCount val="7"/>
                <c:pt idx="0">
                  <c:v>3.5999999999999997E-2</c:v>
                </c:pt>
                <c:pt idx="1">
                  <c:v>0.21199999999999997</c:v>
                </c:pt>
                <c:pt idx="2">
                  <c:v>0.23599999999999999</c:v>
                </c:pt>
                <c:pt idx="3">
                  <c:v>0.247</c:v>
                </c:pt>
                <c:pt idx="4">
                  <c:v>0.25800000000000001</c:v>
                </c:pt>
                <c:pt idx="5">
                  <c:v>0.28299999999999997</c:v>
                </c:pt>
                <c:pt idx="6">
                  <c:v>0.35299999999999998</c:v>
                </c:pt>
              </c:numCache>
            </c:numRef>
          </c:val>
        </c:ser>
        <c:dLbls>
          <c:showLegendKey val="0"/>
          <c:showVal val="0"/>
          <c:showCatName val="0"/>
          <c:showSerName val="0"/>
          <c:showPercent val="0"/>
          <c:showBubbleSize val="0"/>
        </c:dLbls>
        <c:gapWidth val="150"/>
        <c:axId val="98598912"/>
        <c:axId val="98600448"/>
      </c:barChart>
      <c:catAx>
        <c:axId val="98598912"/>
        <c:scaling>
          <c:orientation val="minMax"/>
        </c:scaling>
        <c:delete val="0"/>
        <c:axPos val="l"/>
        <c:numFmt formatCode="General" sourceLinked="0"/>
        <c:majorTickMark val="none"/>
        <c:minorTickMark val="none"/>
        <c:tickLblPos val="nextTo"/>
        <c:spPr>
          <a:ln>
            <a:solidFill>
              <a:schemeClr val="accent4"/>
            </a:solidFill>
          </a:ln>
        </c:spPr>
        <c:crossAx val="98600448"/>
        <c:crosses val="autoZero"/>
        <c:auto val="1"/>
        <c:lblAlgn val="ctr"/>
        <c:lblOffset val="100"/>
        <c:noMultiLvlLbl val="0"/>
      </c:catAx>
      <c:valAx>
        <c:axId val="98600448"/>
        <c:scaling>
          <c:orientation val="minMax"/>
        </c:scaling>
        <c:delete val="0"/>
        <c:axPos val="b"/>
        <c:majorGridlines>
          <c:spPr>
            <a:ln>
              <a:noFill/>
            </a:ln>
          </c:spPr>
        </c:majorGridlines>
        <c:numFmt formatCode="0%" sourceLinked="0"/>
        <c:majorTickMark val="none"/>
        <c:minorTickMark val="none"/>
        <c:tickLblPos val="nextTo"/>
        <c:spPr>
          <a:ln w="9525">
            <a:solidFill>
              <a:schemeClr val="accent4"/>
            </a:solidFill>
          </a:ln>
        </c:spPr>
        <c:crossAx val="98598912"/>
        <c:crosses val="autoZero"/>
        <c:crossBetween val="between"/>
      </c:valAx>
    </c:plotArea>
    <c:plotVisOnly val="1"/>
    <c:dispBlanksAs val="gap"/>
    <c:showDLblsOverMax val="0"/>
  </c:chart>
  <c:txPr>
    <a:bodyPr/>
    <a:lstStyle/>
    <a:p>
      <a:pPr>
        <a:defRPr sz="1300">
          <a:solidFill>
            <a:srgbClr val="000000"/>
          </a:solidFill>
        </a:defRPr>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Insufficiently active adults</c:v>
                </c:pt>
              </c:strCache>
            </c:strRef>
          </c:tx>
          <c:spPr>
            <a:solidFill>
              <a:schemeClr val="accent4"/>
            </a:solidFill>
            <a:ln>
              <a:solidFill>
                <a:schemeClr val="accent4"/>
              </a:solidFill>
            </a:ln>
          </c:spPr>
          <c:invertIfNegative val="0"/>
          <c:dPt>
            <c:idx val="6"/>
            <c:invertIfNegative val="0"/>
            <c:bubble3D val="0"/>
            <c:spPr>
              <a:solidFill>
                <a:schemeClr val="bg1"/>
              </a:solidFill>
              <a:ln>
                <a:solidFill>
                  <a:schemeClr val="accent4"/>
                </a:solidFill>
              </a:ln>
            </c:spPr>
          </c:dPt>
          <c:dPt>
            <c:idx val="8"/>
            <c:invertIfNegative val="0"/>
            <c:bubble3D val="0"/>
            <c:spPr>
              <a:solidFill>
                <a:schemeClr val="accent5"/>
              </a:solidFill>
              <a:ln>
                <a:solidFill>
                  <a:schemeClr val="accent5"/>
                </a:solidFill>
              </a:ln>
            </c:spPr>
          </c:dPt>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Sheet1!$A$2:$A$13</c:f>
              <c:strCache>
                <c:ptCount val="12"/>
                <c:pt idx="0">
                  <c:v>Netherlands</c:v>
                </c:pt>
                <c:pt idx="1">
                  <c:v>Germany</c:v>
                </c:pt>
                <c:pt idx="2">
                  <c:v>Canada</c:v>
                </c:pt>
                <c:pt idx="3">
                  <c:v>Australia</c:v>
                </c:pt>
                <c:pt idx="4">
                  <c:v>Austria</c:v>
                </c:pt>
                <c:pt idx="5">
                  <c:v>France</c:v>
                </c:pt>
                <c:pt idx="6">
                  <c:v>Comparable Country Average</c:v>
                </c:pt>
                <c:pt idx="7">
                  <c:v>Sweden</c:v>
                </c:pt>
                <c:pt idx="8">
                  <c:v>United States</c:v>
                </c:pt>
                <c:pt idx="9">
                  <c:v>Belgium</c:v>
                </c:pt>
                <c:pt idx="10">
                  <c:v>Japan</c:v>
                </c:pt>
                <c:pt idx="11">
                  <c:v>United Kingdom</c:v>
                </c:pt>
              </c:strCache>
            </c:strRef>
          </c:cat>
          <c:val>
            <c:numRef>
              <c:f>Sheet1!$B$2:$B$13</c:f>
              <c:numCache>
                <c:formatCode>0.0%</c:formatCode>
                <c:ptCount val="12"/>
                <c:pt idx="0">
                  <c:v>0.155</c:v>
                </c:pt>
                <c:pt idx="1">
                  <c:v>0.21100000000000002</c:v>
                </c:pt>
                <c:pt idx="2">
                  <c:v>0.23199999999999998</c:v>
                </c:pt>
                <c:pt idx="3">
                  <c:v>0.23800000000000002</c:v>
                </c:pt>
                <c:pt idx="4">
                  <c:v>0.23800000000000002</c:v>
                </c:pt>
                <c:pt idx="5">
                  <c:v>0.23800000000000002</c:v>
                </c:pt>
                <c:pt idx="6">
                  <c:v>0.26420000000000005</c:v>
                </c:pt>
                <c:pt idx="7">
                  <c:v>0.28699999999999998</c:v>
                </c:pt>
                <c:pt idx="8">
                  <c:v>0.32400000000000001</c:v>
                </c:pt>
                <c:pt idx="9">
                  <c:v>0.33200000000000002</c:v>
                </c:pt>
                <c:pt idx="10">
                  <c:v>0.33799999999999997</c:v>
                </c:pt>
                <c:pt idx="11">
                  <c:v>0.373</c:v>
                </c:pt>
              </c:numCache>
            </c:numRef>
          </c:val>
        </c:ser>
        <c:dLbls>
          <c:showLegendKey val="0"/>
          <c:showVal val="0"/>
          <c:showCatName val="0"/>
          <c:showSerName val="0"/>
          <c:showPercent val="0"/>
          <c:showBubbleSize val="0"/>
        </c:dLbls>
        <c:gapWidth val="150"/>
        <c:axId val="98694272"/>
        <c:axId val="98695808"/>
      </c:barChart>
      <c:catAx>
        <c:axId val="98694272"/>
        <c:scaling>
          <c:orientation val="minMax"/>
        </c:scaling>
        <c:delete val="0"/>
        <c:axPos val="l"/>
        <c:numFmt formatCode="General" sourceLinked="1"/>
        <c:majorTickMark val="none"/>
        <c:minorTickMark val="none"/>
        <c:tickLblPos val="nextTo"/>
        <c:spPr>
          <a:ln>
            <a:solidFill>
              <a:schemeClr val="accent4"/>
            </a:solidFill>
          </a:ln>
        </c:spPr>
        <c:crossAx val="98695808"/>
        <c:crosses val="autoZero"/>
        <c:auto val="1"/>
        <c:lblAlgn val="ctr"/>
        <c:lblOffset val="100"/>
        <c:noMultiLvlLbl val="0"/>
      </c:catAx>
      <c:valAx>
        <c:axId val="98695808"/>
        <c:scaling>
          <c:orientation val="minMax"/>
          <c:min val="0"/>
        </c:scaling>
        <c:delete val="0"/>
        <c:axPos val="b"/>
        <c:numFmt formatCode="0%" sourceLinked="0"/>
        <c:majorTickMark val="none"/>
        <c:minorTickMark val="none"/>
        <c:tickLblPos val="nextTo"/>
        <c:spPr>
          <a:ln>
            <a:solidFill>
              <a:schemeClr val="accent4"/>
            </a:solidFill>
          </a:ln>
        </c:spPr>
        <c:crossAx val="98694272"/>
        <c:crosses val="autoZero"/>
        <c:crossBetween val="between"/>
      </c:valAx>
    </c:plotArea>
    <c:plotVisOnly val="1"/>
    <c:dispBlanksAs val="gap"/>
    <c:showDLblsOverMax val="0"/>
  </c:chart>
  <c:txPr>
    <a:bodyPr/>
    <a:lstStyle/>
    <a:p>
      <a:pPr>
        <a:defRPr sz="1300">
          <a:solidFill>
            <a:srgbClr val="000000"/>
          </a:solidFill>
        </a:defRPr>
      </a:pPr>
      <a:endParaRPr lang="en-U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Sheet1!$B$2</c:f>
              <c:strCache>
                <c:ptCount val="1"/>
                <c:pt idx="0">
                  <c:v>Column2</c:v>
                </c:pt>
              </c:strCache>
            </c:strRef>
          </c:tx>
          <c:spPr>
            <a:solidFill>
              <a:schemeClr val="accent4"/>
            </a:solidFill>
            <a:ln w="28575">
              <a:solidFill>
                <a:schemeClr val="accent4"/>
              </a:solidFill>
            </a:ln>
          </c:spPr>
          <c:invertIfNegative val="0"/>
          <c:dPt>
            <c:idx val="5"/>
            <c:invertIfNegative val="0"/>
            <c:bubble3D val="0"/>
          </c:dPt>
          <c:dPt>
            <c:idx val="6"/>
            <c:invertIfNegative val="0"/>
            <c:bubble3D val="0"/>
            <c:spPr>
              <a:solidFill>
                <a:schemeClr val="tx1"/>
              </a:solidFill>
              <a:ln w="28575">
                <a:solidFill>
                  <a:schemeClr val="tx1"/>
                </a:solidFill>
              </a:ln>
            </c:spPr>
          </c:dPt>
          <c:dPt>
            <c:idx val="8"/>
            <c:invertIfNegative val="0"/>
            <c:bubble3D val="0"/>
          </c:dPt>
          <c:dPt>
            <c:idx val="11"/>
            <c:invertIfNegative val="0"/>
            <c:bubble3D val="0"/>
          </c:dPt>
          <c:dPt>
            <c:idx val="12"/>
            <c:invertIfNegative val="0"/>
            <c:bubble3D val="0"/>
            <c:spPr>
              <a:solidFill>
                <a:schemeClr val="accent5"/>
              </a:solidFill>
              <a:ln w="28575">
                <a:solidFill>
                  <a:schemeClr val="accent5"/>
                </a:solidFill>
              </a:ln>
            </c:spPr>
          </c:dPt>
          <c:dLbls>
            <c:numFmt formatCode="#,##0" sourceLinked="0"/>
            <c:showLegendKey val="0"/>
            <c:showVal val="1"/>
            <c:showCatName val="0"/>
            <c:showSerName val="0"/>
            <c:showPercent val="0"/>
            <c:showBubbleSize val="0"/>
            <c:showLeaderLines val="0"/>
          </c:dLbls>
          <c:cat>
            <c:strRef>
              <c:f>Sheet1!$A$3:$A$15</c:f>
              <c:strCache>
                <c:ptCount val="13"/>
                <c:pt idx="0">
                  <c:v>Japan</c:v>
                </c:pt>
                <c:pt idx="1">
                  <c:v>Switzerland</c:v>
                </c:pt>
                <c:pt idx="2">
                  <c:v>France</c:v>
                </c:pt>
                <c:pt idx="3">
                  <c:v>Australia</c:v>
                </c:pt>
                <c:pt idx="4">
                  <c:v>Canada</c:v>
                </c:pt>
                <c:pt idx="5">
                  <c:v>Netherlands</c:v>
                </c:pt>
                <c:pt idx="6">
                  <c:v>Comparable Country Average</c:v>
                </c:pt>
                <c:pt idx="7">
                  <c:v>Belgium</c:v>
                </c:pt>
                <c:pt idx="8">
                  <c:v>United Kingdom</c:v>
                </c:pt>
                <c:pt idx="9">
                  <c:v>Austria</c:v>
                </c:pt>
                <c:pt idx="10">
                  <c:v>Sweden</c:v>
                </c:pt>
                <c:pt idx="11">
                  <c:v>Germany</c:v>
                </c:pt>
                <c:pt idx="12">
                  <c:v>United States</c:v>
                </c:pt>
              </c:strCache>
            </c:strRef>
          </c:cat>
          <c:val>
            <c:numRef>
              <c:f>Sheet1!$B$3:$B$15</c:f>
              <c:numCache>
                <c:formatCode>0</c:formatCode>
                <c:ptCount val="13"/>
                <c:pt idx="0">
                  <c:v>1862.2</c:v>
                </c:pt>
                <c:pt idx="1">
                  <c:v>1865.2</c:v>
                </c:pt>
                <c:pt idx="2">
                  <c:v>1908.2</c:v>
                </c:pt>
                <c:pt idx="3">
                  <c:v>2076</c:v>
                </c:pt>
                <c:pt idx="4">
                  <c:v>2185.1</c:v>
                </c:pt>
                <c:pt idx="5">
                  <c:v>2278.1999999999998</c:v>
                </c:pt>
                <c:pt idx="6">
                  <c:v>2287.9909090909091</c:v>
                </c:pt>
                <c:pt idx="7">
                  <c:v>2399.4</c:v>
                </c:pt>
                <c:pt idx="8">
                  <c:v>2462.4</c:v>
                </c:pt>
                <c:pt idx="9">
                  <c:v>2650.8</c:v>
                </c:pt>
                <c:pt idx="10">
                  <c:v>2702.3</c:v>
                </c:pt>
                <c:pt idx="11">
                  <c:v>2778.1</c:v>
                </c:pt>
                <c:pt idx="12">
                  <c:v>3260.5</c:v>
                </c:pt>
              </c:numCache>
            </c:numRef>
          </c:val>
        </c:ser>
        <c:dLbls>
          <c:showLegendKey val="0"/>
          <c:showVal val="0"/>
          <c:showCatName val="0"/>
          <c:showSerName val="0"/>
          <c:showPercent val="0"/>
          <c:showBubbleSize val="0"/>
        </c:dLbls>
        <c:gapWidth val="150"/>
        <c:axId val="88332160"/>
        <c:axId val="88333696"/>
      </c:barChart>
      <c:catAx>
        <c:axId val="88332160"/>
        <c:scaling>
          <c:orientation val="minMax"/>
        </c:scaling>
        <c:delete val="0"/>
        <c:axPos val="l"/>
        <c:numFmt formatCode="General" sourceLinked="1"/>
        <c:majorTickMark val="none"/>
        <c:minorTickMark val="none"/>
        <c:tickLblPos val="nextTo"/>
        <c:spPr>
          <a:ln>
            <a:solidFill>
              <a:srgbClr val="D3D3D3"/>
            </a:solidFill>
          </a:ln>
        </c:spPr>
        <c:crossAx val="88333696"/>
        <c:crosses val="autoZero"/>
        <c:auto val="1"/>
        <c:lblAlgn val="ctr"/>
        <c:lblOffset val="100"/>
        <c:noMultiLvlLbl val="0"/>
      </c:catAx>
      <c:valAx>
        <c:axId val="88333696"/>
        <c:scaling>
          <c:orientation val="minMax"/>
        </c:scaling>
        <c:delete val="0"/>
        <c:axPos val="b"/>
        <c:majorGridlines>
          <c:spPr>
            <a:ln>
              <a:noFill/>
            </a:ln>
          </c:spPr>
        </c:majorGridlines>
        <c:numFmt formatCode="0" sourceLinked="0"/>
        <c:majorTickMark val="none"/>
        <c:minorTickMark val="none"/>
        <c:tickLblPos val="nextTo"/>
        <c:spPr>
          <a:ln w="9525">
            <a:solidFill>
              <a:schemeClr val="accent4"/>
            </a:solidFill>
          </a:ln>
        </c:spPr>
        <c:crossAx val="88332160"/>
        <c:crosses val="autoZero"/>
        <c:crossBetween val="between"/>
      </c:valAx>
    </c:plotArea>
    <c:plotVisOnly val="1"/>
    <c:dispBlanksAs val="gap"/>
    <c:showDLblsOverMax val="0"/>
  </c:chart>
  <c:txPr>
    <a:bodyPr/>
    <a:lstStyle/>
    <a:p>
      <a:pPr>
        <a:defRPr sz="1300">
          <a:solidFill>
            <a:srgbClr val="000000"/>
          </a:solidFil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Sheet1!$B$1</c:f>
              <c:strCache>
                <c:ptCount val="1"/>
                <c:pt idx="0">
                  <c:v>Series 1</c:v>
                </c:pt>
              </c:strCache>
            </c:strRef>
          </c:tx>
          <c:spPr>
            <a:ln>
              <a:noFill/>
            </a:ln>
          </c:spPr>
          <c:invertIfNegative val="0"/>
          <c:dPt>
            <c:idx val="9"/>
            <c:invertIfNegative val="0"/>
            <c:bubble3D val="0"/>
            <c:spPr>
              <a:solidFill>
                <a:schemeClr val="tx1"/>
              </a:solidFill>
              <a:ln>
                <a:noFill/>
              </a:ln>
            </c:spPr>
          </c:dPt>
          <c:dPt>
            <c:idx val="10"/>
            <c:invertIfNegative val="0"/>
            <c:bubble3D val="0"/>
            <c:spPr>
              <a:solidFill>
                <a:schemeClr val="accent6">
                  <a:lumMod val="60000"/>
                  <a:lumOff val="40000"/>
                </a:schemeClr>
              </a:solidFill>
              <a:ln>
                <a:noFill/>
              </a:ln>
            </c:spPr>
          </c:dPt>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1000</c:v>
                </c:pt>
                <c:pt idx="1">
                  <c:v>9000</c:v>
                </c:pt>
                <c:pt idx="2">
                  <c:v>7000</c:v>
                </c:pt>
                <c:pt idx="3">
                  <c:v>6000</c:v>
                </c:pt>
              </c:numCache>
            </c:numRef>
          </c:val>
        </c:ser>
        <c:ser>
          <c:idx val="1"/>
          <c:order val="1"/>
          <c:tx>
            <c:strRef>
              <c:f>Sheet1!$C$1</c:f>
              <c:strCache>
                <c:ptCount val="1"/>
                <c:pt idx="0">
                  <c:v>Series 2</c:v>
                </c:pt>
              </c:strCache>
            </c:strRef>
          </c:tx>
          <c:spPr>
            <a:solidFill>
              <a:srgbClr val="E6E0CD"/>
            </a:solidFill>
            <a:ln>
              <a:noFill/>
            </a:ln>
          </c:spPr>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1000</c:v>
                </c:pt>
                <c:pt idx="1">
                  <c:v>5000</c:v>
                </c:pt>
                <c:pt idx="2">
                  <c:v>1.8</c:v>
                </c:pt>
                <c:pt idx="3">
                  <c:v>2.8</c:v>
                </c:pt>
              </c:numCache>
            </c:numRef>
          </c:val>
        </c:ser>
        <c:ser>
          <c:idx val="2"/>
          <c:order val="2"/>
          <c:tx>
            <c:strRef>
              <c:f>Sheet1!$D$1</c:f>
              <c:strCache>
                <c:ptCount val="1"/>
                <c:pt idx="0">
                  <c:v>Series 3</c:v>
                </c:pt>
              </c:strCache>
            </c:strRef>
          </c:tx>
          <c:spPr>
            <a:solidFill>
              <a:srgbClr val="E6E0CD"/>
            </a:solidFill>
          </c:spPr>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ser>
        <c:dLbls>
          <c:showLegendKey val="0"/>
          <c:showVal val="0"/>
          <c:showCatName val="0"/>
          <c:showSerName val="0"/>
          <c:showPercent val="0"/>
          <c:showBubbleSize val="0"/>
        </c:dLbls>
        <c:gapWidth val="75"/>
        <c:overlap val="-25"/>
        <c:axId val="88844928"/>
        <c:axId val="88850816"/>
      </c:barChart>
      <c:catAx>
        <c:axId val="88844928"/>
        <c:scaling>
          <c:orientation val="minMax"/>
        </c:scaling>
        <c:delete val="0"/>
        <c:axPos val="b"/>
        <c:numFmt formatCode="[&gt;=1000]0,\ &quot;K&quot;;General" sourceLinked="0"/>
        <c:majorTickMark val="none"/>
        <c:minorTickMark val="none"/>
        <c:tickLblPos val="nextTo"/>
        <c:spPr>
          <a:noFill/>
          <a:ln>
            <a:solidFill>
              <a:srgbClr val="D3D3D3"/>
            </a:solidFill>
          </a:ln>
        </c:spPr>
        <c:txPr>
          <a:bodyPr/>
          <a:lstStyle/>
          <a:p>
            <a:pPr>
              <a:defRPr sz="1200">
                <a:solidFill>
                  <a:schemeClr val="accent6"/>
                </a:solidFill>
              </a:defRPr>
            </a:pPr>
            <a:endParaRPr lang="en-US"/>
          </a:p>
        </c:txPr>
        <c:crossAx val="88850816"/>
        <c:crosses val="autoZero"/>
        <c:auto val="1"/>
        <c:lblAlgn val="ctr"/>
        <c:lblOffset val="100"/>
        <c:noMultiLvlLbl val="0"/>
      </c:catAx>
      <c:valAx>
        <c:axId val="88850816"/>
        <c:scaling>
          <c:orientation val="minMax"/>
        </c:scaling>
        <c:delete val="0"/>
        <c:axPos val="l"/>
        <c:numFmt formatCode="0,\ &quot;K&quot;" sourceLinked="0"/>
        <c:majorTickMark val="none"/>
        <c:minorTickMark val="none"/>
        <c:tickLblPos val="nextTo"/>
        <c:spPr>
          <a:noFill/>
          <a:ln w="9525">
            <a:solidFill>
              <a:srgbClr val="D3D3D3"/>
            </a:solidFill>
          </a:ln>
        </c:spPr>
        <c:txPr>
          <a:bodyPr/>
          <a:lstStyle/>
          <a:p>
            <a:pPr>
              <a:defRPr sz="1200">
                <a:solidFill>
                  <a:schemeClr val="accent6"/>
                </a:solidFill>
              </a:defRPr>
            </a:pPr>
            <a:endParaRPr lang="en-US"/>
          </a:p>
        </c:txPr>
        <c:crossAx val="88844928"/>
        <c:crosses val="autoZero"/>
        <c:crossBetween val="between"/>
      </c:valAx>
      <c:spPr>
        <a:noFill/>
      </c:spPr>
    </c:plotArea>
    <c:plotVisOnly val="1"/>
    <c:dispBlanksAs val="gap"/>
    <c:showDLblsOverMax val="0"/>
  </c:chart>
  <c:spPr>
    <a:noFill/>
  </c:spPr>
  <c:txPr>
    <a:bodyPr/>
    <a:lstStyle/>
    <a:p>
      <a:pPr>
        <a:defRPr sz="1800"/>
      </a:pPr>
      <a:endParaRPr lang="en-US"/>
    </a:p>
  </c:txPr>
  <c:externalData r:id="rId2">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Males</c:v>
                </c:pt>
              </c:strCache>
            </c:strRef>
          </c:tx>
          <c:spPr>
            <a:solidFill>
              <a:schemeClr val="tx1"/>
            </a:solidFill>
            <a:ln>
              <a:solidFill>
                <a:schemeClr val="tx1"/>
              </a:solidFill>
            </a:ln>
          </c:spPr>
          <c:invertIfNegative val="0"/>
          <c:dLbls>
            <c:numFmt formatCode="0.0%" sourceLinked="0"/>
            <c:showLegendKey val="0"/>
            <c:showVal val="1"/>
            <c:showCatName val="0"/>
            <c:showSerName val="0"/>
            <c:showPercent val="0"/>
            <c:showBubbleSize val="0"/>
            <c:showLeaderLines val="0"/>
          </c:dLbls>
          <c:cat>
            <c:strRef>
              <c:f>Sheet1!$A$2:$A$6</c:f>
              <c:strCache>
                <c:ptCount val="5"/>
                <c:pt idx="0">
                  <c:v>United States:                            Non-Hispanic White</c:v>
                </c:pt>
                <c:pt idx="1">
                  <c:v>United States:                            Hispanic</c:v>
                </c:pt>
                <c:pt idx="2">
                  <c:v>United States:                            Non-Hispanic Black</c:v>
                </c:pt>
                <c:pt idx="3">
                  <c:v>United States:                            All Races</c:v>
                </c:pt>
                <c:pt idx="4">
                  <c:v>Comparable Countries: Average</c:v>
                </c:pt>
              </c:strCache>
            </c:strRef>
          </c:cat>
          <c:val>
            <c:numRef>
              <c:f>Sheet1!$B$2:$B$6</c:f>
              <c:numCache>
                <c:formatCode>0.0%</c:formatCode>
                <c:ptCount val="5"/>
                <c:pt idx="0">
                  <c:v>0.34399999999999997</c:v>
                </c:pt>
                <c:pt idx="1">
                  <c:v>0.40200000000000002</c:v>
                </c:pt>
                <c:pt idx="2">
                  <c:v>0.38100000000000001</c:v>
                </c:pt>
                <c:pt idx="3">
                  <c:v>0.34599999999999997</c:v>
                </c:pt>
                <c:pt idx="4">
                  <c:v>0.2122</c:v>
                </c:pt>
              </c:numCache>
            </c:numRef>
          </c:val>
        </c:ser>
        <c:ser>
          <c:idx val="1"/>
          <c:order val="1"/>
          <c:tx>
            <c:strRef>
              <c:f>Sheet1!$C$1</c:f>
              <c:strCache>
                <c:ptCount val="1"/>
                <c:pt idx="0">
                  <c:v>Females</c:v>
                </c:pt>
              </c:strCache>
            </c:strRef>
          </c:tx>
          <c:spPr>
            <a:solidFill>
              <a:schemeClr val="accent2"/>
            </a:solidFill>
            <a:ln>
              <a:solidFill>
                <a:schemeClr val="accent2"/>
              </a:solidFill>
            </a:ln>
          </c:spPr>
          <c:invertIfNegative val="0"/>
          <c:cat>
            <c:strRef>
              <c:f>Sheet1!$A$2:$A$6</c:f>
              <c:strCache>
                <c:ptCount val="5"/>
                <c:pt idx="0">
                  <c:v>United States:                            Non-Hispanic White</c:v>
                </c:pt>
                <c:pt idx="1">
                  <c:v>United States:                            Hispanic</c:v>
                </c:pt>
                <c:pt idx="2">
                  <c:v>United States:                            Non-Hispanic Black</c:v>
                </c:pt>
                <c:pt idx="3">
                  <c:v>United States:                            All Races</c:v>
                </c:pt>
                <c:pt idx="4">
                  <c:v>Comparable Countries: Average</c:v>
                </c:pt>
              </c:strCache>
            </c:strRef>
          </c:cat>
          <c:val>
            <c:numRef>
              <c:f>Sheet1!$C$2:$C$6</c:f>
              <c:numCache>
                <c:formatCode>0.0%</c:formatCode>
                <c:ptCount val="5"/>
                <c:pt idx="0">
                  <c:v>0.32300000000000001</c:v>
                </c:pt>
                <c:pt idx="1">
                  <c:v>0.46300000000000002</c:v>
                </c:pt>
                <c:pt idx="2">
                  <c:v>0.57499999999999996</c:v>
                </c:pt>
                <c:pt idx="3">
                  <c:v>0.35899999999999999</c:v>
                </c:pt>
                <c:pt idx="4">
                  <c:v>0.2122</c:v>
                </c:pt>
              </c:numCache>
            </c:numRef>
          </c:val>
        </c:ser>
        <c:dLbls>
          <c:showLegendKey val="0"/>
          <c:showVal val="1"/>
          <c:showCatName val="0"/>
          <c:showSerName val="0"/>
          <c:showPercent val="0"/>
          <c:showBubbleSize val="0"/>
        </c:dLbls>
        <c:gapWidth val="75"/>
        <c:axId val="98823168"/>
        <c:axId val="101663488"/>
      </c:barChart>
      <c:catAx>
        <c:axId val="98823168"/>
        <c:scaling>
          <c:orientation val="minMax"/>
        </c:scaling>
        <c:delete val="0"/>
        <c:axPos val="b"/>
        <c:majorTickMark val="none"/>
        <c:minorTickMark val="none"/>
        <c:tickLblPos val="nextTo"/>
        <c:spPr>
          <a:ln>
            <a:solidFill>
              <a:schemeClr val="accent4"/>
            </a:solidFill>
          </a:ln>
        </c:spPr>
        <c:txPr>
          <a:bodyPr rot="0" vert="horz" anchor="t" anchorCtr="1"/>
          <a:lstStyle/>
          <a:p>
            <a:pPr>
              <a:defRPr/>
            </a:pPr>
            <a:endParaRPr lang="en-US"/>
          </a:p>
        </c:txPr>
        <c:crossAx val="101663488"/>
        <c:crosses val="autoZero"/>
        <c:auto val="1"/>
        <c:lblAlgn val="ctr"/>
        <c:lblOffset val="100"/>
        <c:noMultiLvlLbl val="0"/>
      </c:catAx>
      <c:valAx>
        <c:axId val="101663488"/>
        <c:scaling>
          <c:orientation val="minMax"/>
        </c:scaling>
        <c:delete val="0"/>
        <c:axPos val="l"/>
        <c:numFmt formatCode="0%" sourceLinked="0"/>
        <c:majorTickMark val="none"/>
        <c:minorTickMark val="none"/>
        <c:tickLblPos val="nextTo"/>
        <c:spPr>
          <a:ln>
            <a:solidFill>
              <a:schemeClr val="accent4"/>
            </a:solidFill>
          </a:ln>
        </c:spPr>
        <c:crossAx val="98823168"/>
        <c:crosses val="autoZero"/>
        <c:crossBetween val="between"/>
      </c:valAx>
    </c:plotArea>
    <c:legend>
      <c:legendPos val="t"/>
      <c:layout/>
      <c:overlay val="0"/>
    </c:legend>
    <c:plotVisOnly val="1"/>
    <c:dispBlanksAs val="gap"/>
    <c:showDLblsOverMax val="0"/>
  </c:chart>
  <c:txPr>
    <a:bodyPr/>
    <a:lstStyle/>
    <a:p>
      <a:pPr>
        <a:defRPr sz="1300">
          <a:solidFill>
            <a:schemeClr val="accent6"/>
          </a:solidFill>
        </a:defRPr>
      </a:pPr>
      <a:endParaRPr lang="en-US"/>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Obesity</c:v>
                </c:pt>
              </c:strCache>
            </c:strRef>
          </c:tx>
          <c:spPr>
            <a:solidFill>
              <a:schemeClr val="accent2"/>
            </a:solidFill>
            <a:ln>
              <a:solidFill>
                <a:schemeClr val="accent2"/>
              </a:solidFill>
            </a:ln>
          </c:spPr>
          <c:invertIfNegative val="0"/>
          <c:dPt>
            <c:idx val="5"/>
            <c:invertIfNegative val="0"/>
            <c:bubble3D val="0"/>
            <c:spPr>
              <a:solidFill>
                <a:schemeClr val="accent5"/>
              </a:solidFill>
              <a:ln>
                <a:noFill/>
              </a:ln>
            </c:spPr>
          </c:dPt>
          <c:dLbls>
            <c:numFmt formatCode="0.0%" sourceLinked="0"/>
            <c:showLegendKey val="0"/>
            <c:showVal val="1"/>
            <c:showCatName val="0"/>
            <c:showSerName val="0"/>
            <c:showPercent val="0"/>
            <c:showBubbleSize val="0"/>
            <c:showLeaderLines val="0"/>
          </c:dLbls>
          <c:cat>
            <c:strRef>
              <c:f>Sheet1!$A$2:$A$7</c:f>
              <c:strCache>
                <c:ptCount val="6"/>
                <c:pt idx="0">
                  <c:v>United States: Below 100% FPL</c:v>
                </c:pt>
                <c:pt idx="1">
                  <c:v>United States: 100%-199% FPL</c:v>
                </c:pt>
                <c:pt idx="2">
                  <c:v>United States: 200%-399% FPL</c:v>
                </c:pt>
                <c:pt idx="3">
                  <c:v>United States: 400% FPL or more</c:v>
                </c:pt>
                <c:pt idx="4">
                  <c:v>United States: All income levels</c:v>
                </c:pt>
                <c:pt idx="5">
                  <c:v>Comparable Countries: Average</c:v>
                </c:pt>
              </c:strCache>
            </c:strRef>
          </c:cat>
          <c:val>
            <c:numRef>
              <c:f>Sheet1!$B$2:$B$7</c:f>
              <c:numCache>
                <c:formatCode>0.0%</c:formatCode>
                <c:ptCount val="6"/>
                <c:pt idx="0">
                  <c:v>0.38300000000000001</c:v>
                </c:pt>
                <c:pt idx="1">
                  <c:v>0.40100000000000002</c:v>
                </c:pt>
                <c:pt idx="2">
                  <c:v>0.37</c:v>
                </c:pt>
                <c:pt idx="3">
                  <c:v>0.30199999999999999</c:v>
                </c:pt>
                <c:pt idx="4">
                  <c:v>0.35299999999999998</c:v>
                </c:pt>
                <c:pt idx="5">
                  <c:v>0.21199999999999999</c:v>
                </c:pt>
              </c:numCache>
            </c:numRef>
          </c:val>
        </c:ser>
        <c:dLbls>
          <c:showLegendKey val="0"/>
          <c:showVal val="1"/>
          <c:showCatName val="0"/>
          <c:showSerName val="0"/>
          <c:showPercent val="0"/>
          <c:showBubbleSize val="0"/>
        </c:dLbls>
        <c:gapWidth val="75"/>
        <c:axId val="101690368"/>
        <c:axId val="101796096"/>
      </c:barChart>
      <c:catAx>
        <c:axId val="101690368"/>
        <c:scaling>
          <c:orientation val="minMax"/>
        </c:scaling>
        <c:delete val="0"/>
        <c:axPos val="b"/>
        <c:majorTickMark val="none"/>
        <c:minorTickMark val="none"/>
        <c:tickLblPos val="nextTo"/>
        <c:spPr>
          <a:ln>
            <a:solidFill>
              <a:schemeClr val="accent4"/>
            </a:solidFill>
          </a:ln>
        </c:spPr>
        <c:txPr>
          <a:bodyPr rot="0" vert="horz" anchor="t" anchorCtr="1"/>
          <a:lstStyle/>
          <a:p>
            <a:pPr>
              <a:defRPr/>
            </a:pPr>
            <a:endParaRPr lang="en-US"/>
          </a:p>
        </c:txPr>
        <c:crossAx val="101796096"/>
        <c:crosses val="autoZero"/>
        <c:auto val="1"/>
        <c:lblAlgn val="ctr"/>
        <c:lblOffset val="100"/>
        <c:noMultiLvlLbl val="0"/>
      </c:catAx>
      <c:valAx>
        <c:axId val="101796096"/>
        <c:scaling>
          <c:orientation val="minMax"/>
        </c:scaling>
        <c:delete val="0"/>
        <c:axPos val="l"/>
        <c:numFmt formatCode="0%" sourceLinked="0"/>
        <c:majorTickMark val="none"/>
        <c:minorTickMark val="none"/>
        <c:tickLblPos val="nextTo"/>
        <c:spPr>
          <a:ln>
            <a:solidFill>
              <a:schemeClr val="accent4"/>
            </a:solidFill>
          </a:ln>
        </c:spPr>
        <c:crossAx val="101690368"/>
        <c:crosses val="autoZero"/>
        <c:crossBetween val="between"/>
      </c:valAx>
    </c:plotArea>
    <c:plotVisOnly val="1"/>
    <c:dispBlanksAs val="gap"/>
    <c:showDLblsOverMax val="0"/>
  </c:chart>
  <c:txPr>
    <a:bodyPr/>
    <a:lstStyle/>
    <a:p>
      <a:pPr>
        <a:defRPr sz="1300">
          <a:solidFill>
            <a:schemeClr val="accent6"/>
          </a:solidFill>
        </a:defRPr>
      </a:pPr>
      <a:endParaRPr lang="en-US"/>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Australia</c:v>
                </c:pt>
              </c:strCache>
            </c:strRef>
          </c:tx>
          <c:spPr>
            <a:ln>
              <a:solidFill>
                <a:schemeClr val="accent4"/>
              </a:solidFill>
            </a:ln>
          </c:spPr>
          <c:marker>
            <c:symbol val="none"/>
          </c:marker>
          <c:cat>
            <c:strRef>
              <c:f>Sheet1!$A$2:$A$34</c:f>
              <c:strCache>
                <c:ptCount val="33"/>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strCache>
            </c:strRef>
          </c:cat>
          <c:val>
            <c:numRef>
              <c:f>Sheet1!$B$2:$B$34</c:f>
              <c:numCache>
                <c:formatCode>General</c:formatCode>
                <c:ptCount val="33"/>
                <c:pt idx="0">
                  <c:v>12.7</c:v>
                </c:pt>
                <c:pt idx="1">
                  <c:v>12.8</c:v>
                </c:pt>
                <c:pt idx="2">
                  <c:v>12.4</c:v>
                </c:pt>
                <c:pt idx="3">
                  <c:v>12.2</c:v>
                </c:pt>
                <c:pt idx="4">
                  <c:v>11.7</c:v>
                </c:pt>
                <c:pt idx="5">
                  <c:v>11.8</c:v>
                </c:pt>
                <c:pt idx="6">
                  <c:v>11.3</c:v>
                </c:pt>
                <c:pt idx="7">
                  <c:v>11.4</c:v>
                </c:pt>
                <c:pt idx="8">
                  <c:v>11.3</c:v>
                </c:pt>
                <c:pt idx="9">
                  <c:v>11</c:v>
                </c:pt>
                <c:pt idx="10">
                  <c:v>10.6</c:v>
                </c:pt>
                <c:pt idx="11">
                  <c:v>10.1</c:v>
                </c:pt>
                <c:pt idx="12">
                  <c:v>9.9</c:v>
                </c:pt>
                <c:pt idx="13">
                  <c:v>10.199999999999999</c:v>
                </c:pt>
                <c:pt idx="14">
                  <c:v>10</c:v>
                </c:pt>
                <c:pt idx="15">
                  <c:v>9.8000000000000007</c:v>
                </c:pt>
                <c:pt idx="16">
                  <c:v>10</c:v>
                </c:pt>
                <c:pt idx="17">
                  <c:v>10.199999999999999</c:v>
                </c:pt>
                <c:pt idx="18">
                  <c:v>10</c:v>
                </c:pt>
                <c:pt idx="19">
                  <c:v>10</c:v>
                </c:pt>
                <c:pt idx="20">
                  <c:v>10.199999999999999</c:v>
                </c:pt>
                <c:pt idx="21">
                  <c:v>10</c:v>
                </c:pt>
                <c:pt idx="22">
                  <c:v>10.4</c:v>
                </c:pt>
                <c:pt idx="23">
                  <c:v>10.3</c:v>
                </c:pt>
                <c:pt idx="24">
                  <c:v>10.5</c:v>
                </c:pt>
                <c:pt idx="25">
                  <c:v>10.5</c:v>
                </c:pt>
                <c:pt idx="26">
                  <c:v>10.8</c:v>
                </c:pt>
                <c:pt idx="27">
                  <c:v>10.8</c:v>
                </c:pt>
                <c:pt idx="28">
                  <c:v>10.6</c:v>
                </c:pt>
                <c:pt idx="29">
                  <c:v>10.5</c:v>
                </c:pt>
                <c:pt idx="30">
                  <c:v>10.3</c:v>
                </c:pt>
                <c:pt idx="31">
                  <c:v>10</c:v>
                </c:pt>
                <c:pt idx="32">
                  <c:v>9.9</c:v>
                </c:pt>
              </c:numCache>
            </c:numRef>
          </c:val>
          <c:smooth val="0"/>
        </c:ser>
        <c:ser>
          <c:idx val="1"/>
          <c:order val="1"/>
          <c:tx>
            <c:strRef>
              <c:f>Sheet1!$C$1</c:f>
              <c:strCache>
                <c:ptCount val="1"/>
                <c:pt idx="0">
                  <c:v>Austria</c:v>
                </c:pt>
              </c:strCache>
            </c:strRef>
          </c:tx>
          <c:spPr>
            <a:ln>
              <a:solidFill>
                <a:schemeClr val="accent4"/>
              </a:solidFill>
            </a:ln>
          </c:spPr>
          <c:marker>
            <c:symbol val="none"/>
          </c:marker>
          <c:cat>
            <c:strRef>
              <c:f>Sheet1!$A$2:$A$34</c:f>
              <c:strCache>
                <c:ptCount val="33"/>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strCache>
            </c:strRef>
          </c:cat>
          <c:val>
            <c:numRef>
              <c:f>Sheet1!$C$2:$C$34</c:f>
              <c:numCache>
                <c:formatCode>General</c:formatCode>
                <c:ptCount val="33"/>
                <c:pt idx="0">
                  <c:v>14.5</c:v>
                </c:pt>
                <c:pt idx="1">
                  <c:v>14.3</c:v>
                </c:pt>
                <c:pt idx="2">
                  <c:v>14.4</c:v>
                </c:pt>
                <c:pt idx="3">
                  <c:v>14.9</c:v>
                </c:pt>
                <c:pt idx="4">
                  <c:v>14.7</c:v>
                </c:pt>
                <c:pt idx="5">
                  <c:v>14.1</c:v>
                </c:pt>
                <c:pt idx="6">
                  <c:v>14.5</c:v>
                </c:pt>
                <c:pt idx="7">
                  <c:v>14.4</c:v>
                </c:pt>
                <c:pt idx="8">
                  <c:v>14.5</c:v>
                </c:pt>
                <c:pt idx="9">
                  <c:v>14.8</c:v>
                </c:pt>
                <c:pt idx="10">
                  <c:v>14.9</c:v>
                </c:pt>
                <c:pt idx="11">
                  <c:v>14.9</c:v>
                </c:pt>
                <c:pt idx="12">
                  <c:v>14.5</c:v>
                </c:pt>
                <c:pt idx="13">
                  <c:v>14.4</c:v>
                </c:pt>
                <c:pt idx="14">
                  <c:v>13.3</c:v>
                </c:pt>
                <c:pt idx="15">
                  <c:v>14.2</c:v>
                </c:pt>
                <c:pt idx="16">
                  <c:v>14.2</c:v>
                </c:pt>
                <c:pt idx="17">
                  <c:v>13.6</c:v>
                </c:pt>
                <c:pt idx="18">
                  <c:v>13.5</c:v>
                </c:pt>
                <c:pt idx="19">
                  <c:v>13.4</c:v>
                </c:pt>
                <c:pt idx="20">
                  <c:v>13.7</c:v>
                </c:pt>
                <c:pt idx="21">
                  <c:v>12.8</c:v>
                </c:pt>
                <c:pt idx="22">
                  <c:v>12.8</c:v>
                </c:pt>
                <c:pt idx="23">
                  <c:v>12.7</c:v>
                </c:pt>
                <c:pt idx="24">
                  <c:v>12.5</c:v>
                </c:pt>
                <c:pt idx="25">
                  <c:v>12.6</c:v>
                </c:pt>
                <c:pt idx="26">
                  <c:v>12.9</c:v>
                </c:pt>
                <c:pt idx="27">
                  <c:v>12.9</c:v>
                </c:pt>
                <c:pt idx="28">
                  <c:v>12.4</c:v>
                </c:pt>
                <c:pt idx="29">
                  <c:v>12.1</c:v>
                </c:pt>
                <c:pt idx="30">
                  <c:v>12.5</c:v>
                </c:pt>
                <c:pt idx="31">
                  <c:v>12.2</c:v>
                </c:pt>
                <c:pt idx="32">
                  <c:v>12.2</c:v>
                </c:pt>
              </c:numCache>
            </c:numRef>
          </c:val>
          <c:smooth val="0"/>
        </c:ser>
        <c:ser>
          <c:idx val="2"/>
          <c:order val="2"/>
          <c:tx>
            <c:strRef>
              <c:f>Sheet1!$D$1</c:f>
              <c:strCache>
                <c:ptCount val="1"/>
                <c:pt idx="0">
                  <c:v>Belgium</c:v>
                </c:pt>
              </c:strCache>
            </c:strRef>
          </c:tx>
          <c:spPr>
            <a:ln>
              <a:solidFill>
                <a:schemeClr val="accent4"/>
              </a:solidFill>
            </a:ln>
          </c:spPr>
          <c:marker>
            <c:symbol val="none"/>
          </c:marker>
          <c:cat>
            <c:strRef>
              <c:f>Sheet1!$A$2:$A$34</c:f>
              <c:strCache>
                <c:ptCount val="33"/>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strCache>
            </c:strRef>
          </c:cat>
          <c:val>
            <c:numRef>
              <c:f>Sheet1!$D$2:$D$34</c:f>
              <c:numCache>
                <c:formatCode>General</c:formatCode>
                <c:ptCount val="33"/>
                <c:pt idx="0">
                  <c:v>14</c:v>
                </c:pt>
                <c:pt idx="1">
                  <c:v>13.3</c:v>
                </c:pt>
                <c:pt idx="2">
                  <c:v>13.7</c:v>
                </c:pt>
                <c:pt idx="3">
                  <c:v>13.6</c:v>
                </c:pt>
                <c:pt idx="4">
                  <c:v>13.3</c:v>
                </c:pt>
                <c:pt idx="5">
                  <c:v>13.1</c:v>
                </c:pt>
                <c:pt idx="6">
                  <c:v>12.7</c:v>
                </c:pt>
                <c:pt idx="7">
                  <c:v>13.2</c:v>
                </c:pt>
                <c:pt idx="8">
                  <c:v>12.5</c:v>
                </c:pt>
                <c:pt idx="9">
                  <c:v>11.6</c:v>
                </c:pt>
                <c:pt idx="10">
                  <c:v>12.2</c:v>
                </c:pt>
                <c:pt idx="11">
                  <c:v>11.4</c:v>
                </c:pt>
                <c:pt idx="12">
                  <c:v>11.7</c:v>
                </c:pt>
                <c:pt idx="13">
                  <c:v>11.7</c:v>
                </c:pt>
                <c:pt idx="14">
                  <c:v>11.1</c:v>
                </c:pt>
                <c:pt idx="15">
                  <c:v>11</c:v>
                </c:pt>
                <c:pt idx="16">
                  <c:v>10.9</c:v>
                </c:pt>
                <c:pt idx="17">
                  <c:v>10.9</c:v>
                </c:pt>
                <c:pt idx="18">
                  <c:v>9.9</c:v>
                </c:pt>
                <c:pt idx="19">
                  <c:v>10.1</c:v>
                </c:pt>
                <c:pt idx="20">
                  <c:v>10.8</c:v>
                </c:pt>
                <c:pt idx="21">
                  <c:v>10.6</c:v>
                </c:pt>
                <c:pt idx="22">
                  <c:v>11.1</c:v>
                </c:pt>
                <c:pt idx="23">
                  <c:v>11</c:v>
                </c:pt>
                <c:pt idx="24">
                  <c:v>11</c:v>
                </c:pt>
                <c:pt idx="25">
                  <c:v>10.9</c:v>
                </c:pt>
                <c:pt idx="26">
                  <c:v>10.7</c:v>
                </c:pt>
                <c:pt idx="27">
                  <c:v>10.199999999999999</c:v>
                </c:pt>
                <c:pt idx="28">
                  <c:v>10.6</c:v>
                </c:pt>
                <c:pt idx="29">
                  <c:v>10.4</c:v>
                </c:pt>
                <c:pt idx="30">
                  <c:v>10.6</c:v>
                </c:pt>
                <c:pt idx="31">
                  <c:v>9.8000000000000007</c:v>
                </c:pt>
                <c:pt idx="32">
                  <c:v>9.8000000000000007</c:v>
                </c:pt>
              </c:numCache>
            </c:numRef>
          </c:val>
          <c:smooth val="0"/>
        </c:ser>
        <c:ser>
          <c:idx val="3"/>
          <c:order val="3"/>
          <c:tx>
            <c:strRef>
              <c:f>Sheet1!$E$1</c:f>
              <c:strCache>
                <c:ptCount val="1"/>
                <c:pt idx="0">
                  <c:v>Canada</c:v>
                </c:pt>
              </c:strCache>
            </c:strRef>
          </c:tx>
          <c:spPr>
            <a:ln>
              <a:solidFill>
                <a:schemeClr val="accent4"/>
              </a:solidFill>
            </a:ln>
          </c:spPr>
          <c:marker>
            <c:symbol val="none"/>
          </c:marker>
          <c:cat>
            <c:strRef>
              <c:f>Sheet1!$A$2:$A$34</c:f>
              <c:strCache>
                <c:ptCount val="33"/>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strCache>
            </c:strRef>
          </c:cat>
          <c:val>
            <c:numRef>
              <c:f>Sheet1!$E$2:$E$34</c:f>
              <c:numCache>
                <c:formatCode>General</c:formatCode>
                <c:ptCount val="33"/>
                <c:pt idx="0">
                  <c:v>10.7</c:v>
                </c:pt>
                <c:pt idx="1">
                  <c:v>10.8</c:v>
                </c:pt>
                <c:pt idx="2">
                  <c:v>10.5</c:v>
                </c:pt>
                <c:pt idx="3">
                  <c:v>10.199999999999999</c:v>
                </c:pt>
                <c:pt idx="4">
                  <c:v>9.9</c:v>
                </c:pt>
                <c:pt idx="5">
                  <c:v>9.8000000000000007</c:v>
                </c:pt>
                <c:pt idx="6">
                  <c:v>9.6</c:v>
                </c:pt>
                <c:pt idx="7">
                  <c:v>9.6</c:v>
                </c:pt>
                <c:pt idx="8">
                  <c:v>9.4</c:v>
                </c:pt>
                <c:pt idx="9">
                  <c:v>8.8000000000000007</c:v>
                </c:pt>
                <c:pt idx="10">
                  <c:v>8.5</c:v>
                </c:pt>
                <c:pt idx="11">
                  <c:v>8.1999999999999993</c:v>
                </c:pt>
                <c:pt idx="12">
                  <c:v>7.8</c:v>
                </c:pt>
                <c:pt idx="13">
                  <c:v>7.5</c:v>
                </c:pt>
                <c:pt idx="14">
                  <c:v>7.4</c:v>
                </c:pt>
                <c:pt idx="15">
                  <c:v>7.4</c:v>
                </c:pt>
                <c:pt idx="16">
                  <c:v>7.4</c:v>
                </c:pt>
                <c:pt idx="17">
                  <c:v>7.2</c:v>
                </c:pt>
                <c:pt idx="18">
                  <c:v>7.3</c:v>
                </c:pt>
                <c:pt idx="19">
                  <c:v>7.5</c:v>
                </c:pt>
                <c:pt idx="20">
                  <c:v>7.6</c:v>
                </c:pt>
                <c:pt idx="21">
                  <c:v>7.6</c:v>
                </c:pt>
                <c:pt idx="22">
                  <c:v>7.7</c:v>
                </c:pt>
                <c:pt idx="23">
                  <c:v>7.7</c:v>
                </c:pt>
                <c:pt idx="24">
                  <c:v>7.8</c:v>
                </c:pt>
                <c:pt idx="25">
                  <c:v>7.8</c:v>
                </c:pt>
                <c:pt idx="26">
                  <c:v>8</c:v>
                </c:pt>
                <c:pt idx="27">
                  <c:v>8.1</c:v>
                </c:pt>
                <c:pt idx="28">
                  <c:v>8.1999999999999993</c:v>
                </c:pt>
                <c:pt idx="29">
                  <c:v>8.1999999999999993</c:v>
                </c:pt>
                <c:pt idx="30">
                  <c:v>8.1999999999999993</c:v>
                </c:pt>
                <c:pt idx="31">
                  <c:v>8</c:v>
                </c:pt>
                <c:pt idx="32">
                  <c:v>8.1</c:v>
                </c:pt>
              </c:numCache>
            </c:numRef>
          </c:val>
          <c:smooth val="0"/>
        </c:ser>
        <c:ser>
          <c:idx val="4"/>
          <c:order val="4"/>
          <c:tx>
            <c:strRef>
              <c:f>Sheet1!$F$1</c:f>
              <c:strCache>
                <c:ptCount val="1"/>
                <c:pt idx="0">
                  <c:v>France</c:v>
                </c:pt>
              </c:strCache>
            </c:strRef>
          </c:tx>
          <c:spPr>
            <a:ln>
              <a:solidFill>
                <a:schemeClr val="accent4"/>
              </a:solidFill>
            </a:ln>
          </c:spPr>
          <c:marker>
            <c:symbol val="none"/>
          </c:marker>
          <c:cat>
            <c:strRef>
              <c:f>Sheet1!$A$2:$A$34</c:f>
              <c:strCache>
                <c:ptCount val="33"/>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strCache>
            </c:strRef>
          </c:cat>
          <c:val>
            <c:numRef>
              <c:f>Sheet1!$F$2:$F$34</c:f>
              <c:numCache>
                <c:formatCode>General</c:formatCode>
                <c:ptCount val="33"/>
                <c:pt idx="0">
                  <c:v>19.5</c:v>
                </c:pt>
                <c:pt idx="1">
                  <c:v>18.7</c:v>
                </c:pt>
                <c:pt idx="2">
                  <c:v>18.5</c:v>
                </c:pt>
                <c:pt idx="3">
                  <c:v>18.2</c:v>
                </c:pt>
                <c:pt idx="4">
                  <c:v>17.3</c:v>
                </c:pt>
                <c:pt idx="5">
                  <c:v>17.3</c:v>
                </c:pt>
                <c:pt idx="6">
                  <c:v>16.899999999999999</c:v>
                </c:pt>
                <c:pt idx="7">
                  <c:v>16.5</c:v>
                </c:pt>
                <c:pt idx="8">
                  <c:v>16.399999999999999</c:v>
                </c:pt>
                <c:pt idx="9">
                  <c:v>16.3</c:v>
                </c:pt>
                <c:pt idx="10">
                  <c:v>16</c:v>
                </c:pt>
                <c:pt idx="11">
                  <c:v>15.8</c:v>
                </c:pt>
                <c:pt idx="12">
                  <c:v>15.7</c:v>
                </c:pt>
                <c:pt idx="13">
                  <c:v>15.4</c:v>
                </c:pt>
                <c:pt idx="14">
                  <c:v>15.2</c:v>
                </c:pt>
                <c:pt idx="15">
                  <c:v>15.1</c:v>
                </c:pt>
                <c:pt idx="16">
                  <c:v>14.9</c:v>
                </c:pt>
                <c:pt idx="17">
                  <c:v>14.5</c:v>
                </c:pt>
                <c:pt idx="18">
                  <c:v>14.9</c:v>
                </c:pt>
                <c:pt idx="19">
                  <c:v>14.5</c:v>
                </c:pt>
                <c:pt idx="20">
                  <c:v>13.8</c:v>
                </c:pt>
                <c:pt idx="21">
                  <c:v>14</c:v>
                </c:pt>
                <c:pt idx="22">
                  <c:v>13.7</c:v>
                </c:pt>
                <c:pt idx="23">
                  <c:v>13.2</c:v>
                </c:pt>
                <c:pt idx="24">
                  <c:v>12.9</c:v>
                </c:pt>
                <c:pt idx="25">
                  <c:v>12.5</c:v>
                </c:pt>
                <c:pt idx="26">
                  <c:v>12.7</c:v>
                </c:pt>
                <c:pt idx="27">
                  <c:v>12.5</c:v>
                </c:pt>
                <c:pt idx="28">
                  <c:v>12.2</c:v>
                </c:pt>
                <c:pt idx="29">
                  <c:v>12.2</c:v>
                </c:pt>
                <c:pt idx="30">
                  <c:v>11.8</c:v>
                </c:pt>
                <c:pt idx="31">
                  <c:v>11.8</c:v>
                </c:pt>
                <c:pt idx="32">
                  <c:v>11.7</c:v>
                </c:pt>
              </c:numCache>
            </c:numRef>
          </c:val>
          <c:smooth val="0"/>
        </c:ser>
        <c:ser>
          <c:idx val="5"/>
          <c:order val="5"/>
          <c:tx>
            <c:strRef>
              <c:f>Sheet1!$G$1</c:f>
              <c:strCache>
                <c:ptCount val="1"/>
                <c:pt idx="0">
                  <c:v>Germany</c:v>
                </c:pt>
              </c:strCache>
            </c:strRef>
          </c:tx>
          <c:spPr>
            <a:ln>
              <a:solidFill>
                <a:schemeClr val="accent4"/>
              </a:solidFill>
            </a:ln>
          </c:spPr>
          <c:marker>
            <c:symbol val="none"/>
          </c:marker>
          <c:cat>
            <c:strRef>
              <c:f>Sheet1!$A$2:$A$34</c:f>
              <c:strCache>
                <c:ptCount val="33"/>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strCache>
            </c:strRef>
          </c:cat>
          <c:val>
            <c:numRef>
              <c:f>Sheet1!$G$2:$G$34</c:f>
              <c:numCache>
                <c:formatCode>General</c:formatCode>
                <c:ptCount val="33"/>
                <c:pt idx="0">
                  <c:v>16.5</c:v>
                </c:pt>
                <c:pt idx="1">
                  <c:v>16</c:v>
                </c:pt>
                <c:pt idx="2">
                  <c:v>15.7</c:v>
                </c:pt>
                <c:pt idx="3">
                  <c:v>15.8</c:v>
                </c:pt>
                <c:pt idx="4">
                  <c:v>15.1</c:v>
                </c:pt>
                <c:pt idx="5">
                  <c:v>15.1</c:v>
                </c:pt>
                <c:pt idx="6">
                  <c:v>14.7</c:v>
                </c:pt>
                <c:pt idx="7">
                  <c:v>14.8</c:v>
                </c:pt>
                <c:pt idx="8">
                  <c:v>14.6</c:v>
                </c:pt>
                <c:pt idx="9">
                  <c:v>14.6</c:v>
                </c:pt>
                <c:pt idx="10">
                  <c:v>14.9</c:v>
                </c:pt>
                <c:pt idx="11">
                  <c:v>13.9</c:v>
                </c:pt>
                <c:pt idx="12">
                  <c:v>13.8</c:v>
                </c:pt>
                <c:pt idx="13">
                  <c:v>13.5</c:v>
                </c:pt>
                <c:pt idx="14">
                  <c:v>13.4</c:v>
                </c:pt>
                <c:pt idx="15">
                  <c:v>13.4</c:v>
                </c:pt>
                <c:pt idx="16">
                  <c:v>13.1</c:v>
                </c:pt>
                <c:pt idx="17">
                  <c:v>13</c:v>
                </c:pt>
                <c:pt idx="18">
                  <c:v>12.7</c:v>
                </c:pt>
                <c:pt idx="19">
                  <c:v>12.8</c:v>
                </c:pt>
                <c:pt idx="20">
                  <c:v>12.9</c:v>
                </c:pt>
                <c:pt idx="21">
                  <c:v>12.5</c:v>
                </c:pt>
                <c:pt idx="22">
                  <c:v>12.3</c:v>
                </c:pt>
                <c:pt idx="23">
                  <c:v>11.9</c:v>
                </c:pt>
                <c:pt idx="24">
                  <c:v>11.8</c:v>
                </c:pt>
                <c:pt idx="25">
                  <c:v>11.7</c:v>
                </c:pt>
                <c:pt idx="26">
                  <c:v>11.8</c:v>
                </c:pt>
                <c:pt idx="27">
                  <c:v>11.5</c:v>
                </c:pt>
                <c:pt idx="28">
                  <c:v>11.4</c:v>
                </c:pt>
                <c:pt idx="29">
                  <c:v>11.2</c:v>
                </c:pt>
                <c:pt idx="30">
                  <c:v>11.2</c:v>
                </c:pt>
                <c:pt idx="31">
                  <c:v>11.2</c:v>
                </c:pt>
                <c:pt idx="32">
                  <c:v>11.2</c:v>
                </c:pt>
              </c:numCache>
            </c:numRef>
          </c:val>
          <c:smooth val="0"/>
        </c:ser>
        <c:ser>
          <c:idx val="6"/>
          <c:order val="6"/>
          <c:tx>
            <c:strRef>
              <c:f>Sheet1!$H$1</c:f>
              <c:strCache>
                <c:ptCount val="1"/>
                <c:pt idx="0">
                  <c:v>Japan</c:v>
                </c:pt>
              </c:strCache>
            </c:strRef>
          </c:tx>
          <c:spPr>
            <a:ln>
              <a:solidFill>
                <a:schemeClr val="accent4"/>
              </a:solidFill>
            </a:ln>
          </c:spPr>
          <c:marker>
            <c:symbol val="none"/>
          </c:marker>
          <c:cat>
            <c:strRef>
              <c:f>Sheet1!$A$2:$A$34</c:f>
              <c:strCache>
                <c:ptCount val="33"/>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strCache>
            </c:strRef>
          </c:cat>
          <c:val>
            <c:numRef>
              <c:f>Sheet1!$H$2:$H$34</c:f>
              <c:numCache>
                <c:formatCode>General</c:formatCode>
                <c:ptCount val="33"/>
                <c:pt idx="0">
                  <c:v>7.1</c:v>
                </c:pt>
                <c:pt idx="1">
                  <c:v>7.2</c:v>
                </c:pt>
                <c:pt idx="2">
                  <c:v>7.3</c:v>
                </c:pt>
                <c:pt idx="3">
                  <c:v>7.5</c:v>
                </c:pt>
                <c:pt idx="4">
                  <c:v>7.4</c:v>
                </c:pt>
                <c:pt idx="5">
                  <c:v>7.3</c:v>
                </c:pt>
                <c:pt idx="6">
                  <c:v>7.5</c:v>
                </c:pt>
                <c:pt idx="7">
                  <c:v>7.9</c:v>
                </c:pt>
                <c:pt idx="8">
                  <c:v>8.3000000000000007</c:v>
                </c:pt>
                <c:pt idx="9">
                  <c:v>8.6</c:v>
                </c:pt>
                <c:pt idx="10">
                  <c:v>9.1999999999999993</c:v>
                </c:pt>
                <c:pt idx="11">
                  <c:v>8.9</c:v>
                </c:pt>
                <c:pt idx="12">
                  <c:v>8.9</c:v>
                </c:pt>
                <c:pt idx="13">
                  <c:v>9.1999999999999993</c:v>
                </c:pt>
                <c:pt idx="14">
                  <c:v>9.1</c:v>
                </c:pt>
                <c:pt idx="15">
                  <c:v>8.9</c:v>
                </c:pt>
                <c:pt idx="16">
                  <c:v>9</c:v>
                </c:pt>
                <c:pt idx="17">
                  <c:v>8.8000000000000007</c:v>
                </c:pt>
                <c:pt idx="18">
                  <c:v>8.6999999999999993</c:v>
                </c:pt>
                <c:pt idx="19">
                  <c:v>8.8000000000000007</c:v>
                </c:pt>
                <c:pt idx="20">
                  <c:v>8.6</c:v>
                </c:pt>
                <c:pt idx="21">
                  <c:v>8.6</c:v>
                </c:pt>
                <c:pt idx="22">
                  <c:v>8.4</c:v>
                </c:pt>
                <c:pt idx="23">
                  <c:v>8.4</c:v>
                </c:pt>
                <c:pt idx="24">
                  <c:v>8.1999999999999993</c:v>
                </c:pt>
                <c:pt idx="25">
                  <c:v>8.5</c:v>
                </c:pt>
                <c:pt idx="26">
                  <c:v>7.9</c:v>
                </c:pt>
                <c:pt idx="27">
                  <c:v>7.7</c:v>
                </c:pt>
                <c:pt idx="28">
                  <c:v>7.5</c:v>
                </c:pt>
                <c:pt idx="29">
                  <c:v>7.4</c:v>
                </c:pt>
                <c:pt idx="30">
                  <c:v>7.3</c:v>
                </c:pt>
                <c:pt idx="31">
                  <c:v>7.3</c:v>
                </c:pt>
                <c:pt idx="32">
                  <c:v>7.2</c:v>
                </c:pt>
              </c:numCache>
            </c:numRef>
          </c:val>
          <c:smooth val="0"/>
        </c:ser>
        <c:ser>
          <c:idx val="7"/>
          <c:order val="7"/>
          <c:tx>
            <c:strRef>
              <c:f>Sheet1!$I$1</c:f>
              <c:strCache>
                <c:ptCount val="1"/>
                <c:pt idx="0">
                  <c:v>Netherlands</c:v>
                </c:pt>
              </c:strCache>
            </c:strRef>
          </c:tx>
          <c:spPr>
            <a:ln>
              <a:solidFill>
                <a:schemeClr val="accent4"/>
              </a:solidFill>
            </a:ln>
          </c:spPr>
          <c:marker>
            <c:symbol val="none"/>
          </c:marker>
          <c:cat>
            <c:strRef>
              <c:f>Sheet1!$A$2:$A$34</c:f>
              <c:strCache>
                <c:ptCount val="33"/>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strCache>
            </c:strRef>
          </c:cat>
          <c:val>
            <c:numRef>
              <c:f>Sheet1!$I$2:$I$34</c:f>
              <c:numCache>
                <c:formatCode>General</c:formatCode>
                <c:ptCount val="33"/>
                <c:pt idx="0">
                  <c:v>11.5</c:v>
                </c:pt>
                <c:pt idx="1">
                  <c:v>11.3</c:v>
                </c:pt>
                <c:pt idx="2">
                  <c:v>11</c:v>
                </c:pt>
                <c:pt idx="3">
                  <c:v>11.2</c:v>
                </c:pt>
                <c:pt idx="4">
                  <c:v>10.8</c:v>
                </c:pt>
                <c:pt idx="5">
                  <c:v>10.6</c:v>
                </c:pt>
                <c:pt idx="6">
                  <c:v>10.6</c:v>
                </c:pt>
                <c:pt idx="7">
                  <c:v>10.199999999999999</c:v>
                </c:pt>
                <c:pt idx="8">
                  <c:v>10.199999999999999</c:v>
                </c:pt>
                <c:pt idx="9">
                  <c:v>10</c:v>
                </c:pt>
                <c:pt idx="10">
                  <c:v>9.9</c:v>
                </c:pt>
                <c:pt idx="11">
                  <c:v>10</c:v>
                </c:pt>
                <c:pt idx="12">
                  <c:v>10</c:v>
                </c:pt>
                <c:pt idx="13">
                  <c:v>9.6999999999999993</c:v>
                </c:pt>
                <c:pt idx="14">
                  <c:v>9.6999999999999993</c:v>
                </c:pt>
                <c:pt idx="15">
                  <c:v>9.8000000000000007</c:v>
                </c:pt>
                <c:pt idx="16">
                  <c:v>9.9</c:v>
                </c:pt>
                <c:pt idx="17">
                  <c:v>10.1</c:v>
                </c:pt>
                <c:pt idx="18">
                  <c:v>9.9</c:v>
                </c:pt>
                <c:pt idx="19">
                  <c:v>10.1</c:v>
                </c:pt>
                <c:pt idx="20">
                  <c:v>10.1</c:v>
                </c:pt>
                <c:pt idx="21">
                  <c:v>10</c:v>
                </c:pt>
                <c:pt idx="22">
                  <c:v>9.8000000000000007</c:v>
                </c:pt>
                <c:pt idx="23">
                  <c:v>9.6999999999999993</c:v>
                </c:pt>
                <c:pt idx="24">
                  <c:v>9.6</c:v>
                </c:pt>
                <c:pt idx="25">
                  <c:v>9.6</c:v>
                </c:pt>
                <c:pt idx="26">
                  <c:v>9.6</c:v>
                </c:pt>
                <c:pt idx="27">
                  <c:v>9.6</c:v>
                </c:pt>
                <c:pt idx="28">
                  <c:v>9.6999999999999993</c:v>
                </c:pt>
                <c:pt idx="29">
                  <c:v>9.4</c:v>
                </c:pt>
                <c:pt idx="30">
                  <c:v>9.3000000000000007</c:v>
                </c:pt>
                <c:pt idx="31">
                  <c:v>9.1999999999999993</c:v>
                </c:pt>
                <c:pt idx="32">
                  <c:v>9.1</c:v>
                </c:pt>
              </c:numCache>
            </c:numRef>
          </c:val>
          <c:smooth val="0"/>
        </c:ser>
        <c:ser>
          <c:idx val="8"/>
          <c:order val="8"/>
          <c:tx>
            <c:strRef>
              <c:f>Sheet1!$J$1</c:f>
              <c:strCache>
                <c:ptCount val="1"/>
                <c:pt idx="0">
                  <c:v>Sweden</c:v>
                </c:pt>
              </c:strCache>
            </c:strRef>
          </c:tx>
          <c:spPr>
            <a:ln>
              <a:solidFill>
                <a:schemeClr val="accent4"/>
              </a:solidFill>
            </a:ln>
          </c:spPr>
          <c:marker>
            <c:symbol val="none"/>
          </c:marker>
          <c:cat>
            <c:strRef>
              <c:f>Sheet1!$A$2:$A$34</c:f>
              <c:strCache>
                <c:ptCount val="33"/>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strCache>
            </c:strRef>
          </c:cat>
          <c:val>
            <c:numRef>
              <c:f>Sheet1!$J$2:$J$34</c:f>
              <c:numCache>
                <c:formatCode>General</c:formatCode>
                <c:ptCount val="33"/>
                <c:pt idx="0">
                  <c:v>6.7</c:v>
                </c:pt>
                <c:pt idx="1">
                  <c:v>6.3</c:v>
                </c:pt>
                <c:pt idx="2">
                  <c:v>6.4</c:v>
                </c:pt>
                <c:pt idx="3">
                  <c:v>6.1</c:v>
                </c:pt>
                <c:pt idx="4">
                  <c:v>6</c:v>
                </c:pt>
                <c:pt idx="5">
                  <c:v>6.1</c:v>
                </c:pt>
                <c:pt idx="6">
                  <c:v>6.3</c:v>
                </c:pt>
                <c:pt idx="7">
                  <c:v>6.2</c:v>
                </c:pt>
                <c:pt idx="8">
                  <c:v>6.4</c:v>
                </c:pt>
                <c:pt idx="9">
                  <c:v>6.5</c:v>
                </c:pt>
                <c:pt idx="10">
                  <c:v>6.4</c:v>
                </c:pt>
                <c:pt idx="11">
                  <c:v>6.3</c:v>
                </c:pt>
                <c:pt idx="12">
                  <c:v>6.3</c:v>
                </c:pt>
                <c:pt idx="13">
                  <c:v>6.2</c:v>
                </c:pt>
                <c:pt idx="14">
                  <c:v>6.3</c:v>
                </c:pt>
                <c:pt idx="15">
                  <c:v>6.2</c:v>
                </c:pt>
                <c:pt idx="16">
                  <c:v>6</c:v>
                </c:pt>
                <c:pt idx="17">
                  <c:v>5.9</c:v>
                </c:pt>
                <c:pt idx="18">
                  <c:v>5.8</c:v>
                </c:pt>
                <c:pt idx="19">
                  <c:v>6.1</c:v>
                </c:pt>
                <c:pt idx="20">
                  <c:v>6.2</c:v>
                </c:pt>
                <c:pt idx="21">
                  <c:v>6.5</c:v>
                </c:pt>
                <c:pt idx="22">
                  <c:v>6.9</c:v>
                </c:pt>
                <c:pt idx="23">
                  <c:v>6.9</c:v>
                </c:pt>
                <c:pt idx="24">
                  <c:v>6.5</c:v>
                </c:pt>
                <c:pt idx="25">
                  <c:v>6.6</c:v>
                </c:pt>
                <c:pt idx="26">
                  <c:v>6.9</c:v>
                </c:pt>
                <c:pt idx="27">
                  <c:v>6.9</c:v>
                </c:pt>
                <c:pt idx="28">
                  <c:v>7</c:v>
                </c:pt>
                <c:pt idx="29">
                  <c:v>7.3</c:v>
                </c:pt>
                <c:pt idx="30">
                  <c:v>7.3</c:v>
                </c:pt>
                <c:pt idx="31">
                  <c:v>7.3</c:v>
                </c:pt>
                <c:pt idx="32">
                  <c:v>7.3</c:v>
                </c:pt>
              </c:numCache>
            </c:numRef>
          </c:val>
          <c:smooth val="0"/>
        </c:ser>
        <c:ser>
          <c:idx val="9"/>
          <c:order val="9"/>
          <c:tx>
            <c:strRef>
              <c:f>Sheet1!$K$1</c:f>
              <c:strCache>
                <c:ptCount val="1"/>
                <c:pt idx="0">
                  <c:v>Switzerland</c:v>
                </c:pt>
              </c:strCache>
            </c:strRef>
          </c:tx>
          <c:spPr>
            <a:ln>
              <a:solidFill>
                <a:schemeClr val="accent4"/>
              </a:solidFill>
            </a:ln>
          </c:spPr>
          <c:marker>
            <c:symbol val="none"/>
          </c:marker>
          <c:cat>
            <c:strRef>
              <c:f>Sheet1!$A$2:$A$34</c:f>
              <c:strCache>
                <c:ptCount val="33"/>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strCache>
            </c:strRef>
          </c:cat>
          <c:val>
            <c:numRef>
              <c:f>Sheet1!$K$2:$K$34</c:f>
              <c:numCache>
                <c:formatCode>General</c:formatCode>
                <c:ptCount val="33"/>
                <c:pt idx="0">
                  <c:v>13.5</c:v>
                </c:pt>
                <c:pt idx="1">
                  <c:v>13.7</c:v>
                </c:pt>
                <c:pt idx="2">
                  <c:v>14</c:v>
                </c:pt>
                <c:pt idx="3">
                  <c:v>13.6</c:v>
                </c:pt>
                <c:pt idx="4">
                  <c:v>13.5</c:v>
                </c:pt>
                <c:pt idx="5">
                  <c:v>13.5</c:v>
                </c:pt>
                <c:pt idx="6">
                  <c:v>13.2</c:v>
                </c:pt>
                <c:pt idx="7">
                  <c:v>13.2</c:v>
                </c:pt>
                <c:pt idx="8">
                  <c:v>13.2</c:v>
                </c:pt>
                <c:pt idx="9">
                  <c:v>13.1</c:v>
                </c:pt>
                <c:pt idx="10">
                  <c:v>12.9</c:v>
                </c:pt>
                <c:pt idx="11">
                  <c:v>12.9</c:v>
                </c:pt>
                <c:pt idx="12">
                  <c:v>12.3</c:v>
                </c:pt>
                <c:pt idx="13">
                  <c:v>12.1</c:v>
                </c:pt>
                <c:pt idx="14">
                  <c:v>11.8</c:v>
                </c:pt>
                <c:pt idx="15">
                  <c:v>11.4</c:v>
                </c:pt>
                <c:pt idx="16">
                  <c:v>11.3</c:v>
                </c:pt>
                <c:pt idx="17">
                  <c:v>11.2</c:v>
                </c:pt>
                <c:pt idx="18">
                  <c:v>11.1</c:v>
                </c:pt>
                <c:pt idx="19">
                  <c:v>11.1</c:v>
                </c:pt>
                <c:pt idx="20">
                  <c:v>11.2</c:v>
                </c:pt>
                <c:pt idx="21">
                  <c:v>11.1</c:v>
                </c:pt>
                <c:pt idx="22">
                  <c:v>10.8</c:v>
                </c:pt>
                <c:pt idx="23">
                  <c:v>10.8</c:v>
                </c:pt>
                <c:pt idx="24">
                  <c:v>10.7</c:v>
                </c:pt>
                <c:pt idx="25">
                  <c:v>10.1</c:v>
                </c:pt>
                <c:pt idx="26">
                  <c:v>10.199999999999999</c:v>
                </c:pt>
                <c:pt idx="27">
                  <c:v>10.4</c:v>
                </c:pt>
                <c:pt idx="28">
                  <c:v>10.199999999999999</c:v>
                </c:pt>
                <c:pt idx="29">
                  <c:v>10.1</c:v>
                </c:pt>
                <c:pt idx="30">
                  <c:v>10</c:v>
                </c:pt>
                <c:pt idx="31">
                  <c:v>10</c:v>
                </c:pt>
                <c:pt idx="32">
                  <c:v>9.9</c:v>
                </c:pt>
              </c:numCache>
            </c:numRef>
          </c:val>
          <c:smooth val="0"/>
        </c:ser>
        <c:ser>
          <c:idx val="10"/>
          <c:order val="10"/>
          <c:tx>
            <c:strRef>
              <c:f>Sheet1!$L$1</c:f>
              <c:strCache>
                <c:ptCount val="1"/>
                <c:pt idx="0">
                  <c:v>United Kingdom</c:v>
                </c:pt>
              </c:strCache>
            </c:strRef>
          </c:tx>
          <c:spPr>
            <a:ln>
              <a:solidFill>
                <a:schemeClr val="accent4"/>
              </a:solidFill>
            </a:ln>
          </c:spPr>
          <c:marker>
            <c:symbol val="none"/>
          </c:marker>
          <c:cat>
            <c:strRef>
              <c:f>Sheet1!$A$2:$A$34</c:f>
              <c:strCache>
                <c:ptCount val="33"/>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strCache>
            </c:strRef>
          </c:cat>
          <c:val>
            <c:numRef>
              <c:f>Sheet1!$L$2:$L$34</c:f>
              <c:numCache>
                <c:formatCode>General</c:formatCode>
                <c:ptCount val="33"/>
                <c:pt idx="0">
                  <c:v>10.7</c:v>
                </c:pt>
                <c:pt idx="1">
                  <c:v>10.3</c:v>
                </c:pt>
                <c:pt idx="2">
                  <c:v>9.9</c:v>
                </c:pt>
                <c:pt idx="3">
                  <c:v>10.1</c:v>
                </c:pt>
                <c:pt idx="4">
                  <c:v>10.199999999999999</c:v>
                </c:pt>
                <c:pt idx="5">
                  <c:v>10.199999999999999</c:v>
                </c:pt>
                <c:pt idx="6">
                  <c:v>10.3</c:v>
                </c:pt>
                <c:pt idx="7">
                  <c:v>9.5</c:v>
                </c:pt>
                <c:pt idx="8">
                  <c:v>9.9</c:v>
                </c:pt>
                <c:pt idx="9">
                  <c:v>10</c:v>
                </c:pt>
                <c:pt idx="10">
                  <c:v>10</c:v>
                </c:pt>
                <c:pt idx="11">
                  <c:v>10</c:v>
                </c:pt>
                <c:pt idx="12">
                  <c:v>9.6999999999999993</c:v>
                </c:pt>
                <c:pt idx="13">
                  <c:v>9.5</c:v>
                </c:pt>
                <c:pt idx="14">
                  <c:v>9.4</c:v>
                </c:pt>
                <c:pt idx="15">
                  <c:v>9.6999999999999993</c:v>
                </c:pt>
                <c:pt idx="16">
                  <c:v>9.8000000000000007</c:v>
                </c:pt>
                <c:pt idx="17">
                  <c:v>10</c:v>
                </c:pt>
                <c:pt idx="18">
                  <c:v>10.1</c:v>
                </c:pt>
                <c:pt idx="19">
                  <c:v>10.199999999999999</c:v>
                </c:pt>
                <c:pt idx="20">
                  <c:v>10.5</c:v>
                </c:pt>
                <c:pt idx="21">
                  <c:v>11</c:v>
                </c:pt>
                <c:pt idx="22">
                  <c:v>11.4</c:v>
                </c:pt>
                <c:pt idx="23">
                  <c:v>11.6</c:v>
                </c:pt>
                <c:pt idx="24">
                  <c:v>11.7</c:v>
                </c:pt>
                <c:pt idx="25">
                  <c:v>11.5</c:v>
                </c:pt>
                <c:pt idx="26">
                  <c:v>11.3</c:v>
                </c:pt>
                <c:pt idx="27">
                  <c:v>11.5</c:v>
                </c:pt>
                <c:pt idx="28">
                  <c:v>10.7</c:v>
                </c:pt>
                <c:pt idx="29">
                  <c:v>10.8</c:v>
                </c:pt>
                <c:pt idx="30">
                  <c:v>10.5</c:v>
                </c:pt>
                <c:pt idx="31">
                  <c:v>10.3</c:v>
                </c:pt>
                <c:pt idx="32">
                  <c:v>9.6999999999999993</c:v>
                </c:pt>
              </c:numCache>
            </c:numRef>
          </c:val>
          <c:smooth val="0"/>
        </c:ser>
        <c:ser>
          <c:idx val="11"/>
          <c:order val="11"/>
          <c:tx>
            <c:strRef>
              <c:f>Sheet1!$M$1</c:f>
              <c:strCache>
                <c:ptCount val="1"/>
                <c:pt idx="0">
                  <c:v>United States</c:v>
                </c:pt>
              </c:strCache>
            </c:strRef>
          </c:tx>
          <c:spPr>
            <a:ln>
              <a:solidFill>
                <a:schemeClr val="accent5"/>
              </a:solidFill>
            </a:ln>
          </c:spPr>
          <c:marker>
            <c:symbol val="none"/>
          </c:marker>
          <c:cat>
            <c:strRef>
              <c:f>Sheet1!$A$2:$A$34</c:f>
              <c:strCache>
                <c:ptCount val="33"/>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strCache>
            </c:strRef>
          </c:cat>
          <c:val>
            <c:numRef>
              <c:f>Sheet1!$M$2:$M$34</c:f>
              <c:numCache>
                <c:formatCode>General</c:formatCode>
                <c:ptCount val="33"/>
                <c:pt idx="0">
                  <c:v>10.4</c:v>
                </c:pt>
                <c:pt idx="1">
                  <c:v>10.4</c:v>
                </c:pt>
                <c:pt idx="2">
                  <c:v>10.3</c:v>
                </c:pt>
                <c:pt idx="3">
                  <c:v>10.199999999999999</c:v>
                </c:pt>
                <c:pt idx="4">
                  <c:v>10</c:v>
                </c:pt>
                <c:pt idx="5">
                  <c:v>9.9</c:v>
                </c:pt>
                <c:pt idx="6">
                  <c:v>9.8000000000000007</c:v>
                </c:pt>
                <c:pt idx="7">
                  <c:v>9.6</c:v>
                </c:pt>
                <c:pt idx="8">
                  <c:v>9.4</c:v>
                </c:pt>
                <c:pt idx="9">
                  <c:v>9.1999999999999993</c:v>
                </c:pt>
                <c:pt idx="10">
                  <c:v>9.3000000000000007</c:v>
                </c:pt>
                <c:pt idx="11">
                  <c:v>8.6999999999999993</c:v>
                </c:pt>
                <c:pt idx="12">
                  <c:v>8.6999999999999993</c:v>
                </c:pt>
                <c:pt idx="13">
                  <c:v>8.4</c:v>
                </c:pt>
                <c:pt idx="14">
                  <c:v>8.3000000000000007</c:v>
                </c:pt>
                <c:pt idx="15">
                  <c:v>8.1</c:v>
                </c:pt>
                <c:pt idx="16">
                  <c:v>8.1999999999999993</c:v>
                </c:pt>
                <c:pt idx="17">
                  <c:v>8.1</c:v>
                </c:pt>
                <c:pt idx="18">
                  <c:v>8.1</c:v>
                </c:pt>
                <c:pt idx="19">
                  <c:v>8.1999999999999993</c:v>
                </c:pt>
                <c:pt idx="20">
                  <c:v>8.3000000000000007</c:v>
                </c:pt>
                <c:pt idx="21">
                  <c:v>8.3000000000000007</c:v>
                </c:pt>
                <c:pt idx="22">
                  <c:v>8.4</c:v>
                </c:pt>
                <c:pt idx="23">
                  <c:v>8.4</c:v>
                </c:pt>
                <c:pt idx="24">
                  <c:v>8.5</c:v>
                </c:pt>
                <c:pt idx="25">
                  <c:v>8.5</c:v>
                </c:pt>
                <c:pt idx="26">
                  <c:v>8.6</c:v>
                </c:pt>
                <c:pt idx="27">
                  <c:v>8.6999999999999993</c:v>
                </c:pt>
                <c:pt idx="28">
                  <c:v>8.6999999999999993</c:v>
                </c:pt>
                <c:pt idx="29">
                  <c:v>8.6999999999999993</c:v>
                </c:pt>
                <c:pt idx="30">
                  <c:v>8.6</c:v>
                </c:pt>
                <c:pt idx="31">
                  <c:v>8.6</c:v>
                </c:pt>
                <c:pt idx="32">
                  <c:v>8.8000000000000007</c:v>
                </c:pt>
              </c:numCache>
            </c:numRef>
          </c:val>
          <c:smooth val="0"/>
        </c:ser>
        <c:ser>
          <c:idx val="12"/>
          <c:order val="12"/>
          <c:tx>
            <c:strRef>
              <c:f>Sheet1!$N$1</c:f>
              <c:strCache>
                <c:ptCount val="1"/>
                <c:pt idx="0">
                  <c:v>Comparable Country Average</c:v>
                </c:pt>
              </c:strCache>
            </c:strRef>
          </c:tx>
          <c:spPr>
            <a:ln>
              <a:solidFill>
                <a:schemeClr val="bg1"/>
              </a:solidFill>
            </a:ln>
          </c:spPr>
          <c:marker>
            <c:symbol val="none"/>
          </c:marker>
          <c:cat>
            <c:strRef>
              <c:f>Sheet1!$A$2:$A$34</c:f>
              <c:strCache>
                <c:ptCount val="33"/>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strCache>
            </c:strRef>
          </c:cat>
          <c:val>
            <c:numRef>
              <c:f>Sheet1!$N$2:$N$34</c:f>
              <c:numCache>
                <c:formatCode>General</c:formatCode>
                <c:ptCount val="33"/>
                <c:pt idx="0">
                  <c:v>12.490909090909092</c:v>
                </c:pt>
                <c:pt idx="1">
                  <c:v>12.245454545454548</c:v>
                </c:pt>
                <c:pt idx="2">
                  <c:v>12.163636363636364</c:v>
                </c:pt>
                <c:pt idx="3">
                  <c:v>12.127272727272727</c:v>
                </c:pt>
                <c:pt idx="4">
                  <c:v>11.80909090909091</c:v>
                </c:pt>
                <c:pt idx="5">
                  <c:v>11.718181818181817</c:v>
                </c:pt>
                <c:pt idx="6">
                  <c:v>11.6</c:v>
                </c:pt>
                <c:pt idx="7">
                  <c:v>11.536363636363637</c:v>
                </c:pt>
                <c:pt idx="8">
                  <c:v>11.518181818181818</c:v>
                </c:pt>
                <c:pt idx="9">
                  <c:v>11.390909090909089</c:v>
                </c:pt>
                <c:pt idx="10">
                  <c:v>11.409090909090912</c:v>
                </c:pt>
                <c:pt idx="11">
                  <c:v>11.127272727272727</c:v>
                </c:pt>
                <c:pt idx="12">
                  <c:v>10.963636363636363</c:v>
                </c:pt>
                <c:pt idx="13">
                  <c:v>10.854545454545454</c:v>
                </c:pt>
                <c:pt idx="14">
                  <c:v>10.609090909090909</c:v>
                </c:pt>
                <c:pt idx="15">
                  <c:v>10.627272727272729</c:v>
                </c:pt>
                <c:pt idx="16">
                  <c:v>10.590909090909092</c:v>
                </c:pt>
                <c:pt idx="17">
                  <c:v>10.490909090909092</c:v>
                </c:pt>
                <c:pt idx="18">
                  <c:v>10.354545454545454</c:v>
                </c:pt>
                <c:pt idx="19">
                  <c:v>10.418181818181816</c:v>
                </c:pt>
                <c:pt idx="20">
                  <c:v>10.50909090909091</c:v>
                </c:pt>
                <c:pt idx="21">
                  <c:v>10.427272727272726</c:v>
                </c:pt>
                <c:pt idx="22">
                  <c:v>10.481818181818182</c:v>
                </c:pt>
                <c:pt idx="23">
                  <c:v>10.381818181818183</c:v>
                </c:pt>
                <c:pt idx="24">
                  <c:v>10.290909090909091</c:v>
                </c:pt>
                <c:pt idx="25">
                  <c:v>10.209090909090907</c:v>
                </c:pt>
                <c:pt idx="26">
                  <c:v>10.254545454545456</c:v>
                </c:pt>
                <c:pt idx="27">
                  <c:v>10.190909090909091</c:v>
                </c:pt>
                <c:pt idx="28">
                  <c:v>10.045454545454547</c:v>
                </c:pt>
                <c:pt idx="29">
                  <c:v>9.9636363636363647</c:v>
                </c:pt>
                <c:pt idx="30">
                  <c:v>9.9090909090909083</c:v>
                </c:pt>
                <c:pt idx="31">
                  <c:v>9.7363636363636363</c:v>
                </c:pt>
                <c:pt idx="32">
                  <c:v>9.6454545454545464</c:v>
                </c:pt>
              </c:numCache>
            </c:numRef>
          </c:val>
          <c:smooth val="0"/>
        </c:ser>
        <c:dLbls>
          <c:showLegendKey val="0"/>
          <c:showVal val="0"/>
          <c:showCatName val="0"/>
          <c:showSerName val="0"/>
          <c:showPercent val="0"/>
          <c:showBubbleSize val="0"/>
        </c:dLbls>
        <c:marker val="1"/>
        <c:smooth val="0"/>
        <c:axId val="89868928"/>
        <c:axId val="89874816"/>
      </c:lineChart>
      <c:catAx>
        <c:axId val="89868928"/>
        <c:scaling>
          <c:orientation val="minMax"/>
        </c:scaling>
        <c:delete val="0"/>
        <c:axPos val="b"/>
        <c:numFmt formatCode="General" sourceLinked="1"/>
        <c:majorTickMark val="none"/>
        <c:minorTickMark val="none"/>
        <c:tickLblPos val="nextTo"/>
        <c:spPr>
          <a:ln>
            <a:solidFill>
              <a:schemeClr val="accent4"/>
            </a:solidFill>
          </a:ln>
        </c:spPr>
        <c:crossAx val="89874816"/>
        <c:crosses val="autoZero"/>
        <c:auto val="1"/>
        <c:lblAlgn val="ctr"/>
        <c:lblOffset val="100"/>
        <c:noMultiLvlLbl val="0"/>
      </c:catAx>
      <c:valAx>
        <c:axId val="89874816"/>
        <c:scaling>
          <c:orientation val="minMax"/>
          <c:min val="0"/>
        </c:scaling>
        <c:delete val="0"/>
        <c:axPos val="l"/>
        <c:numFmt formatCode="General" sourceLinked="0"/>
        <c:majorTickMark val="none"/>
        <c:minorTickMark val="none"/>
        <c:tickLblPos val="nextTo"/>
        <c:spPr>
          <a:ln>
            <a:solidFill>
              <a:schemeClr val="accent4"/>
            </a:solidFill>
          </a:ln>
        </c:spPr>
        <c:crossAx val="89868928"/>
        <c:crosses val="autoZero"/>
        <c:crossBetween val="midCat"/>
      </c:valAx>
    </c:plotArea>
    <c:legend>
      <c:legendPos val="t"/>
      <c:legendEntry>
        <c:idx val="0"/>
        <c:delete val="1"/>
      </c:legendEntry>
      <c:legendEntry>
        <c:idx val="1"/>
        <c:delete val="1"/>
      </c:legendEntry>
      <c:legendEntry>
        <c:idx val="2"/>
        <c:delete val="1"/>
      </c:legendEntry>
      <c:legendEntry>
        <c:idx val="3"/>
        <c:delete val="1"/>
      </c:legendEntry>
      <c:legendEntry>
        <c:idx val="4"/>
        <c:delete val="1"/>
      </c:legendEntry>
      <c:legendEntry>
        <c:idx val="5"/>
        <c:delete val="1"/>
      </c:legendEntry>
      <c:legendEntry>
        <c:idx val="6"/>
        <c:delete val="1"/>
      </c:legendEntry>
      <c:legendEntry>
        <c:idx val="7"/>
        <c:delete val="1"/>
      </c:legendEntry>
      <c:legendEntry>
        <c:idx val="8"/>
        <c:delete val="1"/>
      </c:legendEntry>
      <c:legendEntry>
        <c:idx val="9"/>
        <c:delete val="1"/>
      </c:legendEntry>
      <c:legendEntry>
        <c:idx val="10"/>
        <c:delete val="1"/>
      </c:legendEntry>
      <c:layout/>
      <c:overlay val="0"/>
    </c:legend>
    <c:plotVisOnly val="1"/>
    <c:dispBlanksAs val="gap"/>
    <c:showDLblsOverMax val="0"/>
  </c:chart>
  <c:txPr>
    <a:bodyPr/>
    <a:lstStyle/>
    <a:p>
      <a:pPr>
        <a:defRPr sz="1300">
          <a:solidFill>
            <a:srgbClr val="000000"/>
          </a:solidFill>
        </a:defRPr>
      </a:pPr>
      <a:endParaRPr lang="en-US"/>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Alcohol use disorders</c:v>
                </c:pt>
              </c:strCache>
            </c:strRef>
          </c:tx>
          <c:spPr>
            <a:solidFill>
              <a:schemeClr val="accent4"/>
            </a:solidFill>
            <a:ln>
              <a:solidFill>
                <a:schemeClr val="accent4"/>
              </a:solidFill>
            </a:ln>
          </c:spPr>
          <c:invertIfNegative val="0"/>
          <c:dPt>
            <c:idx val="0"/>
            <c:invertIfNegative val="0"/>
            <c:bubble3D val="0"/>
          </c:dPt>
          <c:dPt>
            <c:idx val="1"/>
            <c:invertIfNegative val="0"/>
            <c:bubble3D val="0"/>
          </c:dPt>
          <c:dPt>
            <c:idx val="4"/>
            <c:invertIfNegative val="0"/>
            <c:bubble3D val="0"/>
          </c:dPt>
          <c:dPt>
            <c:idx val="5"/>
            <c:invertIfNegative val="0"/>
            <c:bubble3D val="0"/>
          </c:dPt>
          <c:dPt>
            <c:idx val="6"/>
            <c:invertIfNegative val="0"/>
            <c:bubble3D val="0"/>
            <c:spPr>
              <a:solidFill>
                <a:schemeClr val="bg1"/>
              </a:solidFill>
              <a:ln>
                <a:solidFill>
                  <a:schemeClr val="bg1"/>
                </a:solidFill>
              </a:ln>
            </c:spPr>
          </c:dPt>
          <c:dPt>
            <c:idx val="8"/>
            <c:invertIfNegative val="0"/>
            <c:bubble3D val="0"/>
            <c:spPr>
              <a:solidFill>
                <a:schemeClr val="accent5"/>
              </a:solidFill>
              <a:ln>
                <a:solidFill>
                  <a:schemeClr val="accent5"/>
                </a:solidFill>
              </a:ln>
            </c:spPr>
          </c:dPt>
          <c:dPt>
            <c:idx val="10"/>
            <c:invertIfNegative val="0"/>
            <c:bubble3D val="0"/>
          </c:dPt>
          <c:dPt>
            <c:idx val="12"/>
            <c:invertIfNegative val="0"/>
            <c:bubble3D val="0"/>
          </c:dPt>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Sheet1!$A$2:$A$14</c:f>
              <c:strCache>
                <c:ptCount val="13"/>
                <c:pt idx="0">
                  <c:v>Japan</c:v>
                </c:pt>
                <c:pt idx="1">
                  <c:v>Netherlands</c:v>
                </c:pt>
                <c:pt idx="2">
                  <c:v>Australia</c:v>
                </c:pt>
                <c:pt idx="3">
                  <c:v>Switzerland</c:v>
                </c:pt>
                <c:pt idx="4">
                  <c:v>Canada</c:v>
                </c:pt>
                <c:pt idx="5">
                  <c:v>United Kingdom</c:v>
                </c:pt>
                <c:pt idx="6">
                  <c:v>Comparable Country Average</c:v>
                </c:pt>
                <c:pt idx="7">
                  <c:v>Belgium</c:v>
                </c:pt>
                <c:pt idx="8">
                  <c:v>United States</c:v>
                </c:pt>
                <c:pt idx="9">
                  <c:v>Austria</c:v>
                </c:pt>
                <c:pt idx="10">
                  <c:v>Sweden</c:v>
                </c:pt>
                <c:pt idx="11">
                  <c:v>Germany</c:v>
                </c:pt>
                <c:pt idx="12">
                  <c:v>France</c:v>
                </c:pt>
              </c:strCache>
            </c:strRef>
          </c:cat>
          <c:val>
            <c:numRef>
              <c:f>Sheet1!$B$2:$B$14</c:f>
              <c:numCache>
                <c:formatCode>0</c:formatCode>
                <c:ptCount val="13"/>
                <c:pt idx="0">
                  <c:v>109.6</c:v>
                </c:pt>
                <c:pt idx="1">
                  <c:v>135.6</c:v>
                </c:pt>
                <c:pt idx="2">
                  <c:v>143</c:v>
                </c:pt>
                <c:pt idx="3">
                  <c:v>157.80000000000001</c:v>
                </c:pt>
                <c:pt idx="4">
                  <c:v>168.9</c:v>
                </c:pt>
                <c:pt idx="5">
                  <c:v>187.8</c:v>
                </c:pt>
                <c:pt idx="6">
                  <c:v>208.47272727272727</c:v>
                </c:pt>
                <c:pt idx="7">
                  <c:v>218.5</c:v>
                </c:pt>
                <c:pt idx="8">
                  <c:v>237.8</c:v>
                </c:pt>
                <c:pt idx="9">
                  <c:v>258.5</c:v>
                </c:pt>
                <c:pt idx="10">
                  <c:v>260.89999999999998</c:v>
                </c:pt>
                <c:pt idx="11">
                  <c:v>304.2</c:v>
                </c:pt>
                <c:pt idx="12">
                  <c:v>348.4</c:v>
                </c:pt>
              </c:numCache>
            </c:numRef>
          </c:val>
        </c:ser>
        <c:dLbls>
          <c:showLegendKey val="0"/>
          <c:showVal val="0"/>
          <c:showCatName val="0"/>
          <c:showSerName val="0"/>
          <c:showPercent val="0"/>
          <c:showBubbleSize val="0"/>
        </c:dLbls>
        <c:gapWidth val="150"/>
        <c:axId val="90043136"/>
        <c:axId val="90044672"/>
      </c:barChart>
      <c:catAx>
        <c:axId val="90043136"/>
        <c:scaling>
          <c:orientation val="minMax"/>
        </c:scaling>
        <c:delete val="0"/>
        <c:axPos val="l"/>
        <c:numFmt formatCode="General" sourceLinked="0"/>
        <c:majorTickMark val="none"/>
        <c:minorTickMark val="none"/>
        <c:tickLblPos val="nextTo"/>
        <c:spPr>
          <a:ln>
            <a:solidFill>
              <a:schemeClr val="accent4"/>
            </a:solidFill>
          </a:ln>
        </c:spPr>
        <c:crossAx val="90044672"/>
        <c:crosses val="autoZero"/>
        <c:auto val="1"/>
        <c:lblAlgn val="ctr"/>
        <c:lblOffset val="100"/>
        <c:noMultiLvlLbl val="0"/>
      </c:catAx>
      <c:valAx>
        <c:axId val="90044672"/>
        <c:scaling>
          <c:orientation val="minMax"/>
        </c:scaling>
        <c:delete val="0"/>
        <c:axPos val="b"/>
        <c:majorGridlines>
          <c:spPr>
            <a:ln>
              <a:noFill/>
            </a:ln>
          </c:spPr>
        </c:majorGridlines>
        <c:numFmt formatCode="0" sourceLinked="0"/>
        <c:majorTickMark val="none"/>
        <c:minorTickMark val="none"/>
        <c:tickLblPos val="nextTo"/>
        <c:spPr>
          <a:ln w="9525">
            <a:solidFill>
              <a:schemeClr val="accent4"/>
            </a:solidFill>
          </a:ln>
        </c:spPr>
        <c:crossAx val="90043136"/>
        <c:crosses val="autoZero"/>
        <c:crossBetween val="between"/>
      </c:valAx>
    </c:plotArea>
    <c:plotVisOnly val="1"/>
    <c:dispBlanksAs val="gap"/>
    <c:showDLblsOverMax val="0"/>
  </c:chart>
  <c:txPr>
    <a:bodyPr/>
    <a:lstStyle/>
    <a:p>
      <a:pPr>
        <a:defRPr sz="1300">
          <a:solidFill>
            <a:srgbClr val="000000"/>
          </a:solidFill>
        </a:defRPr>
      </a:pPr>
      <a:endParaRPr lang="en-US"/>
    </a:p>
  </c:tx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Cirrhosis due to alcohol use</c:v>
                </c:pt>
              </c:strCache>
            </c:strRef>
          </c:tx>
          <c:spPr>
            <a:solidFill>
              <a:schemeClr val="accent4"/>
            </a:solidFill>
            <a:ln>
              <a:solidFill>
                <a:schemeClr val="accent4"/>
              </a:solidFill>
            </a:ln>
          </c:spPr>
          <c:invertIfNegative val="0"/>
          <c:dPt>
            <c:idx val="3"/>
            <c:invertIfNegative val="0"/>
            <c:bubble3D val="0"/>
          </c:dPt>
          <c:dPt>
            <c:idx val="4"/>
            <c:invertIfNegative val="0"/>
            <c:bubble3D val="0"/>
          </c:dPt>
          <c:dPt>
            <c:idx val="5"/>
            <c:invertIfNegative val="0"/>
            <c:bubble3D val="0"/>
          </c:dPt>
          <c:dPt>
            <c:idx val="6"/>
            <c:invertIfNegative val="0"/>
            <c:bubble3D val="0"/>
            <c:spPr>
              <a:solidFill>
                <a:schemeClr val="bg1"/>
              </a:solidFill>
              <a:ln>
                <a:solidFill>
                  <a:schemeClr val="bg1"/>
                </a:solidFill>
              </a:ln>
            </c:spPr>
          </c:dPt>
          <c:dPt>
            <c:idx val="7"/>
            <c:invertIfNegative val="0"/>
            <c:bubble3D val="0"/>
          </c:dPt>
          <c:dPt>
            <c:idx val="8"/>
            <c:invertIfNegative val="0"/>
            <c:bubble3D val="0"/>
          </c:dPt>
          <c:dPt>
            <c:idx val="9"/>
            <c:invertIfNegative val="0"/>
            <c:bubble3D val="0"/>
          </c:dPt>
          <c:dPt>
            <c:idx val="10"/>
            <c:invertIfNegative val="0"/>
            <c:bubble3D val="0"/>
          </c:dPt>
          <c:dPt>
            <c:idx val="11"/>
            <c:invertIfNegative val="0"/>
            <c:bubble3D val="0"/>
            <c:spPr>
              <a:solidFill>
                <a:schemeClr val="accent5"/>
              </a:solidFill>
              <a:ln>
                <a:solidFill>
                  <a:schemeClr val="accent5"/>
                </a:solidFill>
              </a:ln>
            </c:spPr>
          </c:dPt>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Sheet1!$A$2:$A$14</c:f>
              <c:strCache>
                <c:ptCount val="13"/>
                <c:pt idx="0">
                  <c:v>Japan</c:v>
                </c:pt>
                <c:pt idx="1">
                  <c:v>Netherlands</c:v>
                </c:pt>
                <c:pt idx="2">
                  <c:v>Sweden</c:v>
                </c:pt>
                <c:pt idx="3">
                  <c:v>Switzerland</c:v>
                </c:pt>
                <c:pt idx="4">
                  <c:v>Australia</c:v>
                </c:pt>
                <c:pt idx="5">
                  <c:v>Canada</c:v>
                </c:pt>
                <c:pt idx="6">
                  <c:v>Average</c:v>
                </c:pt>
                <c:pt idx="7">
                  <c:v>United Kingdom</c:v>
                </c:pt>
                <c:pt idx="8">
                  <c:v>Belgium</c:v>
                </c:pt>
                <c:pt idx="9">
                  <c:v>France</c:v>
                </c:pt>
                <c:pt idx="10">
                  <c:v>Germany</c:v>
                </c:pt>
                <c:pt idx="11">
                  <c:v>United States</c:v>
                </c:pt>
                <c:pt idx="12">
                  <c:v>Austria</c:v>
                </c:pt>
              </c:strCache>
            </c:strRef>
          </c:cat>
          <c:val>
            <c:numRef>
              <c:f>Sheet1!$B$2:$B$14</c:f>
              <c:numCache>
                <c:formatCode>0</c:formatCode>
                <c:ptCount val="13"/>
                <c:pt idx="0">
                  <c:v>38.700000000000003</c:v>
                </c:pt>
                <c:pt idx="1">
                  <c:v>40.799999999999997</c:v>
                </c:pt>
                <c:pt idx="2">
                  <c:v>43</c:v>
                </c:pt>
                <c:pt idx="3">
                  <c:v>43.3</c:v>
                </c:pt>
                <c:pt idx="4">
                  <c:v>44.7</c:v>
                </c:pt>
                <c:pt idx="5">
                  <c:v>67.3</c:v>
                </c:pt>
                <c:pt idx="6">
                  <c:v>70.472727272727283</c:v>
                </c:pt>
                <c:pt idx="7">
                  <c:v>81.599999999999994</c:v>
                </c:pt>
                <c:pt idx="8">
                  <c:v>86.2</c:v>
                </c:pt>
                <c:pt idx="9">
                  <c:v>95.5</c:v>
                </c:pt>
                <c:pt idx="10">
                  <c:v>103.3</c:v>
                </c:pt>
                <c:pt idx="11">
                  <c:v>115.7</c:v>
                </c:pt>
                <c:pt idx="12">
                  <c:v>130.80000000000001</c:v>
                </c:pt>
              </c:numCache>
            </c:numRef>
          </c:val>
        </c:ser>
        <c:dLbls>
          <c:showLegendKey val="0"/>
          <c:showVal val="0"/>
          <c:showCatName val="0"/>
          <c:showSerName val="0"/>
          <c:showPercent val="0"/>
          <c:showBubbleSize val="0"/>
        </c:dLbls>
        <c:gapWidth val="150"/>
        <c:overlap val="25"/>
        <c:axId val="101885824"/>
        <c:axId val="101887360"/>
      </c:barChart>
      <c:catAx>
        <c:axId val="101885824"/>
        <c:scaling>
          <c:orientation val="minMax"/>
        </c:scaling>
        <c:delete val="0"/>
        <c:axPos val="l"/>
        <c:numFmt formatCode="General" sourceLinked="0"/>
        <c:majorTickMark val="none"/>
        <c:minorTickMark val="none"/>
        <c:tickLblPos val="nextTo"/>
        <c:spPr>
          <a:ln>
            <a:solidFill>
              <a:schemeClr val="accent4"/>
            </a:solidFill>
          </a:ln>
        </c:spPr>
        <c:crossAx val="101887360"/>
        <c:crosses val="autoZero"/>
        <c:auto val="1"/>
        <c:lblAlgn val="ctr"/>
        <c:lblOffset val="100"/>
        <c:noMultiLvlLbl val="0"/>
      </c:catAx>
      <c:valAx>
        <c:axId val="101887360"/>
        <c:scaling>
          <c:orientation val="minMax"/>
        </c:scaling>
        <c:delete val="0"/>
        <c:axPos val="b"/>
        <c:majorGridlines>
          <c:spPr>
            <a:ln>
              <a:noFill/>
            </a:ln>
          </c:spPr>
        </c:majorGridlines>
        <c:numFmt formatCode="0" sourceLinked="1"/>
        <c:majorTickMark val="none"/>
        <c:minorTickMark val="none"/>
        <c:tickLblPos val="nextTo"/>
        <c:spPr>
          <a:ln>
            <a:solidFill>
              <a:schemeClr val="accent4"/>
            </a:solidFill>
          </a:ln>
        </c:spPr>
        <c:crossAx val="101885824"/>
        <c:crosses val="autoZero"/>
        <c:crossBetween val="between"/>
      </c:valAx>
    </c:plotArea>
    <c:plotVisOnly val="1"/>
    <c:dispBlanksAs val="gap"/>
    <c:showDLblsOverMax val="0"/>
  </c:chart>
  <c:txPr>
    <a:bodyPr/>
    <a:lstStyle/>
    <a:p>
      <a:pPr>
        <a:defRPr sz="1300">
          <a:solidFill>
            <a:srgbClr val="000000"/>
          </a:solidFill>
        </a:defRPr>
      </a:pPr>
      <a:endParaRPr lang="en-US"/>
    </a:p>
  </c:txPr>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Liver cancer due to alcohol use</c:v>
                </c:pt>
              </c:strCache>
            </c:strRef>
          </c:tx>
          <c:spPr>
            <a:solidFill>
              <a:schemeClr val="accent4"/>
            </a:solidFill>
            <a:ln>
              <a:solidFill>
                <a:schemeClr val="accent4"/>
              </a:solidFill>
            </a:ln>
          </c:spPr>
          <c:invertIfNegative val="0"/>
          <c:dPt>
            <c:idx val="2"/>
            <c:invertIfNegative val="0"/>
            <c:bubble3D val="0"/>
          </c:dPt>
          <c:dPt>
            <c:idx val="4"/>
            <c:invertIfNegative val="0"/>
            <c:bubble3D val="0"/>
          </c:dPt>
          <c:dPt>
            <c:idx val="5"/>
            <c:invertIfNegative val="0"/>
            <c:bubble3D val="0"/>
          </c:dPt>
          <c:dPt>
            <c:idx val="6"/>
            <c:invertIfNegative val="0"/>
            <c:bubble3D val="0"/>
          </c:dPt>
          <c:dPt>
            <c:idx val="7"/>
            <c:invertIfNegative val="0"/>
            <c:bubble3D val="0"/>
            <c:spPr>
              <a:solidFill>
                <a:schemeClr val="bg1"/>
              </a:solidFill>
              <a:ln>
                <a:solidFill>
                  <a:schemeClr val="bg1"/>
                </a:solidFill>
              </a:ln>
            </c:spPr>
          </c:dPt>
          <c:dPt>
            <c:idx val="8"/>
            <c:invertIfNegative val="0"/>
            <c:bubble3D val="0"/>
            <c:spPr>
              <a:solidFill>
                <a:schemeClr val="accent5"/>
              </a:solidFill>
              <a:ln>
                <a:solidFill>
                  <a:schemeClr val="accent5"/>
                </a:solidFill>
              </a:ln>
            </c:spPr>
          </c:dPt>
          <c:dPt>
            <c:idx val="9"/>
            <c:invertIfNegative val="0"/>
            <c:bubble3D val="0"/>
          </c:dPt>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Sheet1!$A$2:$A$14</c:f>
              <c:strCache>
                <c:ptCount val="13"/>
                <c:pt idx="0">
                  <c:v>Netherlands</c:v>
                </c:pt>
                <c:pt idx="1">
                  <c:v>Australia</c:v>
                </c:pt>
                <c:pt idx="2">
                  <c:v>Sweden</c:v>
                </c:pt>
                <c:pt idx="3">
                  <c:v>United Kingdom</c:v>
                </c:pt>
                <c:pt idx="4">
                  <c:v>Canada</c:v>
                </c:pt>
                <c:pt idx="5">
                  <c:v>Switzerland</c:v>
                </c:pt>
                <c:pt idx="6">
                  <c:v>Belgium</c:v>
                </c:pt>
                <c:pt idx="7">
                  <c:v>Average</c:v>
                </c:pt>
                <c:pt idx="8">
                  <c:v>United States</c:v>
                </c:pt>
                <c:pt idx="9">
                  <c:v>Austria</c:v>
                </c:pt>
                <c:pt idx="10">
                  <c:v>Germany</c:v>
                </c:pt>
                <c:pt idx="11">
                  <c:v>Japan</c:v>
                </c:pt>
                <c:pt idx="12">
                  <c:v>France</c:v>
                </c:pt>
              </c:strCache>
            </c:strRef>
          </c:cat>
          <c:val>
            <c:numRef>
              <c:f>Sheet1!$B$2:$B$14</c:f>
              <c:numCache>
                <c:formatCode>0</c:formatCode>
                <c:ptCount val="13"/>
                <c:pt idx="0">
                  <c:v>8.9</c:v>
                </c:pt>
                <c:pt idx="1">
                  <c:v>10.8</c:v>
                </c:pt>
                <c:pt idx="2">
                  <c:v>12.5</c:v>
                </c:pt>
                <c:pt idx="3">
                  <c:v>12.5</c:v>
                </c:pt>
                <c:pt idx="4">
                  <c:v>13.6</c:v>
                </c:pt>
                <c:pt idx="5">
                  <c:v>18.100000000000001</c:v>
                </c:pt>
                <c:pt idx="6">
                  <c:v>18.100000000000001</c:v>
                </c:pt>
                <c:pt idx="7">
                  <c:v>19.636363636363637</c:v>
                </c:pt>
                <c:pt idx="8">
                  <c:v>21</c:v>
                </c:pt>
                <c:pt idx="9">
                  <c:v>27.1</c:v>
                </c:pt>
                <c:pt idx="10">
                  <c:v>28.3</c:v>
                </c:pt>
                <c:pt idx="11">
                  <c:v>31.2</c:v>
                </c:pt>
                <c:pt idx="12">
                  <c:v>34.9</c:v>
                </c:pt>
              </c:numCache>
            </c:numRef>
          </c:val>
        </c:ser>
        <c:dLbls>
          <c:showLegendKey val="0"/>
          <c:showVal val="0"/>
          <c:showCatName val="0"/>
          <c:showSerName val="0"/>
          <c:showPercent val="0"/>
          <c:showBubbleSize val="0"/>
        </c:dLbls>
        <c:gapWidth val="150"/>
        <c:overlap val="25"/>
        <c:axId val="101962112"/>
        <c:axId val="101963648"/>
      </c:barChart>
      <c:catAx>
        <c:axId val="101962112"/>
        <c:scaling>
          <c:orientation val="minMax"/>
        </c:scaling>
        <c:delete val="0"/>
        <c:axPos val="l"/>
        <c:numFmt formatCode="General" sourceLinked="0"/>
        <c:majorTickMark val="none"/>
        <c:minorTickMark val="none"/>
        <c:tickLblPos val="nextTo"/>
        <c:spPr>
          <a:ln>
            <a:solidFill>
              <a:schemeClr val="accent4"/>
            </a:solidFill>
          </a:ln>
        </c:spPr>
        <c:crossAx val="101963648"/>
        <c:crosses val="autoZero"/>
        <c:auto val="1"/>
        <c:lblAlgn val="ctr"/>
        <c:lblOffset val="100"/>
        <c:noMultiLvlLbl val="0"/>
      </c:catAx>
      <c:valAx>
        <c:axId val="101963648"/>
        <c:scaling>
          <c:orientation val="minMax"/>
        </c:scaling>
        <c:delete val="0"/>
        <c:axPos val="b"/>
        <c:majorGridlines>
          <c:spPr>
            <a:ln>
              <a:noFill/>
            </a:ln>
          </c:spPr>
        </c:majorGridlines>
        <c:numFmt formatCode="0" sourceLinked="0"/>
        <c:majorTickMark val="none"/>
        <c:minorTickMark val="none"/>
        <c:tickLblPos val="nextTo"/>
        <c:spPr>
          <a:ln>
            <a:solidFill>
              <a:schemeClr val="accent4"/>
            </a:solidFill>
          </a:ln>
        </c:spPr>
        <c:crossAx val="101962112"/>
        <c:crosses val="autoZero"/>
        <c:crossBetween val="between"/>
      </c:valAx>
    </c:plotArea>
    <c:plotVisOnly val="1"/>
    <c:dispBlanksAs val="gap"/>
    <c:showDLblsOverMax val="0"/>
  </c:chart>
  <c:txPr>
    <a:bodyPr/>
    <a:lstStyle/>
    <a:p>
      <a:pPr>
        <a:defRPr sz="1300">
          <a:solidFill>
            <a:srgbClr val="000000"/>
          </a:solidFill>
        </a:defRPr>
      </a:pPr>
      <a:endParaRPr lang="en-US"/>
    </a:p>
  </c:txPr>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Total environment  attributable DALYs per 100,000 capita</c:v>
                </c:pt>
              </c:strCache>
            </c:strRef>
          </c:tx>
          <c:spPr>
            <a:solidFill>
              <a:schemeClr val="accent4"/>
            </a:solidFill>
            <a:ln>
              <a:solidFill>
                <a:schemeClr val="accent4"/>
              </a:solidFill>
            </a:ln>
          </c:spPr>
          <c:invertIfNegative val="0"/>
          <c:dPt>
            <c:idx val="0"/>
            <c:invertIfNegative val="0"/>
            <c:bubble3D val="0"/>
          </c:dPt>
          <c:dPt>
            <c:idx val="1"/>
            <c:invertIfNegative val="0"/>
            <c:bubble3D val="0"/>
          </c:dPt>
          <c:dPt>
            <c:idx val="2"/>
            <c:invertIfNegative val="0"/>
            <c:bubble3D val="0"/>
          </c:dPt>
          <c:dPt>
            <c:idx val="3"/>
            <c:invertIfNegative val="0"/>
            <c:bubble3D val="0"/>
          </c:dPt>
          <c:dPt>
            <c:idx val="4"/>
            <c:invertIfNegative val="0"/>
            <c:bubble3D val="0"/>
          </c:dPt>
          <c:dPt>
            <c:idx val="5"/>
            <c:invertIfNegative val="0"/>
            <c:bubble3D val="0"/>
          </c:dPt>
          <c:dPt>
            <c:idx val="6"/>
            <c:invertIfNegative val="0"/>
            <c:bubble3D val="0"/>
          </c:dPt>
          <c:dPt>
            <c:idx val="7"/>
            <c:invertIfNegative val="0"/>
            <c:bubble3D val="0"/>
            <c:spPr>
              <a:solidFill>
                <a:schemeClr val="bg1"/>
              </a:solidFill>
              <a:ln>
                <a:solidFill>
                  <a:schemeClr val="bg1"/>
                </a:solidFill>
              </a:ln>
            </c:spPr>
          </c:dPt>
          <c:dPt>
            <c:idx val="8"/>
            <c:invertIfNegative val="0"/>
            <c:bubble3D val="0"/>
          </c:dPt>
          <c:dPt>
            <c:idx val="9"/>
            <c:invertIfNegative val="0"/>
            <c:bubble3D val="0"/>
          </c:dPt>
          <c:dPt>
            <c:idx val="10"/>
            <c:invertIfNegative val="0"/>
            <c:bubble3D val="0"/>
          </c:dPt>
          <c:dPt>
            <c:idx val="11"/>
            <c:invertIfNegative val="0"/>
            <c:bubble3D val="0"/>
          </c:dPt>
          <c:dPt>
            <c:idx val="12"/>
            <c:invertIfNegative val="0"/>
            <c:bubble3D val="0"/>
            <c:spPr>
              <a:solidFill>
                <a:schemeClr val="accent5"/>
              </a:solidFill>
              <a:ln>
                <a:solidFill>
                  <a:schemeClr val="accent5"/>
                </a:solidFill>
              </a:ln>
            </c:spPr>
          </c:dPt>
          <c:dLbls>
            <c:numFmt formatCode="#,##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Sheet1!$A$2:$A$14</c:f>
              <c:strCache>
                <c:ptCount val="13"/>
                <c:pt idx="0">
                  <c:v>Switzerland</c:v>
                </c:pt>
                <c:pt idx="1">
                  <c:v>Japan</c:v>
                </c:pt>
                <c:pt idx="2">
                  <c:v>Canada</c:v>
                </c:pt>
                <c:pt idx="3">
                  <c:v>Sweden</c:v>
                </c:pt>
                <c:pt idx="4">
                  <c:v>Netherlands</c:v>
                </c:pt>
                <c:pt idx="5">
                  <c:v>Austria</c:v>
                </c:pt>
                <c:pt idx="6">
                  <c:v>Australia</c:v>
                </c:pt>
                <c:pt idx="7">
                  <c:v>Comparable Country Average</c:v>
                </c:pt>
                <c:pt idx="8">
                  <c:v>Germany</c:v>
                </c:pt>
                <c:pt idx="9">
                  <c:v>France</c:v>
                </c:pt>
                <c:pt idx="10">
                  <c:v>United Kingdom</c:v>
                </c:pt>
                <c:pt idx="11">
                  <c:v>Belgium</c:v>
                </c:pt>
                <c:pt idx="12">
                  <c:v>United States</c:v>
                </c:pt>
              </c:strCache>
            </c:strRef>
          </c:cat>
          <c:val>
            <c:numRef>
              <c:f>Sheet1!$B$2:$B$14</c:f>
              <c:numCache>
                <c:formatCode>General</c:formatCode>
                <c:ptCount val="13"/>
                <c:pt idx="0">
                  <c:v>1393</c:v>
                </c:pt>
                <c:pt idx="1">
                  <c:v>1456</c:v>
                </c:pt>
                <c:pt idx="2">
                  <c:v>1520</c:v>
                </c:pt>
                <c:pt idx="3">
                  <c:v>1538</c:v>
                </c:pt>
                <c:pt idx="4">
                  <c:v>1543</c:v>
                </c:pt>
                <c:pt idx="5">
                  <c:v>1547</c:v>
                </c:pt>
                <c:pt idx="6">
                  <c:v>1568</c:v>
                </c:pt>
                <c:pt idx="7">
                  <c:v>1589.909090909091</c:v>
                </c:pt>
                <c:pt idx="8">
                  <c:v>1665</c:v>
                </c:pt>
                <c:pt idx="9">
                  <c:v>1677</c:v>
                </c:pt>
                <c:pt idx="10">
                  <c:v>1764</c:v>
                </c:pt>
                <c:pt idx="11">
                  <c:v>1818</c:v>
                </c:pt>
                <c:pt idx="12">
                  <c:v>1861</c:v>
                </c:pt>
              </c:numCache>
            </c:numRef>
          </c:val>
        </c:ser>
        <c:dLbls>
          <c:showLegendKey val="0"/>
          <c:showVal val="0"/>
          <c:showCatName val="0"/>
          <c:showSerName val="0"/>
          <c:showPercent val="0"/>
          <c:showBubbleSize val="0"/>
        </c:dLbls>
        <c:gapWidth val="150"/>
        <c:axId val="49858432"/>
        <c:axId val="49859968"/>
      </c:barChart>
      <c:catAx>
        <c:axId val="49858432"/>
        <c:scaling>
          <c:orientation val="minMax"/>
        </c:scaling>
        <c:delete val="0"/>
        <c:axPos val="l"/>
        <c:numFmt formatCode="General" sourceLinked="0"/>
        <c:majorTickMark val="none"/>
        <c:minorTickMark val="none"/>
        <c:tickLblPos val="nextTo"/>
        <c:spPr>
          <a:ln>
            <a:solidFill>
              <a:schemeClr val="accent4"/>
            </a:solidFill>
          </a:ln>
        </c:spPr>
        <c:crossAx val="49859968"/>
        <c:crosses val="autoZero"/>
        <c:auto val="1"/>
        <c:lblAlgn val="ctr"/>
        <c:lblOffset val="100"/>
        <c:noMultiLvlLbl val="0"/>
      </c:catAx>
      <c:valAx>
        <c:axId val="49859968"/>
        <c:scaling>
          <c:orientation val="minMax"/>
        </c:scaling>
        <c:delete val="0"/>
        <c:axPos val="b"/>
        <c:numFmt formatCode="#,##0" sourceLinked="0"/>
        <c:majorTickMark val="none"/>
        <c:minorTickMark val="none"/>
        <c:tickLblPos val="nextTo"/>
        <c:spPr>
          <a:ln>
            <a:solidFill>
              <a:schemeClr val="accent4"/>
            </a:solidFill>
          </a:ln>
        </c:spPr>
        <c:crossAx val="49858432"/>
        <c:crosses val="autoZero"/>
        <c:crossBetween val="between"/>
      </c:valAx>
    </c:plotArea>
    <c:plotVisOnly val="1"/>
    <c:dispBlanksAs val="gap"/>
    <c:showDLblsOverMax val="0"/>
  </c:chart>
  <c:txPr>
    <a:bodyPr/>
    <a:lstStyle/>
    <a:p>
      <a:pPr>
        <a:defRPr sz="1300">
          <a:solidFill>
            <a:srgbClr val="000000"/>
          </a:solidFill>
          <a:latin typeface="+mn-lt"/>
        </a:defRPr>
      </a:pPr>
      <a:endParaRPr lang="en-US"/>
    </a:p>
  </c:txPr>
  <c:externalData r:id="rId1">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Mortality rate</c:v>
                </c:pt>
              </c:strCache>
            </c:strRef>
          </c:tx>
          <c:spPr>
            <a:solidFill>
              <a:schemeClr val="accent2"/>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Sheet1!$A$2:$A$9</c:f>
              <c:strCache>
                <c:ptCount val="8"/>
                <c:pt idx="0">
                  <c:v>Accidental poisoning and exposure to noxious substances</c:v>
                </c:pt>
                <c:pt idx="1">
                  <c:v>Motor vehicle accidents</c:v>
                </c:pt>
                <c:pt idx="2">
                  <c:v>Falls</c:v>
                </c:pt>
                <c:pt idx="3">
                  <c:v>Accidental drowning and submersion</c:v>
                </c:pt>
                <c:pt idx="4">
                  <c:v>Accidental exposure to smoke, fire, flames</c:v>
                </c:pt>
                <c:pt idx="5">
                  <c:v>Water, air, space, and other transport accidents</c:v>
                </c:pt>
                <c:pt idx="6">
                  <c:v>Other land transport accidents</c:v>
                </c:pt>
                <c:pt idx="7">
                  <c:v>Accidental discharge of firearms</c:v>
                </c:pt>
              </c:strCache>
            </c:strRef>
          </c:cat>
          <c:val>
            <c:numRef>
              <c:f>Sheet1!$B$2:$B$9</c:f>
              <c:numCache>
                <c:formatCode>General</c:formatCode>
                <c:ptCount val="8"/>
                <c:pt idx="0">
                  <c:v>12.3</c:v>
                </c:pt>
                <c:pt idx="1">
                  <c:v>11.2</c:v>
                </c:pt>
                <c:pt idx="2">
                  <c:v>9.6</c:v>
                </c:pt>
                <c:pt idx="3">
                  <c:v>1.1000000000000001</c:v>
                </c:pt>
                <c:pt idx="4">
                  <c:v>0.9</c:v>
                </c:pt>
                <c:pt idx="5">
                  <c:v>0.5</c:v>
                </c:pt>
                <c:pt idx="6">
                  <c:v>0.3</c:v>
                </c:pt>
                <c:pt idx="7">
                  <c:v>0.2</c:v>
                </c:pt>
              </c:numCache>
            </c:numRef>
          </c:val>
        </c:ser>
        <c:dLbls>
          <c:showLegendKey val="0"/>
          <c:showVal val="0"/>
          <c:showCatName val="0"/>
          <c:showSerName val="0"/>
          <c:showPercent val="0"/>
          <c:showBubbleSize val="0"/>
        </c:dLbls>
        <c:gapWidth val="150"/>
        <c:axId val="124258560"/>
        <c:axId val="124260352"/>
      </c:barChart>
      <c:catAx>
        <c:axId val="124258560"/>
        <c:scaling>
          <c:orientation val="minMax"/>
        </c:scaling>
        <c:delete val="0"/>
        <c:axPos val="b"/>
        <c:numFmt formatCode="General" sourceLinked="0"/>
        <c:majorTickMark val="none"/>
        <c:minorTickMark val="none"/>
        <c:tickLblPos val="nextTo"/>
        <c:spPr>
          <a:ln>
            <a:solidFill>
              <a:schemeClr val="accent4"/>
            </a:solidFill>
          </a:ln>
        </c:spPr>
        <c:crossAx val="124260352"/>
        <c:crosses val="autoZero"/>
        <c:auto val="1"/>
        <c:lblAlgn val="ctr"/>
        <c:lblOffset val="100"/>
        <c:noMultiLvlLbl val="0"/>
      </c:catAx>
      <c:valAx>
        <c:axId val="124260352"/>
        <c:scaling>
          <c:orientation val="minMax"/>
        </c:scaling>
        <c:delete val="0"/>
        <c:axPos val="l"/>
        <c:numFmt formatCode="General" sourceLinked="1"/>
        <c:majorTickMark val="none"/>
        <c:minorTickMark val="none"/>
        <c:tickLblPos val="nextTo"/>
        <c:spPr>
          <a:ln>
            <a:solidFill>
              <a:schemeClr val="accent4"/>
            </a:solidFill>
          </a:ln>
        </c:spPr>
        <c:crossAx val="124258560"/>
        <c:crosses val="autoZero"/>
        <c:crossBetween val="between"/>
      </c:valAx>
    </c:plotArea>
    <c:plotVisOnly val="1"/>
    <c:dispBlanksAs val="gap"/>
    <c:showDLblsOverMax val="0"/>
  </c:chart>
  <c:txPr>
    <a:bodyPr/>
    <a:lstStyle/>
    <a:p>
      <a:pPr>
        <a:defRPr sz="1300">
          <a:solidFill>
            <a:srgbClr val="000000"/>
          </a:solidFill>
        </a:defRPr>
      </a:pPr>
      <a:endParaRPr lang="en-US"/>
    </a:p>
  </c:txPr>
  <c:externalData r:id="rId1">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Assualt by firearm</c:v>
                </c:pt>
              </c:strCache>
            </c:strRef>
          </c:tx>
          <c:spPr>
            <a:solidFill>
              <a:schemeClr val="accent4"/>
            </a:solidFill>
            <a:ln>
              <a:solidFill>
                <a:schemeClr val="accent4"/>
              </a:solidFill>
            </a:ln>
          </c:spPr>
          <c:invertIfNegative val="0"/>
          <c:dPt>
            <c:idx val="0"/>
            <c:invertIfNegative val="0"/>
            <c:bubble3D val="0"/>
          </c:dPt>
          <c:dPt>
            <c:idx val="1"/>
            <c:invertIfNegative val="0"/>
            <c:bubble3D val="0"/>
          </c:dPt>
          <c:dPt>
            <c:idx val="4"/>
            <c:invertIfNegative val="0"/>
            <c:bubble3D val="0"/>
          </c:dPt>
          <c:dPt>
            <c:idx val="5"/>
            <c:invertIfNegative val="0"/>
            <c:bubble3D val="0"/>
            <c:spPr>
              <a:solidFill>
                <a:schemeClr val="bg1"/>
              </a:solidFill>
              <a:ln>
                <a:solidFill>
                  <a:schemeClr val="bg1"/>
                </a:solidFill>
              </a:ln>
            </c:spPr>
          </c:dPt>
          <c:dPt>
            <c:idx val="6"/>
            <c:invertIfNegative val="0"/>
            <c:bubble3D val="0"/>
          </c:dPt>
          <c:dPt>
            <c:idx val="8"/>
            <c:invertIfNegative val="0"/>
            <c:bubble3D val="0"/>
          </c:dPt>
          <c:dPt>
            <c:idx val="10"/>
            <c:invertIfNegative val="0"/>
            <c:bubble3D val="0"/>
          </c:dPt>
          <c:dPt>
            <c:idx val="12"/>
            <c:invertIfNegative val="0"/>
            <c:bubble3D val="0"/>
            <c:spPr>
              <a:solidFill>
                <a:schemeClr val="accent5"/>
              </a:solidFill>
              <a:ln>
                <a:solidFill>
                  <a:schemeClr val="accent5"/>
                </a:solidFill>
              </a:ln>
            </c:spPr>
          </c:dPt>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Sheet1!$A$2:$A$14</c:f>
              <c:strCache>
                <c:ptCount val="13"/>
                <c:pt idx="0">
                  <c:v>Germany</c:v>
                </c:pt>
                <c:pt idx="1">
                  <c:v>Netherlands</c:v>
                </c:pt>
                <c:pt idx="2">
                  <c:v>Austria</c:v>
                </c:pt>
                <c:pt idx="3">
                  <c:v>Sweden</c:v>
                </c:pt>
                <c:pt idx="4">
                  <c:v>Switzerland</c:v>
                </c:pt>
                <c:pt idx="5">
                  <c:v>Comparable Country Average</c:v>
                </c:pt>
                <c:pt idx="6">
                  <c:v>France</c:v>
                </c:pt>
                <c:pt idx="7">
                  <c:v>United Kingdom</c:v>
                </c:pt>
                <c:pt idx="8">
                  <c:v>Australia</c:v>
                </c:pt>
                <c:pt idx="9">
                  <c:v>Japan</c:v>
                </c:pt>
                <c:pt idx="10">
                  <c:v>Canada</c:v>
                </c:pt>
                <c:pt idx="11">
                  <c:v>Belgium</c:v>
                </c:pt>
                <c:pt idx="12">
                  <c:v>United States</c:v>
                </c:pt>
              </c:strCache>
            </c:strRef>
          </c:cat>
          <c:val>
            <c:numRef>
              <c:f>Sheet1!$B$2:$B$14</c:f>
              <c:numCache>
                <c:formatCode>0</c:formatCode>
                <c:ptCount val="13"/>
                <c:pt idx="0">
                  <c:v>4.5</c:v>
                </c:pt>
                <c:pt idx="1">
                  <c:v>5.8</c:v>
                </c:pt>
                <c:pt idx="2">
                  <c:v>7</c:v>
                </c:pt>
                <c:pt idx="3">
                  <c:v>7.9</c:v>
                </c:pt>
                <c:pt idx="4">
                  <c:v>8.5</c:v>
                </c:pt>
                <c:pt idx="5">
                  <c:v>10.154545454545454</c:v>
                </c:pt>
                <c:pt idx="6">
                  <c:v>11.5</c:v>
                </c:pt>
                <c:pt idx="7">
                  <c:v>11.7</c:v>
                </c:pt>
                <c:pt idx="8">
                  <c:v>12.4</c:v>
                </c:pt>
                <c:pt idx="9">
                  <c:v>12.5</c:v>
                </c:pt>
                <c:pt idx="10">
                  <c:v>13</c:v>
                </c:pt>
                <c:pt idx="11">
                  <c:v>16.899999999999999</c:v>
                </c:pt>
                <c:pt idx="12">
                  <c:v>26.9</c:v>
                </c:pt>
              </c:numCache>
            </c:numRef>
          </c:val>
        </c:ser>
        <c:dLbls>
          <c:showLegendKey val="0"/>
          <c:showVal val="0"/>
          <c:showCatName val="0"/>
          <c:showSerName val="0"/>
          <c:showPercent val="0"/>
          <c:showBubbleSize val="0"/>
        </c:dLbls>
        <c:gapWidth val="150"/>
        <c:axId val="124304768"/>
        <c:axId val="124310656"/>
      </c:barChart>
      <c:catAx>
        <c:axId val="124304768"/>
        <c:scaling>
          <c:orientation val="minMax"/>
        </c:scaling>
        <c:delete val="0"/>
        <c:axPos val="l"/>
        <c:numFmt formatCode="General" sourceLinked="0"/>
        <c:majorTickMark val="none"/>
        <c:minorTickMark val="none"/>
        <c:tickLblPos val="nextTo"/>
        <c:spPr>
          <a:ln>
            <a:solidFill>
              <a:schemeClr val="accent4"/>
            </a:solidFill>
          </a:ln>
        </c:spPr>
        <c:crossAx val="124310656"/>
        <c:crosses val="autoZero"/>
        <c:auto val="1"/>
        <c:lblAlgn val="ctr"/>
        <c:lblOffset val="100"/>
        <c:noMultiLvlLbl val="0"/>
      </c:catAx>
      <c:valAx>
        <c:axId val="124310656"/>
        <c:scaling>
          <c:orientation val="minMax"/>
        </c:scaling>
        <c:delete val="0"/>
        <c:axPos val="b"/>
        <c:majorGridlines>
          <c:spPr>
            <a:ln>
              <a:noFill/>
            </a:ln>
          </c:spPr>
        </c:majorGridlines>
        <c:numFmt formatCode="0" sourceLinked="1"/>
        <c:majorTickMark val="none"/>
        <c:minorTickMark val="none"/>
        <c:tickLblPos val="nextTo"/>
        <c:spPr>
          <a:ln>
            <a:solidFill>
              <a:schemeClr val="accent4"/>
            </a:solidFill>
          </a:ln>
        </c:spPr>
        <c:crossAx val="124304768"/>
        <c:crosses val="autoZero"/>
        <c:crossBetween val="between"/>
      </c:valAx>
    </c:plotArea>
    <c:plotVisOnly val="1"/>
    <c:dispBlanksAs val="gap"/>
    <c:showDLblsOverMax val="0"/>
  </c:chart>
  <c:txPr>
    <a:bodyPr/>
    <a:lstStyle/>
    <a:p>
      <a:pPr>
        <a:defRPr sz="1300">
          <a:solidFill>
            <a:srgbClr val="000000"/>
          </a:solidFill>
        </a:defRPr>
      </a:pPr>
      <a:endParaRPr lang="en-US"/>
    </a:p>
  </c:txPr>
  <c:externalData r:id="rId1">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Australia</c:v>
                </c:pt>
              </c:strCache>
            </c:strRef>
          </c:tx>
          <c:spPr>
            <a:ln w="28575">
              <a:solidFill>
                <a:schemeClr val="accent4"/>
              </a:solidFill>
            </a:ln>
          </c:spPr>
          <c:marker>
            <c:symbol val="none"/>
          </c:marker>
          <c:cat>
            <c:strRef>
              <c:f>Sheet1!$A$2:$A$12</c:f>
              <c:strCache>
                <c:ptCount val="11"/>
                <c:pt idx="0">
                  <c:v>2000</c:v>
                </c:pt>
                <c:pt idx="1">
                  <c:v>2001</c:v>
                </c:pt>
                <c:pt idx="2">
                  <c:v>2002</c:v>
                </c:pt>
                <c:pt idx="3">
                  <c:v>2003</c:v>
                </c:pt>
                <c:pt idx="4">
                  <c:v>2004</c:v>
                </c:pt>
                <c:pt idx="5">
                  <c:v>2005</c:v>
                </c:pt>
                <c:pt idx="6">
                  <c:v>2006</c:v>
                </c:pt>
                <c:pt idx="7">
                  <c:v>2007</c:v>
                </c:pt>
                <c:pt idx="8">
                  <c:v>2008</c:v>
                </c:pt>
                <c:pt idx="9">
                  <c:v>2009</c:v>
                </c:pt>
                <c:pt idx="10">
                  <c:v>2010</c:v>
                </c:pt>
              </c:strCache>
            </c:strRef>
          </c:cat>
          <c:val>
            <c:numRef>
              <c:f>Sheet1!$B$2:$B$12</c:f>
              <c:numCache>
                <c:formatCode>General</c:formatCode>
                <c:ptCount val="11"/>
                <c:pt idx="0">
                  <c:v>4.2</c:v>
                </c:pt>
                <c:pt idx="1">
                  <c:v>3.1</c:v>
                </c:pt>
                <c:pt idx="2">
                  <c:v>2.8</c:v>
                </c:pt>
                <c:pt idx="3">
                  <c:v>3.3</c:v>
                </c:pt>
                <c:pt idx="4">
                  <c:v>3.5</c:v>
                </c:pt>
                <c:pt idx="5">
                  <c:v>3.5</c:v>
                </c:pt>
                <c:pt idx="6">
                  <c:v>3.5</c:v>
                </c:pt>
                <c:pt idx="7">
                  <c:v>3.6</c:v>
                </c:pt>
                <c:pt idx="8">
                  <c:v>4.0999999999999996</c:v>
                </c:pt>
                <c:pt idx="9">
                  <c:v>4.5999999999999996</c:v>
                </c:pt>
                <c:pt idx="10">
                  <c:v>4.3</c:v>
                </c:pt>
              </c:numCache>
            </c:numRef>
          </c:val>
          <c:smooth val="0"/>
        </c:ser>
        <c:ser>
          <c:idx val="1"/>
          <c:order val="1"/>
          <c:tx>
            <c:strRef>
              <c:f>Sheet1!$C$1</c:f>
              <c:strCache>
                <c:ptCount val="1"/>
                <c:pt idx="0">
                  <c:v>Austria</c:v>
                </c:pt>
              </c:strCache>
            </c:strRef>
          </c:tx>
          <c:spPr>
            <a:ln w="28575">
              <a:solidFill>
                <a:schemeClr val="accent4"/>
              </a:solidFill>
            </a:ln>
          </c:spPr>
          <c:marker>
            <c:symbol val="none"/>
          </c:marker>
          <c:cat>
            <c:strRef>
              <c:f>Sheet1!$A$2:$A$12</c:f>
              <c:strCache>
                <c:ptCount val="11"/>
                <c:pt idx="0">
                  <c:v>2000</c:v>
                </c:pt>
                <c:pt idx="1">
                  <c:v>2001</c:v>
                </c:pt>
                <c:pt idx="2">
                  <c:v>2002</c:v>
                </c:pt>
                <c:pt idx="3">
                  <c:v>2003</c:v>
                </c:pt>
                <c:pt idx="4">
                  <c:v>2004</c:v>
                </c:pt>
                <c:pt idx="5">
                  <c:v>2005</c:v>
                </c:pt>
                <c:pt idx="6">
                  <c:v>2006</c:v>
                </c:pt>
                <c:pt idx="7">
                  <c:v>2007</c:v>
                </c:pt>
                <c:pt idx="8">
                  <c:v>2008</c:v>
                </c:pt>
                <c:pt idx="9">
                  <c:v>2009</c:v>
                </c:pt>
                <c:pt idx="10">
                  <c:v>2010</c:v>
                </c:pt>
              </c:strCache>
            </c:strRef>
          </c:cat>
          <c:val>
            <c:numRef>
              <c:f>Sheet1!$C$2:$C$12</c:f>
              <c:numCache>
                <c:formatCode>General</c:formatCode>
                <c:ptCount val="11"/>
                <c:pt idx="0">
                  <c:v>1.5</c:v>
                </c:pt>
                <c:pt idx="1">
                  <c:v>1.1000000000000001</c:v>
                </c:pt>
                <c:pt idx="2">
                  <c:v>0.7</c:v>
                </c:pt>
                <c:pt idx="3">
                  <c:v>0.3</c:v>
                </c:pt>
                <c:pt idx="4">
                  <c:v>0.4</c:v>
                </c:pt>
                <c:pt idx="5">
                  <c:v>0.3</c:v>
                </c:pt>
                <c:pt idx="6">
                  <c:v>0.4</c:v>
                </c:pt>
                <c:pt idx="7">
                  <c:v>0.5</c:v>
                </c:pt>
                <c:pt idx="8">
                  <c:v>0.2</c:v>
                </c:pt>
                <c:pt idx="9">
                  <c:v>0.3</c:v>
                </c:pt>
                <c:pt idx="10">
                  <c:v>0.3</c:v>
                </c:pt>
              </c:numCache>
            </c:numRef>
          </c:val>
          <c:smooth val="0"/>
        </c:ser>
        <c:ser>
          <c:idx val="2"/>
          <c:order val="2"/>
          <c:tx>
            <c:strRef>
              <c:f>Sheet1!$D$1</c:f>
              <c:strCache>
                <c:ptCount val="1"/>
                <c:pt idx="0">
                  <c:v>Belgium</c:v>
                </c:pt>
              </c:strCache>
            </c:strRef>
          </c:tx>
          <c:spPr>
            <a:ln>
              <a:solidFill>
                <a:schemeClr val="accent4"/>
              </a:solidFill>
            </a:ln>
          </c:spPr>
          <c:marker>
            <c:symbol val="none"/>
          </c:marker>
          <c:cat>
            <c:strRef>
              <c:f>Sheet1!$A$2:$A$12</c:f>
              <c:strCache>
                <c:ptCount val="11"/>
                <c:pt idx="0">
                  <c:v>2000</c:v>
                </c:pt>
                <c:pt idx="1">
                  <c:v>2001</c:v>
                </c:pt>
                <c:pt idx="2">
                  <c:v>2002</c:v>
                </c:pt>
                <c:pt idx="3">
                  <c:v>2003</c:v>
                </c:pt>
                <c:pt idx="4">
                  <c:v>2004</c:v>
                </c:pt>
                <c:pt idx="5">
                  <c:v>2005</c:v>
                </c:pt>
                <c:pt idx="6">
                  <c:v>2006</c:v>
                </c:pt>
                <c:pt idx="7">
                  <c:v>2007</c:v>
                </c:pt>
                <c:pt idx="8">
                  <c:v>2008</c:v>
                </c:pt>
                <c:pt idx="9">
                  <c:v>2009</c:v>
                </c:pt>
                <c:pt idx="10">
                  <c:v>2010</c:v>
                </c:pt>
              </c:strCache>
            </c:strRef>
          </c:cat>
          <c:val>
            <c:numRef>
              <c:f>Sheet1!$D$2:$D$12</c:f>
              <c:numCache>
                <c:formatCode>General</c:formatCode>
                <c:ptCount val="11"/>
                <c:pt idx="0">
                  <c:v>1.2</c:v>
                </c:pt>
                <c:pt idx="1">
                  <c:v>1.2</c:v>
                </c:pt>
                <c:pt idx="2">
                  <c:v>1.2</c:v>
                </c:pt>
                <c:pt idx="3">
                  <c:v>1.1000000000000001</c:v>
                </c:pt>
                <c:pt idx="4">
                  <c:v>1.4</c:v>
                </c:pt>
                <c:pt idx="5">
                  <c:v>1.7</c:v>
                </c:pt>
                <c:pt idx="6">
                  <c:v>1.8</c:v>
                </c:pt>
                <c:pt idx="7">
                  <c:v>2.1</c:v>
                </c:pt>
                <c:pt idx="8">
                  <c:v>2.1</c:v>
                </c:pt>
                <c:pt idx="9">
                  <c:v>2.1</c:v>
                </c:pt>
                <c:pt idx="10">
                  <c:v>2</c:v>
                </c:pt>
              </c:numCache>
            </c:numRef>
          </c:val>
          <c:smooth val="0"/>
        </c:ser>
        <c:ser>
          <c:idx val="3"/>
          <c:order val="3"/>
          <c:tx>
            <c:strRef>
              <c:f>Sheet1!$E$1</c:f>
              <c:strCache>
                <c:ptCount val="1"/>
                <c:pt idx="0">
                  <c:v>Canada</c:v>
                </c:pt>
              </c:strCache>
            </c:strRef>
          </c:tx>
          <c:spPr>
            <a:ln>
              <a:solidFill>
                <a:schemeClr val="accent4"/>
              </a:solidFill>
            </a:ln>
          </c:spPr>
          <c:marker>
            <c:symbol val="none"/>
          </c:marker>
          <c:cat>
            <c:strRef>
              <c:f>Sheet1!$A$2:$A$12</c:f>
              <c:strCache>
                <c:ptCount val="11"/>
                <c:pt idx="0">
                  <c:v>2000</c:v>
                </c:pt>
                <c:pt idx="1">
                  <c:v>2001</c:v>
                </c:pt>
                <c:pt idx="2">
                  <c:v>2002</c:v>
                </c:pt>
                <c:pt idx="3">
                  <c:v>2003</c:v>
                </c:pt>
                <c:pt idx="4">
                  <c:v>2004</c:v>
                </c:pt>
                <c:pt idx="5">
                  <c:v>2005</c:v>
                </c:pt>
                <c:pt idx="6">
                  <c:v>2006</c:v>
                </c:pt>
                <c:pt idx="7">
                  <c:v>2007</c:v>
                </c:pt>
                <c:pt idx="8">
                  <c:v>2008</c:v>
                </c:pt>
                <c:pt idx="9">
                  <c:v>2009</c:v>
                </c:pt>
                <c:pt idx="10">
                  <c:v>2010</c:v>
                </c:pt>
              </c:strCache>
            </c:strRef>
          </c:cat>
          <c:val>
            <c:numRef>
              <c:f>Sheet1!$E$2:$E$12</c:f>
              <c:numCache>
                <c:formatCode>General</c:formatCode>
                <c:ptCount val="11"/>
                <c:pt idx="0">
                  <c:v>3</c:v>
                </c:pt>
                <c:pt idx="1">
                  <c:v>3</c:v>
                </c:pt>
                <c:pt idx="2">
                  <c:v>3.1</c:v>
                </c:pt>
                <c:pt idx="3">
                  <c:v>2.7</c:v>
                </c:pt>
                <c:pt idx="4">
                  <c:v>2.9</c:v>
                </c:pt>
                <c:pt idx="5">
                  <c:v>3</c:v>
                </c:pt>
                <c:pt idx="6">
                  <c:v>3.3</c:v>
                </c:pt>
                <c:pt idx="7">
                  <c:v>3.9</c:v>
                </c:pt>
                <c:pt idx="8">
                  <c:v>4.2</c:v>
                </c:pt>
                <c:pt idx="9">
                  <c:v>4.3</c:v>
                </c:pt>
                <c:pt idx="10">
                  <c:v>4.4000000000000004</c:v>
                </c:pt>
              </c:numCache>
            </c:numRef>
          </c:val>
          <c:smooth val="0"/>
        </c:ser>
        <c:ser>
          <c:idx val="4"/>
          <c:order val="4"/>
          <c:tx>
            <c:strRef>
              <c:f>Sheet1!$F$1</c:f>
              <c:strCache>
                <c:ptCount val="1"/>
                <c:pt idx="0">
                  <c:v>France</c:v>
                </c:pt>
              </c:strCache>
            </c:strRef>
          </c:tx>
          <c:spPr>
            <a:ln>
              <a:solidFill>
                <a:schemeClr val="accent4"/>
              </a:solidFill>
            </a:ln>
          </c:spPr>
          <c:marker>
            <c:symbol val="none"/>
          </c:marker>
          <c:cat>
            <c:strRef>
              <c:f>Sheet1!$A$2:$A$12</c:f>
              <c:strCache>
                <c:ptCount val="11"/>
                <c:pt idx="0">
                  <c:v>2000</c:v>
                </c:pt>
                <c:pt idx="1">
                  <c:v>2001</c:v>
                </c:pt>
                <c:pt idx="2">
                  <c:v>2002</c:v>
                </c:pt>
                <c:pt idx="3">
                  <c:v>2003</c:v>
                </c:pt>
                <c:pt idx="4">
                  <c:v>2004</c:v>
                </c:pt>
                <c:pt idx="5">
                  <c:v>2005</c:v>
                </c:pt>
                <c:pt idx="6">
                  <c:v>2006</c:v>
                </c:pt>
                <c:pt idx="7">
                  <c:v>2007</c:v>
                </c:pt>
                <c:pt idx="8">
                  <c:v>2008</c:v>
                </c:pt>
                <c:pt idx="9">
                  <c:v>2009</c:v>
                </c:pt>
                <c:pt idx="10">
                  <c:v>2010</c:v>
                </c:pt>
              </c:strCache>
            </c:strRef>
          </c:cat>
          <c:val>
            <c:numRef>
              <c:f>Sheet1!$F$2:$F$12</c:f>
              <c:numCache>
                <c:formatCode>General</c:formatCode>
                <c:ptCount val="11"/>
                <c:pt idx="0">
                  <c:v>1.8</c:v>
                </c:pt>
                <c:pt idx="1">
                  <c:v>1.5</c:v>
                </c:pt>
                <c:pt idx="2">
                  <c:v>1.4</c:v>
                </c:pt>
                <c:pt idx="3">
                  <c:v>1.6</c:v>
                </c:pt>
                <c:pt idx="4">
                  <c:v>1.4</c:v>
                </c:pt>
                <c:pt idx="5">
                  <c:v>1.6</c:v>
                </c:pt>
                <c:pt idx="6">
                  <c:v>1.8</c:v>
                </c:pt>
                <c:pt idx="7">
                  <c:v>1.8</c:v>
                </c:pt>
                <c:pt idx="8">
                  <c:v>2.1</c:v>
                </c:pt>
                <c:pt idx="9">
                  <c:v>2.2999999999999998</c:v>
                </c:pt>
                <c:pt idx="10">
                  <c:v>2.6</c:v>
                </c:pt>
              </c:numCache>
            </c:numRef>
          </c:val>
          <c:smooth val="0"/>
        </c:ser>
        <c:ser>
          <c:idx val="5"/>
          <c:order val="5"/>
          <c:tx>
            <c:strRef>
              <c:f>Sheet1!$G$1</c:f>
              <c:strCache>
                <c:ptCount val="1"/>
                <c:pt idx="0">
                  <c:v>Germany</c:v>
                </c:pt>
              </c:strCache>
            </c:strRef>
          </c:tx>
          <c:spPr>
            <a:ln>
              <a:solidFill>
                <a:schemeClr val="accent4"/>
              </a:solidFill>
            </a:ln>
          </c:spPr>
          <c:marker>
            <c:symbol val="none"/>
          </c:marker>
          <c:cat>
            <c:strRef>
              <c:f>Sheet1!$A$2:$A$12</c:f>
              <c:strCache>
                <c:ptCount val="11"/>
                <c:pt idx="0">
                  <c:v>2000</c:v>
                </c:pt>
                <c:pt idx="1">
                  <c:v>2001</c:v>
                </c:pt>
                <c:pt idx="2">
                  <c:v>2002</c:v>
                </c:pt>
                <c:pt idx="3">
                  <c:v>2003</c:v>
                </c:pt>
                <c:pt idx="4">
                  <c:v>2004</c:v>
                </c:pt>
                <c:pt idx="5">
                  <c:v>2005</c:v>
                </c:pt>
                <c:pt idx="6">
                  <c:v>2006</c:v>
                </c:pt>
                <c:pt idx="7">
                  <c:v>2007</c:v>
                </c:pt>
                <c:pt idx="8">
                  <c:v>2008</c:v>
                </c:pt>
                <c:pt idx="9">
                  <c:v>2009</c:v>
                </c:pt>
                <c:pt idx="10">
                  <c:v>2010</c:v>
                </c:pt>
              </c:strCache>
            </c:strRef>
          </c:cat>
          <c:val>
            <c:numRef>
              <c:f>Sheet1!$G$2:$G$12</c:f>
              <c:numCache>
                <c:formatCode>General</c:formatCode>
                <c:ptCount val="11"/>
                <c:pt idx="0">
                  <c:v>0.7</c:v>
                </c:pt>
                <c:pt idx="1">
                  <c:v>1.2</c:v>
                </c:pt>
                <c:pt idx="2">
                  <c:v>1</c:v>
                </c:pt>
                <c:pt idx="3">
                  <c:v>0.9</c:v>
                </c:pt>
                <c:pt idx="4">
                  <c:v>0.8</c:v>
                </c:pt>
                <c:pt idx="5">
                  <c:v>0.8</c:v>
                </c:pt>
                <c:pt idx="6">
                  <c:v>0.9</c:v>
                </c:pt>
                <c:pt idx="7">
                  <c:v>0.9</c:v>
                </c:pt>
                <c:pt idx="8">
                  <c:v>0.9</c:v>
                </c:pt>
                <c:pt idx="9">
                  <c:v>0.9</c:v>
                </c:pt>
                <c:pt idx="10">
                  <c:v>0.8</c:v>
                </c:pt>
              </c:numCache>
            </c:numRef>
          </c:val>
          <c:smooth val="0"/>
        </c:ser>
        <c:ser>
          <c:idx val="6"/>
          <c:order val="6"/>
          <c:tx>
            <c:strRef>
              <c:f>Sheet1!$H$1</c:f>
              <c:strCache>
                <c:ptCount val="1"/>
                <c:pt idx="0">
                  <c:v>Japan</c:v>
                </c:pt>
              </c:strCache>
            </c:strRef>
          </c:tx>
          <c:spPr>
            <a:ln>
              <a:solidFill>
                <a:schemeClr val="accent4"/>
              </a:solidFill>
            </a:ln>
          </c:spPr>
          <c:marker>
            <c:symbol val="none"/>
          </c:marker>
          <c:cat>
            <c:strRef>
              <c:f>Sheet1!$A$2:$A$12</c:f>
              <c:strCache>
                <c:ptCount val="11"/>
                <c:pt idx="0">
                  <c:v>2000</c:v>
                </c:pt>
                <c:pt idx="1">
                  <c:v>2001</c:v>
                </c:pt>
                <c:pt idx="2">
                  <c:v>2002</c:v>
                </c:pt>
                <c:pt idx="3">
                  <c:v>2003</c:v>
                </c:pt>
                <c:pt idx="4">
                  <c:v>2004</c:v>
                </c:pt>
                <c:pt idx="5">
                  <c:v>2005</c:v>
                </c:pt>
                <c:pt idx="6">
                  <c:v>2006</c:v>
                </c:pt>
                <c:pt idx="7">
                  <c:v>2007</c:v>
                </c:pt>
                <c:pt idx="8">
                  <c:v>2008</c:v>
                </c:pt>
                <c:pt idx="9">
                  <c:v>2009</c:v>
                </c:pt>
                <c:pt idx="10">
                  <c:v>2010</c:v>
                </c:pt>
              </c:strCache>
            </c:strRef>
          </c:cat>
          <c:val>
            <c:numRef>
              <c:f>Sheet1!$H$2:$H$12</c:f>
              <c:numCache>
                <c:formatCode>General</c:formatCode>
                <c:ptCount val="11"/>
                <c:pt idx="0">
                  <c:v>0.5</c:v>
                </c:pt>
                <c:pt idx="1">
                  <c:v>0.5</c:v>
                </c:pt>
                <c:pt idx="2">
                  <c:v>0.5</c:v>
                </c:pt>
                <c:pt idx="3">
                  <c:v>0.6</c:v>
                </c:pt>
                <c:pt idx="4">
                  <c:v>0.6</c:v>
                </c:pt>
                <c:pt idx="5">
                  <c:v>0.7</c:v>
                </c:pt>
                <c:pt idx="6">
                  <c:v>0.6</c:v>
                </c:pt>
                <c:pt idx="7">
                  <c:v>0.6</c:v>
                </c:pt>
                <c:pt idx="8">
                  <c:v>0.7</c:v>
                </c:pt>
                <c:pt idx="9">
                  <c:v>0.7</c:v>
                </c:pt>
                <c:pt idx="10">
                  <c:v>0.6</c:v>
                </c:pt>
              </c:numCache>
            </c:numRef>
          </c:val>
          <c:smooth val="0"/>
        </c:ser>
        <c:ser>
          <c:idx val="7"/>
          <c:order val="7"/>
          <c:tx>
            <c:strRef>
              <c:f>Sheet1!$I$1</c:f>
              <c:strCache>
                <c:ptCount val="1"/>
                <c:pt idx="0">
                  <c:v>Netherlands</c:v>
                </c:pt>
              </c:strCache>
            </c:strRef>
          </c:tx>
          <c:spPr>
            <a:ln>
              <a:solidFill>
                <a:schemeClr val="accent4"/>
              </a:solidFill>
            </a:ln>
          </c:spPr>
          <c:marker>
            <c:symbol val="none"/>
          </c:marker>
          <c:cat>
            <c:strRef>
              <c:f>Sheet1!$A$2:$A$12</c:f>
              <c:strCache>
                <c:ptCount val="11"/>
                <c:pt idx="0">
                  <c:v>2000</c:v>
                </c:pt>
                <c:pt idx="1">
                  <c:v>2001</c:v>
                </c:pt>
                <c:pt idx="2">
                  <c:v>2002</c:v>
                </c:pt>
                <c:pt idx="3">
                  <c:v>2003</c:v>
                </c:pt>
                <c:pt idx="4">
                  <c:v>2004</c:v>
                </c:pt>
                <c:pt idx="5">
                  <c:v>2005</c:v>
                </c:pt>
                <c:pt idx="6">
                  <c:v>2006</c:v>
                </c:pt>
                <c:pt idx="7">
                  <c:v>2007</c:v>
                </c:pt>
                <c:pt idx="8">
                  <c:v>2008</c:v>
                </c:pt>
                <c:pt idx="9">
                  <c:v>2009</c:v>
                </c:pt>
                <c:pt idx="10">
                  <c:v>2010</c:v>
                </c:pt>
              </c:strCache>
            </c:strRef>
          </c:cat>
          <c:val>
            <c:numRef>
              <c:f>Sheet1!$I$2:$I$12</c:f>
              <c:numCache>
                <c:formatCode>General</c:formatCode>
                <c:ptCount val="11"/>
                <c:pt idx="0">
                  <c:v>0.7</c:v>
                </c:pt>
                <c:pt idx="1">
                  <c:v>0.7</c:v>
                </c:pt>
                <c:pt idx="2">
                  <c:v>0.8</c:v>
                </c:pt>
                <c:pt idx="3">
                  <c:v>0.7</c:v>
                </c:pt>
                <c:pt idx="4">
                  <c:v>1</c:v>
                </c:pt>
                <c:pt idx="5">
                  <c:v>0.8</c:v>
                </c:pt>
                <c:pt idx="6">
                  <c:v>0.7</c:v>
                </c:pt>
                <c:pt idx="7">
                  <c:v>0.7</c:v>
                </c:pt>
                <c:pt idx="8">
                  <c:v>0.9</c:v>
                </c:pt>
                <c:pt idx="9">
                  <c:v>1</c:v>
                </c:pt>
                <c:pt idx="10">
                  <c:v>0.7</c:v>
                </c:pt>
              </c:numCache>
            </c:numRef>
          </c:val>
          <c:smooth val="0"/>
        </c:ser>
        <c:ser>
          <c:idx val="8"/>
          <c:order val="8"/>
          <c:tx>
            <c:strRef>
              <c:f>Sheet1!$J$1</c:f>
              <c:strCache>
                <c:ptCount val="1"/>
                <c:pt idx="0">
                  <c:v>Sweden</c:v>
                </c:pt>
              </c:strCache>
            </c:strRef>
          </c:tx>
          <c:spPr>
            <a:ln>
              <a:solidFill>
                <a:schemeClr val="accent4"/>
              </a:solidFill>
            </a:ln>
          </c:spPr>
          <c:marker>
            <c:symbol val="none"/>
          </c:marker>
          <c:cat>
            <c:strRef>
              <c:f>Sheet1!$A$2:$A$12</c:f>
              <c:strCache>
                <c:ptCount val="11"/>
                <c:pt idx="0">
                  <c:v>2000</c:v>
                </c:pt>
                <c:pt idx="1">
                  <c:v>2001</c:v>
                </c:pt>
                <c:pt idx="2">
                  <c:v>2002</c:v>
                </c:pt>
                <c:pt idx="3">
                  <c:v>2003</c:v>
                </c:pt>
                <c:pt idx="4">
                  <c:v>2004</c:v>
                </c:pt>
                <c:pt idx="5">
                  <c:v>2005</c:v>
                </c:pt>
                <c:pt idx="6">
                  <c:v>2006</c:v>
                </c:pt>
                <c:pt idx="7">
                  <c:v>2007</c:v>
                </c:pt>
                <c:pt idx="8">
                  <c:v>2008</c:v>
                </c:pt>
                <c:pt idx="9">
                  <c:v>2009</c:v>
                </c:pt>
                <c:pt idx="10">
                  <c:v>2010</c:v>
                </c:pt>
              </c:strCache>
            </c:strRef>
          </c:cat>
          <c:val>
            <c:numRef>
              <c:f>Sheet1!$J$2:$J$12</c:f>
              <c:numCache>
                <c:formatCode>General</c:formatCode>
                <c:ptCount val="11"/>
                <c:pt idx="0">
                  <c:v>2.5</c:v>
                </c:pt>
                <c:pt idx="1">
                  <c:v>3.5</c:v>
                </c:pt>
                <c:pt idx="2">
                  <c:v>2.8</c:v>
                </c:pt>
                <c:pt idx="3">
                  <c:v>3</c:v>
                </c:pt>
                <c:pt idx="4">
                  <c:v>2.8</c:v>
                </c:pt>
                <c:pt idx="5">
                  <c:v>3.3</c:v>
                </c:pt>
                <c:pt idx="6">
                  <c:v>3.3</c:v>
                </c:pt>
                <c:pt idx="7">
                  <c:v>3.8</c:v>
                </c:pt>
                <c:pt idx="8">
                  <c:v>3.8</c:v>
                </c:pt>
                <c:pt idx="9">
                  <c:v>4.0999999999999996</c:v>
                </c:pt>
                <c:pt idx="10">
                  <c:v>4.2</c:v>
                </c:pt>
              </c:numCache>
            </c:numRef>
          </c:val>
          <c:smooth val="0"/>
        </c:ser>
        <c:ser>
          <c:idx val="9"/>
          <c:order val="9"/>
          <c:tx>
            <c:strRef>
              <c:f>Sheet1!$K$1</c:f>
              <c:strCache>
                <c:ptCount val="1"/>
                <c:pt idx="0">
                  <c:v>United Kingdom</c:v>
                </c:pt>
              </c:strCache>
            </c:strRef>
          </c:tx>
          <c:spPr>
            <a:ln>
              <a:solidFill>
                <a:schemeClr val="accent4"/>
              </a:solidFill>
            </a:ln>
          </c:spPr>
          <c:marker>
            <c:symbol val="none"/>
          </c:marker>
          <c:cat>
            <c:strRef>
              <c:f>Sheet1!$A$2:$A$12</c:f>
              <c:strCache>
                <c:ptCount val="11"/>
                <c:pt idx="0">
                  <c:v>2000</c:v>
                </c:pt>
                <c:pt idx="1">
                  <c:v>2001</c:v>
                </c:pt>
                <c:pt idx="2">
                  <c:v>2002</c:v>
                </c:pt>
                <c:pt idx="3">
                  <c:v>2003</c:v>
                </c:pt>
                <c:pt idx="4">
                  <c:v>2004</c:v>
                </c:pt>
                <c:pt idx="5">
                  <c:v>2005</c:v>
                </c:pt>
                <c:pt idx="6">
                  <c:v>2006</c:v>
                </c:pt>
                <c:pt idx="7">
                  <c:v>2007</c:v>
                </c:pt>
                <c:pt idx="8">
                  <c:v>2008</c:v>
                </c:pt>
                <c:pt idx="9">
                  <c:v>2009</c:v>
                </c:pt>
                <c:pt idx="10">
                  <c:v>2010</c:v>
                </c:pt>
              </c:strCache>
            </c:strRef>
          </c:cat>
          <c:val>
            <c:numRef>
              <c:f>Sheet1!$K$2:$K$12</c:f>
              <c:numCache>
                <c:formatCode>General</c:formatCode>
                <c:ptCount val="11"/>
                <c:pt idx="0">
                  <c:v>1.8</c:v>
                </c:pt>
                <c:pt idx="1">
                  <c:v>2</c:v>
                </c:pt>
                <c:pt idx="2">
                  <c:v>1.7</c:v>
                </c:pt>
                <c:pt idx="3">
                  <c:v>1.5</c:v>
                </c:pt>
                <c:pt idx="4">
                  <c:v>1.7</c:v>
                </c:pt>
                <c:pt idx="5">
                  <c:v>1.8</c:v>
                </c:pt>
                <c:pt idx="6">
                  <c:v>2.1</c:v>
                </c:pt>
                <c:pt idx="7">
                  <c:v>2.5</c:v>
                </c:pt>
                <c:pt idx="8">
                  <c:v>2.7</c:v>
                </c:pt>
                <c:pt idx="9">
                  <c:v>2.8</c:v>
                </c:pt>
                <c:pt idx="10">
                  <c:v>3.1</c:v>
                </c:pt>
              </c:numCache>
            </c:numRef>
          </c:val>
          <c:smooth val="0"/>
        </c:ser>
        <c:ser>
          <c:idx val="10"/>
          <c:order val="10"/>
          <c:tx>
            <c:strRef>
              <c:f>Sheet1!$L$1</c:f>
              <c:strCache>
                <c:ptCount val="1"/>
                <c:pt idx="0">
                  <c:v>United States</c:v>
                </c:pt>
              </c:strCache>
            </c:strRef>
          </c:tx>
          <c:spPr>
            <a:ln>
              <a:solidFill>
                <a:schemeClr val="accent5"/>
              </a:solidFill>
            </a:ln>
          </c:spPr>
          <c:marker>
            <c:symbol val="none"/>
          </c:marker>
          <c:cat>
            <c:strRef>
              <c:f>Sheet1!$A$2:$A$12</c:f>
              <c:strCache>
                <c:ptCount val="11"/>
                <c:pt idx="0">
                  <c:v>2000</c:v>
                </c:pt>
                <c:pt idx="1">
                  <c:v>2001</c:v>
                </c:pt>
                <c:pt idx="2">
                  <c:v>2002</c:v>
                </c:pt>
                <c:pt idx="3">
                  <c:v>2003</c:v>
                </c:pt>
                <c:pt idx="4">
                  <c:v>2004</c:v>
                </c:pt>
                <c:pt idx="5">
                  <c:v>2005</c:v>
                </c:pt>
                <c:pt idx="6">
                  <c:v>2006</c:v>
                </c:pt>
                <c:pt idx="7">
                  <c:v>2007</c:v>
                </c:pt>
                <c:pt idx="8">
                  <c:v>2008</c:v>
                </c:pt>
                <c:pt idx="9">
                  <c:v>2009</c:v>
                </c:pt>
                <c:pt idx="10">
                  <c:v>2010</c:v>
                </c:pt>
              </c:strCache>
            </c:strRef>
          </c:cat>
          <c:val>
            <c:numRef>
              <c:f>Sheet1!$L$2:$L$12</c:f>
              <c:numCache>
                <c:formatCode>General</c:formatCode>
                <c:ptCount val="11"/>
                <c:pt idx="0">
                  <c:v>4.5</c:v>
                </c:pt>
                <c:pt idx="1">
                  <c:v>4.9000000000000004</c:v>
                </c:pt>
                <c:pt idx="2">
                  <c:v>6</c:v>
                </c:pt>
                <c:pt idx="3">
                  <c:v>6.6</c:v>
                </c:pt>
                <c:pt idx="4">
                  <c:v>7</c:v>
                </c:pt>
                <c:pt idx="5">
                  <c:v>7.9</c:v>
                </c:pt>
                <c:pt idx="6">
                  <c:v>9.3000000000000007</c:v>
                </c:pt>
                <c:pt idx="7">
                  <c:v>9.9</c:v>
                </c:pt>
                <c:pt idx="8">
                  <c:v>10.199999999999999</c:v>
                </c:pt>
                <c:pt idx="9">
                  <c:v>10.3</c:v>
                </c:pt>
                <c:pt idx="10">
                  <c:v>10.7</c:v>
                </c:pt>
              </c:numCache>
            </c:numRef>
          </c:val>
          <c:smooth val="0"/>
        </c:ser>
        <c:ser>
          <c:idx val="11"/>
          <c:order val="11"/>
          <c:tx>
            <c:strRef>
              <c:f>Sheet1!$M$1</c:f>
              <c:strCache>
                <c:ptCount val="1"/>
                <c:pt idx="0">
                  <c:v>Comparable Country Average</c:v>
                </c:pt>
              </c:strCache>
            </c:strRef>
          </c:tx>
          <c:spPr>
            <a:ln>
              <a:solidFill>
                <a:schemeClr val="bg1"/>
              </a:solidFill>
            </a:ln>
          </c:spPr>
          <c:marker>
            <c:symbol val="none"/>
          </c:marker>
          <c:cat>
            <c:strRef>
              <c:f>Sheet1!$A$2:$A$12</c:f>
              <c:strCache>
                <c:ptCount val="11"/>
                <c:pt idx="0">
                  <c:v>2000</c:v>
                </c:pt>
                <c:pt idx="1">
                  <c:v>2001</c:v>
                </c:pt>
                <c:pt idx="2">
                  <c:v>2002</c:v>
                </c:pt>
                <c:pt idx="3">
                  <c:v>2003</c:v>
                </c:pt>
                <c:pt idx="4">
                  <c:v>2004</c:v>
                </c:pt>
                <c:pt idx="5">
                  <c:v>2005</c:v>
                </c:pt>
                <c:pt idx="6">
                  <c:v>2006</c:v>
                </c:pt>
                <c:pt idx="7">
                  <c:v>2007</c:v>
                </c:pt>
                <c:pt idx="8">
                  <c:v>2008</c:v>
                </c:pt>
                <c:pt idx="9">
                  <c:v>2009</c:v>
                </c:pt>
                <c:pt idx="10">
                  <c:v>2010</c:v>
                </c:pt>
              </c:strCache>
            </c:strRef>
          </c:cat>
          <c:val>
            <c:numRef>
              <c:f>Sheet1!$M$2:$M$12</c:f>
              <c:numCache>
                <c:formatCode>0.0</c:formatCode>
                <c:ptCount val="11"/>
                <c:pt idx="0">
                  <c:v>1.7900000000000003</c:v>
                </c:pt>
                <c:pt idx="1">
                  <c:v>1.7799999999999998</c:v>
                </c:pt>
                <c:pt idx="2">
                  <c:v>1.6</c:v>
                </c:pt>
                <c:pt idx="3">
                  <c:v>1.5699999999999998</c:v>
                </c:pt>
                <c:pt idx="4">
                  <c:v>1.65</c:v>
                </c:pt>
                <c:pt idx="5">
                  <c:v>1.75</c:v>
                </c:pt>
                <c:pt idx="6">
                  <c:v>1.8400000000000003</c:v>
                </c:pt>
                <c:pt idx="7">
                  <c:v>2.04</c:v>
                </c:pt>
                <c:pt idx="8">
                  <c:v>2.17</c:v>
                </c:pt>
                <c:pt idx="9">
                  <c:v>2.3100000000000005</c:v>
                </c:pt>
                <c:pt idx="10">
                  <c:v>2.2999999999999998</c:v>
                </c:pt>
              </c:numCache>
            </c:numRef>
          </c:val>
          <c:smooth val="0"/>
        </c:ser>
        <c:dLbls>
          <c:showLegendKey val="0"/>
          <c:showVal val="0"/>
          <c:showCatName val="0"/>
          <c:showSerName val="0"/>
          <c:showPercent val="0"/>
          <c:showBubbleSize val="0"/>
        </c:dLbls>
        <c:marker val="1"/>
        <c:smooth val="0"/>
        <c:axId val="125370368"/>
        <c:axId val="125371904"/>
      </c:lineChart>
      <c:catAx>
        <c:axId val="125370368"/>
        <c:scaling>
          <c:orientation val="minMax"/>
        </c:scaling>
        <c:delete val="0"/>
        <c:axPos val="b"/>
        <c:numFmt formatCode="General" sourceLinked="1"/>
        <c:majorTickMark val="none"/>
        <c:minorTickMark val="none"/>
        <c:tickLblPos val="nextTo"/>
        <c:spPr>
          <a:ln>
            <a:solidFill>
              <a:srgbClr val="D3D3D3"/>
            </a:solidFill>
          </a:ln>
        </c:spPr>
        <c:crossAx val="125371904"/>
        <c:crosses val="autoZero"/>
        <c:auto val="1"/>
        <c:lblAlgn val="ctr"/>
        <c:lblOffset val="100"/>
        <c:noMultiLvlLbl val="0"/>
      </c:catAx>
      <c:valAx>
        <c:axId val="125371904"/>
        <c:scaling>
          <c:orientation val="minMax"/>
        </c:scaling>
        <c:delete val="0"/>
        <c:axPos val="l"/>
        <c:numFmt formatCode="0" sourceLinked="0"/>
        <c:majorTickMark val="none"/>
        <c:minorTickMark val="none"/>
        <c:tickLblPos val="nextTo"/>
        <c:spPr>
          <a:ln w="9525">
            <a:solidFill>
              <a:schemeClr val="accent4"/>
            </a:solidFill>
          </a:ln>
        </c:spPr>
        <c:crossAx val="125370368"/>
        <c:crosses val="autoZero"/>
        <c:crossBetween val="midCat"/>
      </c:valAx>
    </c:plotArea>
    <c:legend>
      <c:legendPos val="t"/>
      <c:legendEntry>
        <c:idx val="0"/>
        <c:delete val="1"/>
      </c:legendEntry>
      <c:legendEntry>
        <c:idx val="1"/>
        <c:delete val="1"/>
      </c:legendEntry>
      <c:legendEntry>
        <c:idx val="2"/>
        <c:delete val="1"/>
      </c:legendEntry>
      <c:legendEntry>
        <c:idx val="3"/>
        <c:delete val="1"/>
      </c:legendEntry>
      <c:legendEntry>
        <c:idx val="4"/>
        <c:delete val="1"/>
      </c:legendEntry>
      <c:legendEntry>
        <c:idx val="5"/>
        <c:delete val="1"/>
      </c:legendEntry>
      <c:legendEntry>
        <c:idx val="6"/>
        <c:delete val="1"/>
      </c:legendEntry>
      <c:legendEntry>
        <c:idx val="7"/>
        <c:delete val="1"/>
      </c:legendEntry>
      <c:legendEntry>
        <c:idx val="8"/>
        <c:delete val="1"/>
      </c:legendEntry>
      <c:legendEntry>
        <c:idx val="9"/>
        <c:delete val="1"/>
      </c:legendEntry>
      <c:overlay val="0"/>
    </c:legend>
    <c:plotVisOnly val="1"/>
    <c:dispBlanksAs val="gap"/>
    <c:showDLblsOverMax val="0"/>
  </c:chart>
  <c:txPr>
    <a:bodyPr/>
    <a:lstStyle/>
    <a:p>
      <a:pPr>
        <a:defRPr sz="1300">
          <a:solidFill>
            <a:schemeClr val="accent6"/>
          </a:solidFill>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scatterChart>
        <c:scatterStyle val="lineMarker"/>
        <c:varyColors val="0"/>
        <c:ser>
          <c:idx val="0"/>
          <c:order val="0"/>
          <c:tx>
            <c:strRef>
              <c:f>Sheet1!$B$1</c:f>
              <c:strCache>
                <c:ptCount val="1"/>
                <c:pt idx="0">
                  <c:v>Series 1</c:v>
                </c:pt>
              </c:strCache>
            </c:strRef>
          </c:tx>
          <c:spPr>
            <a:ln w="28575">
              <a:noFill/>
            </a:ln>
          </c:spPr>
          <c:dPt>
            <c:idx val="9"/>
            <c:bubble3D val="0"/>
          </c:dPt>
          <c:dPt>
            <c:idx val="10"/>
            <c:bubble3D val="0"/>
          </c:dPt>
          <c:xVal>
            <c:numRef>
              <c:f>Sheet1!$A$2:$A$5</c:f>
              <c:numCache>
                <c:formatCode>General</c:formatCode>
                <c:ptCount val="4"/>
                <c:pt idx="0">
                  <c:v>0</c:v>
                </c:pt>
                <c:pt idx="1">
                  <c:v>1</c:v>
                </c:pt>
                <c:pt idx="2">
                  <c:v>2</c:v>
                </c:pt>
                <c:pt idx="3">
                  <c:v>3</c:v>
                </c:pt>
              </c:numCache>
            </c:numRef>
          </c:xVal>
          <c:yVal>
            <c:numRef>
              <c:f>Sheet1!$B$2:$B$5</c:f>
              <c:numCache>
                <c:formatCode>General</c:formatCode>
                <c:ptCount val="4"/>
                <c:pt idx="0">
                  <c:v>4.3</c:v>
                </c:pt>
                <c:pt idx="1">
                  <c:v>2.5</c:v>
                </c:pt>
                <c:pt idx="2">
                  <c:v>3.5</c:v>
                </c:pt>
                <c:pt idx="3">
                  <c:v>4.5</c:v>
                </c:pt>
              </c:numCache>
            </c:numRef>
          </c:yVal>
          <c:smooth val="0"/>
        </c:ser>
        <c:ser>
          <c:idx val="1"/>
          <c:order val="1"/>
          <c:tx>
            <c:strRef>
              <c:f>Sheet1!$C$1</c:f>
              <c:strCache>
                <c:ptCount val="1"/>
                <c:pt idx="0">
                  <c:v>Series 2</c:v>
                </c:pt>
              </c:strCache>
            </c:strRef>
          </c:tx>
          <c:spPr>
            <a:ln w="28575">
              <a:noFill/>
            </a:ln>
          </c:spPr>
          <c:xVal>
            <c:numRef>
              <c:f>Sheet1!$A$2:$A$5</c:f>
              <c:numCache>
                <c:formatCode>General</c:formatCode>
                <c:ptCount val="4"/>
                <c:pt idx="0">
                  <c:v>0</c:v>
                </c:pt>
                <c:pt idx="1">
                  <c:v>1</c:v>
                </c:pt>
                <c:pt idx="2">
                  <c:v>2</c:v>
                </c:pt>
                <c:pt idx="3">
                  <c:v>3</c:v>
                </c:pt>
              </c:numCache>
            </c:numRef>
          </c:xVal>
          <c:yVal>
            <c:numRef>
              <c:f>Sheet1!$C$2:$C$5</c:f>
              <c:numCache>
                <c:formatCode>General</c:formatCode>
                <c:ptCount val="4"/>
                <c:pt idx="0">
                  <c:v>2.4</c:v>
                </c:pt>
                <c:pt idx="1">
                  <c:v>4.4000000000000004</c:v>
                </c:pt>
                <c:pt idx="2">
                  <c:v>1.8</c:v>
                </c:pt>
                <c:pt idx="3">
                  <c:v>2.8</c:v>
                </c:pt>
              </c:numCache>
            </c:numRef>
          </c:yVal>
          <c:smooth val="0"/>
        </c:ser>
        <c:ser>
          <c:idx val="2"/>
          <c:order val="2"/>
          <c:tx>
            <c:strRef>
              <c:f>Sheet1!$D$1</c:f>
              <c:strCache>
                <c:ptCount val="1"/>
                <c:pt idx="0">
                  <c:v>Series 3</c:v>
                </c:pt>
              </c:strCache>
            </c:strRef>
          </c:tx>
          <c:spPr>
            <a:ln w="28575">
              <a:noFill/>
            </a:ln>
          </c:spPr>
          <c:xVal>
            <c:numRef>
              <c:f>Sheet1!$A$2:$A$5</c:f>
              <c:numCache>
                <c:formatCode>General</c:formatCode>
                <c:ptCount val="4"/>
                <c:pt idx="0">
                  <c:v>0</c:v>
                </c:pt>
                <c:pt idx="1">
                  <c:v>1</c:v>
                </c:pt>
                <c:pt idx="2">
                  <c:v>2</c:v>
                </c:pt>
                <c:pt idx="3">
                  <c:v>3</c:v>
                </c:pt>
              </c:numCache>
            </c:numRef>
          </c:xVal>
          <c:yVal>
            <c:numRef>
              <c:f>Sheet1!$D$2:$D$5</c:f>
              <c:numCache>
                <c:formatCode>General</c:formatCode>
                <c:ptCount val="4"/>
                <c:pt idx="0">
                  <c:v>2</c:v>
                </c:pt>
                <c:pt idx="1">
                  <c:v>2</c:v>
                </c:pt>
                <c:pt idx="2">
                  <c:v>3</c:v>
                </c:pt>
                <c:pt idx="3">
                  <c:v>5</c:v>
                </c:pt>
              </c:numCache>
            </c:numRef>
          </c:yVal>
          <c:smooth val="0"/>
        </c:ser>
        <c:dLbls>
          <c:showLegendKey val="0"/>
          <c:showVal val="0"/>
          <c:showCatName val="0"/>
          <c:showSerName val="0"/>
          <c:showPercent val="0"/>
          <c:showBubbleSize val="0"/>
        </c:dLbls>
        <c:axId val="88934656"/>
        <c:axId val="88940544"/>
      </c:scatterChart>
      <c:valAx>
        <c:axId val="88934656"/>
        <c:scaling>
          <c:orientation val="minMax"/>
        </c:scaling>
        <c:delete val="0"/>
        <c:axPos val="b"/>
        <c:numFmt formatCode="General" sourceLinked="1"/>
        <c:majorTickMark val="none"/>
        <c:minorTickMark val="none"/>
        <c:tickLblPos val="nextTo"/>
        <c:spPr>
          <a:noFill/>
          <a:ln>
            <a:solidFill>
              <a:srgbClr val="D3D3D3"/>
            </a:solidFill>
          </a:ln>
        </c:spPr>
        <c:txPr>
          <a:bodyPr/>
          <a:lstStyle/>
          <a:p>
            <a:pPr>
              <a:defRPr sz="1200">
                <a:solidFill>
                  <a:schemeClr val="accent6"/>
                </a:solidFill>
              </a:defRPr>
            </a:pPr>
            <a:endParaRPr lang="en-US"/>
          </a:p>
        </c:txPr>
        <c:crossAx val="88940544"/>
        <c:crosses val="autoZero"/>
        <c:crossBetween val="midCat"/>
      </c:valAx>
      <c:valAx>
        <c:axId val="88940544"/>
        <c:scaling>
          <c:orientation val="minMax"/>
        </c:scaling>
        <c:delete val="0"/>
        <c:axPos val="l"/>
        <c:numFmt formatCode="General" sourceLinked="1"/>
        <c:majorTickMark val="none"/>
        <c:minorTickMark val="none"/>
        <c:tickLblPos val="nextTo"/>
        <c:spPr>
          <a:noFill/>
          <a:ln w="9525">
            <a:solidFill>
              <a:srgbClr val="D3D3D3"/>
            </a:solidFill>
          </a:ln>
        </c:spPr>
        <c:txPr>
          <a:bodyPr/>
          <a:lstStyle/>
          <a:p>
            <a:pPr>
              <a:defRPr sz="1200">
                <a:solidFill>
                  <a:schemeClr val="accent6"/>
                </a:solidFill>
              </a:defRPr>
            </a:pPr>
            <a:endParaRPr lang="en-US"/>
          </a:p>
        </c:txPr>
        <c:crossAx val="88934656"/>
        <c:crosses val="autoZero"/>
        <c:crossBetween val="midCat"/>
      </c:valAx>
      <c:spPr>
        <a:noFill/>
      </c:spPr>
    </c:plotArea>
    <c:plotVisOnly val="1"/>
    <c:dispBlanksAs val="gap"/>
    <c:showDLblsOverMax val="0"/>
  </c:chart>
  <c:spPr>
    <a:noFill/>
  </c:spPr>
  <c:txPr>
    <a:bodyPr/>
    <a:lstStyle/>
    <a:p>
      <a:pPr>
        <a:defRPr sz="1800"/>
      </a:pPr>
      <a:endParaRPr lang="en-US"/>
    </a:p>
  </c:txPr>
  <c:externalData r:id="rId2">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Opioid use disorders</c:v>
                </c:pt>
              </c:strCache>
            </c:strRef>
          </c:tx>
          <c:spPr>
            <a:solidFill>
              <a:schemeClr val="bg1"/>
            </a:solidFill>
            <a:ln>
              <a:solidFill>
                <a:schemeClr val="bg1"/>
              </a:solidFill>
            </a:ln>
          </c:spPr>
          <c:invertIfNegative val="0"/>
          <c:dPt>
            <c:idx val="0"/>
            <c:invertIfNegative val="0"/>
            <c:bubble3D val="0"/>
          </c:dPt>
          <c:dPt>
            <c:idx val="1"/>
            <c:invertIfNegative val="0"/>
            <c:bubble3D val="0"/>
          </c:dPt>
          <c:dPt>
            <c:idx val="4"/>
            <c:invertIfNegative val="0"/>
            <c:bubble3D val="0"/>
          </c:dPt>
          <c:dPt>
            <c:idx val="5"/>
            <c:invertIfNegative val="0"/>
            <c:bubble3D val="0"/>
          </c:dPt>
          <c:dPt>
            <c:idx val="6"/>
            <c:invertIfNegative val="0"/>
            <c:bubble3D val="0"/>
          </c:dPt>
          <c:dPt>
            <c:idx val="8"/>
            <c:invertIfNegative val="0"/>
            <c:bubble3D val="0"/>
          </c:dPt>
          <c:dPt>
            <c:idx val="10"/>
            <c:invertIfNegative val="0"/>
            <c:bubble3D val="0"/>
          </c:dPt>
          <c:dPt>
            <c:idx val="12"/>
            <c:invertIfNegative val="0"/>
            <c:bubble3D val="0"/>
          </c:dPt>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Sheet1!$A$2:$A$3</c:f>
              <c:strCache>
                <c:ptCount val="2"/>
                <c:pt idx="0">
                  <c:v>United States</c:v>
                </c:pt>
                <c:pt idx="1">
                  <c:v>Comparable Country Average</c:v>
                </c:pt>
              </c:strCache>
            </c:strRef>
          </c:cat>
          <c:val>
            <c:numRef>
              <c:f>Sheet1!$B$2:$B$3</c:f>
              <c:numCache>
                <c:formatCode>0</c:formatCode>
                <c:ptCount val="2"/>
                <c:pt idx="0">
                  <c:v>245.2</c:v>
                </c:pt>
                <c:pt idx="1">
                  <c:v>144.21818181818182</c:v>
                </c:pt>
              </c:numCache>
            </c:numRef>
          </c:val>
        </c:ser>
        <c:ser>
          <c:idx val="1"/>
          <c:order val="1"/>
          <c:tx>
            <c:strRef>
              <c:f>Sheet1!$C$1</c:f>
              <c:strCache>
                <c:ptCount val="1"/>
                <c:pt idx="0">
                  <c:v>Other drug use disorders</c:v>
                </c:pt>
              </c:strCache>
            </c:strRef>
          </c:tx>
          <c:spPr>
            <a:solidFill>
              <a:schemeClr val="accent2"/>
            </a:solidFill>
            <a:ln>
              <a:solidFill>
                <a:schemeClr val="accent2"/>
              </a:solidFill>
            </a:ln>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Sheet1!$A$2:$A$3</c:f>
              <c:strCache>
                <c:ptCount val="2"/>
                <c:pt idx="0">
                  <c:v>United States</c:v>
                </c:pt>
                <c:pt idx="1">
                  <c:v>Comparable Country Average</c:v>
                </c:pt>
              </c:strCache>
            </c:strRef>
          </c:cat>
          <c:val>
            <c:numRef>
              <c:f>Sheet1!$C$2:$C$3</c:f>
              <c:numCache>
                <c:formatCode>0</c:formatCode>
                <c:ptCount val="2"/>
                <c:pt idx="0">
                  <c:v>240.8</c:v>
                </c:pt>
                <c:pt idx="1">
                  <c:v>109.62727272727274</c:v>
                </c:pt>
              </c:numCache>
            </c:numRef>
          </c:val>
        </c:ser>
        <c:ser>
          <c:idx val="2"/>
          <c:order val="2"/>
          <c:tx>
            <c:strRef>
              <c:f>Sheet1!$D$1</c:f>
              <c:strCache>
                <c:ptCount val="1"/>
                <c:pt idx="0">
                  <c:v>Cocaine use disorders</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Sheet1!$A$2:$A$3</c:f>
              <c:strCache>
                <c:ptCount val="2"/>
                <c:pt idx="0">
                  <c:v>United States</c:v>
                </c:pt>
                <c:pt idx="1">
                  <c:v>Comparable Country Average</c:v>
                </c:pt>
              </c:strCache>
            </c:strRef>
          </c:cat>
          <c:val>
            <c:numRef>
              <c:f>Sheet1!$D$2:$D$3</c:f>
              <c:numCache>
                <c:formatCode>0</c:formatCode>
                <c:ptCount val="2"/>
                <c:pt idx="0">
                  <c:v>57.1</c:v>
                </c:pt>
                <c:pt idx="1">
                  <c:v>28.072727272727274</c:v>
                </c:pt>
              </c:numCache>
            </c:numRef>
          </c:val>
        </c:ser>
        <c:ser>
          <c:idx val="3"/>
          <c:order val="3"/>
          <c:tx>
            <c:strRef>
              <c:f>Sheet1!$E$1</c:f>
              <c:strCache>
                <c:ptCount val="1"/>
                <c:pt idx="0">
                  <c:v>Amphetamine use disorders</c:v>
                </c:pt>
              </c:strCache>
            </c:strRef>
          </c:tx>
          <c:spPr>
            <a:solidFill>
              <a:schemeClr val="accent5"/>
            </a:solidFill>
            <a:ln>
              <a:solidFill>
                <a:schemeClr val="accent5"/>
              </a:solidFill>
            </a:ln>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Sheet1!$A$2:$A$3</c:f>
              <c:strCache>
                <c:ptCount val="2"/>
                <c:pt idx="0">
                  <c:v>United States</c:v>
                </c:pt>
                <c:pt idx="1">
                  <c:v>Comparable Country Average</c:v>
                </c:pt>
              </c:strCache>
            </c:strRef>
          </c:cat>
          <c:val>
            <c:numRef>
              <c:f>Sheet1!$E$2:$E$3</c:f>
              <c:numCache>
                <c:formatCode>0</c:formatCode>
                <c:ptCount val="2"/>
                <c:pt idx="0">
                  <c:v>34.4</c:v>
                </c:pt>
                <c:pt idx="1">
                  <c:v>33.345454545454544</c:v>
                </c:pt>
              </c:numCache>
            </c:numRef>
          </c:val>
        </c:ser>
        <c:ser>
          <c:idx val="4"/>
          <c:order val="4"/>
          <c:tx>
            <c:strRef>
              <c:f>Sheet1!$F$1</c:f>
              <c:strCache>
                <c:ptCount val="1"/>
                <c:pt idx="0">
                  <c:v>Cannabis use disorders</c:v>
                </c:pt>
              </c:strCache>
            </c:strRef>
          </c:tx>
          <c:spPr>
            <a:solidFill>
              <a:schemeClr val="accent4"/>
            </a:solidFill>
            <a:ln>
              <a:solidFill>
                <a:schemeClr val="accent4"/>
              </a:solidFill>
            </a:ln>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Sheet1!$A$2:$A$3</c:f>
              <c:strCache>
                <c:ptCount val="2"/>
                <c:pt idx="0">
                  <c:v>United States</c:v>
                </c:pt>
                <c:pt idx="1">
                  <c:v>Comparable Country Average</c:v>
                </c:pt>
              </c:strCache>
            </c:strRef>
          </c:cat>
          <c:val>
            <c:numRef>
              <c:f>Sheet1!$F$2:$F$3</c:f>
              <c:numCache>
                <c:formatCode>0</c:formatCode>
                <c:ptCount val="2"/>
                <c:pt idx="0">
                  <c:v>14</c:v>
                </c:pt>
                <c:pt idx="1">
                  <c:v>8.6363636363636367</c:v>
                </c:pt>
              </c:numCache>
            </c:numRef>
          </c:val>
        </c:ser>
        <c:dLbls>
          <c:showLegendKey val="0"/>
          <c:showVal val="0"/>
          <c:showCatName val="0"/>
          <c:showSerName val="0"/>
          <c:showPercent val="0"/>
          <c:showBubbleSize val="0"/>
        </c:dLbls>
        <c:gapWidth val="75"/>
        <c:axId val="125438976"/>
        <c:axId val="125457152"/>
      </c:barChart>
      <c:catAx>
        <c:axId val="125438976"/>
        <c:scaling>
          <c:orientation val="minMax"/>
        </c:scaling>
        <c:delete val="0"/>
        <c:axPos val="b"/>
        <c:numFmt formatCode="General" sourceLinked="0"/>
        <c:majorTickMark val="none"/>
        <c:minorTickMark val="none"/>
        <c:tickLblPos val="nextTo"/>
        <c:spPr>
          <a:ln>
            <a:solidFill>
              <a:schemeClr val="accent4"/>
            </a:solidFill>
          </a:ln>
        </c:spPr>
        <c:crossAx val="125457152"/>
        <c:crosses val="autoZero"/>
        <c:auto val="1"/>
        <c:lblAlgn val="ctr"/>
        <c:lblOffset val="100"/>
        <c:noMultiLvlLbl val="0"/>
      </c:catAx>
      <c:valAx>
        <c:axId val="125457152"/>
        <c:scaling>
          <c:orientation val="minMax"/>
        </c:scaling>
        <c:delete val="0"/>
        <c:axPos val="l"/>
        <c:majorGridlines>
          <c:spPr>
            <a:ln>
              <a:noFill/>
            </a:ln>
          </c:spPr>
        </c:majorGridlines>
        <c:numFmt formatCode="0" sourceLinked="0"/>
        <c:majorTickMark val="none"/>
        <c:minorTickMark val="none"/>
        <c:tickLblPos val="nextTo"/>
        <c:spPr>
          <a:ln w="9525">
            <a:noFill/>
          </a:ln>
        </c:spPr>
        <c:crossAx val="125438976"/>
        <c:crosses val="autoZero"/>
        <c:crossBetween val="between"/>
      </c:valAx>
    </c:plotArea>
    <c:legend>
      <c:legendPos val="t"/>
      <c:overlay val="0"/>
    </c:legend>
    <c:plotVisOnly val="1"/>
    <c:dispBlanksAs val="gap"/>
    <c:showDLblsOverMax val="0"/>
  </c:chart>
  <c:txPr>
    <a:bodyPr/>
    <a:lstStyle/>
    <a:p>
      <a:pPr>
        <a:defRPr sz="1300">
          <a:solidFill>
            <a:srgbClr val="000000"/>
          </a:solidFill>
        </a:defRPr>
      </a:pPr>
      <a:endParaRPr lang="en-US"/>
    </a:p>
  </c:txPr>
  <c:externalData r:id="rId1">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stacked"/>
        <c:varyColors val="0"/>
        <c:ser>
          <c:idx val="0"/>
          <c:order val="0"/>
          <c:tx>
            <c:strRef>
              <c:f>Sheet1!$B$1</c:f>
              <c:strCache>
                <c:ptCount val="1"/>
                <c:pt idx="0">
                  <c:v>Themselves</c:v>
                </c:pt>
              </c:strCache>
            </c:strRef>
          </c:tx>
          <c:spPr>
            <a:solidFill>
              <a:schemeClr val="bg1"/>
            </a:solidFill>
            <a:ln>
              <a:solidFill>
                <a:schemeClr val="bg1"/>
              </a:solidFill>
            </a:ln>
          </c:spPr>
          <c:invertIfNegative val="0"/>
          <c:dLbls>
            <c:dLbl>
              <c:idx val="0"/>
              <c:delete val="1"/>
              <c:extLst>
                <c:ext xmlns:c15="http://schemas.microsoft.com/office/drawing/2012/chart" uri="{CE6537A1-D6FC-4f65-9D91-7224C49458BB}"/>
              </c:extLst>
            </c:dLbl>
            <c:dLbl>
              <c:idx val="1"/>
              <c:delete val="1"/>
              <c:extLst>
                <c:ext xmlns:c15="http://schemas.microsoft.com/office/drawing/2012/chart" uri="{CE6537A1-D6FC-4f65-9D91-7224C49458BB}"/>
              </c:extLst>
            </c:dLbl>
            <c:dLbl>
              <c:idx val="2"/>
              <c:layout>
                <c:manualLayout>
                  <c:x val="1.4174344436569809E-3"/>
                  <c:y val="7.017543859649128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numFmt formatCode="0%" sourceLinked="0"/>
              <c:spPr/>
              <c:txPr>
                <a:bodyPr/>
                <a:lstStyle/>
                <a:p>
                  <a:pPr>
                    <a:defRPr>
                      <a:solidFill>
                        <a:schemeClr val="bg2"/>
                      </a:solidFill>
                    </a:defRPr>
                  </a:pPr>
                  <a:endParaRPr lang="en-US"/>
                </a:p>
              </c:txPr>
              <c:showLegendKey val="0"/>
              <c:showVal val="1"/>
              <c:showCatName val="0"/>
              <c:showSerName val="0"/>
              <c:showPercent val="0"/>
              <c:showBubbleSize val="0"/>
            </c:dLbl>
            <c:numFmt formatCode="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Percent who say yes to any of the above</c:v>
                </c:pt>
                <c:pt idx="1">
                  <c:v>Died from a prescription painkiller overdose</c:v>
                </c:pt>
                <c:pt idx="2">
                  <c:v>Ever been addicted to prescription painkillers</c:v>
                </c:pt>
                <c:pt idx="3">
                  <c:v>Ever taken a prescription painkiller not prescribed to them</c:v>
                </c:pt>
              </c:strCache>
            </c:strRef>
          </c:cat>
          <c:val>
            <c:numRef>
              <c:f>Sheet1!$B$2:$B$5</c:f>
              <c:numCache>
                <c:formatCode>0%</c:formatCode>
                <c:ptCount val="4"/>
                <c:pt idx="1">
                  <c:v>0</c:v>
                </c:pt>
                <c:pt idx="2">
                  <c:v>0.02</c:v>
                </c:pt>
                <c:pt idx="3">
                  <c:v>0.06</c:v>
                </c:pt>
              </c:numCache>
            </c:numRef>
          </c:val>
        </c:ser>
        <c:ser>
          <c:idx val="1"/>
          <c:order val="1"/>
          <c:tx>
            <c:strRef>
              <c:f>Sheet1!$C$1</c:f>
              <c:strCache>
                <c:ptCount val="1"/>
                <c:pt idx="0">
                  <c:v>Family Member</c:v>
                </c:pt>
              </c:strCache>
            </c:strRef>
          </c:tx>
          <c:spPr>
            <a:solidFill>
              <a:schemeClr val="accent2"/>
            </a:solidFill>
            <a:ln>
              <a:solidFill>
                <a:schemeClr val="accent2"/>
              </a:solidFill>
            </a:ln>
          </c:spPr>
          <c:invertIfNegative val="0"/>
          <c:dLbls>
            <c:numFmt formatCode="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Percent who say yes to any of the above</c:v>
                </c:pt>
                <c:pt idx="1">
                  <c:v>Died from a prescription painkiller overdose</c:v>
                </c:pt>
                <c:pt idx="2">
                  <c:v>Ever been addicted to prescription painkillers</c:v>
                </c:pt>
                <c:pt idx="3">
                  <c:v>Ever taken a prescription painkiller not prescribed to them</c:v>
                </c:pt>
              </c:strCache>
            </c:strRef>
          </c:cat>
          <c:val>
            <c:numRef>
              <c:f>Sheet1!$C$2:$C$5</c:f>
              <c:numCache>
                <c:formatCode>0%</c:formatCode>
                <c:ptCount val="4"/>
                <c:pt idx="1">
                  <c:v>0.04</c:v>
                </c:pt>
                <c:pt idx="2">
                  <c:v>0.15</c:v>
                </c:pt>
                <c:pt idx="3">
                  <c:v>0.14000000000000001</c:v>
                </c:pt>
              </c:numCache>
            </c:numRef>
          </c:val>
        </c:ser>
        <c:ser>
          <c:idx val="2"/>
          <c:order val="2"/>
          <c:tx>
            <c:strRef>
              <c:f>Sheet1!$D$1</c:f>
              <c:strCache>
                <c:ptCount val="1"/>
                <c:pt idx="0">
                  <c:v>Close Friend</c:v>
                </c:pt>
              </c:strCache>
            </c:strRef>
          </c:tx>
          <c:spPr>
            <a:solidFill>
              <a:schemeClr val="accent3"/>
            </a:solidFill>
            <a:ln>
              <a:solidFill>
                <a:schemeClr val="accent3"/>
              </a:solidFill>
            </a:ln>
          </c:spPr>
          <c:invertIfNegative val="0"/>
          <c:dLbls>
            <c:numFmt formatCode="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Percent who say yes to any of the above</c:v>
                </c:pt>
                <c:pt idx="1">
                  <c:v>Died from a prescription painkiller overdose</c:v>
                </c:pt>
                <c:pt idx="2">
                  <c:v>Ever been addicted to prescription painkillers</c:v>
                </c:pt>
                <c:pt idx="3">
                  <c:v>Ever taken a prescription painkiller not prescribed to them</c:v>
                </c:pt>
              </c:strCache>
            </c:strRef>
          </c:cat>
          <c:val>
            <c:numRef>
              <c:f>Sheet1!$D$2:$D$5</c:f>
              <c:numCache>
                <c:formatCode>0%</c:formatCode>
                <c:ptCount val="4"/>
                <c:pt idx="1">
                  <c:v>0.05</c:v>
                </c:pt>
                <c:pt idx="2">
                  <c:v>0.1</c:v>
                </c:pt>
                <c:pt idx="3">
                  <c:v>0.13</c:v>
                </c:pt>
              </c:numCache>
            </c:numRef>
          </c:val>
        </c:ser>
        <c:ser>
          <c:idx val="3"/>
          <c:order val="3"/>
          <c:tx>
            <c:strRef>
              <c:f>Sheet1!$E$1</c:f>
              <c:strCache>
                <c:ptCount val="1"/>
                <c:pt idx="0">
                  <c:v>Acquaintance/Someone else</c:v>
                </c:pt>
              </c:strCache>
            </c:strRef>
          </c:tx>
          <c:spPr>
            <a:solidFill>
              <a:schemeClr val="accent1"/>
            </a:solidFill>
            <a:ln>
              <a:solidFill>
                <a:schemeClr val="accent1"/>
              </a:solidFill>
            </a:ln>
          </c:spPr>
          <c:invertIfNegative val="0"/>
          <c:dLbls>
            <c:numFmt formatCode="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Percent who say yes to any of the above</c:v>
                </c:pt>
                <c:pt idx="1">
                  <c:v>Died from a prescription painkiller overdose</c:v>
                </c:pt>
                <c:pt idx="2">
                  <c:v>Ever been addicted to prescription painkillers</c:v>
                </c:pt>
                <c:pt idx="3">
                  <c:v>Ever taken a prescription painkiller not prescribed to them</c:v>
                </c:pt>
              </c:strCache>
            </c:strRef>
          </c:cat>
          <c:val>
            <c:numRef>
              <c:f>Sheet1!$E$2:$E$5</c:f>
              <c:numCache>
                <c:formatCode>0%</c:formatCode>
                <c:ptCount val="4"/>
                <c:pt idx="1">
                  <c:v>7.0000000000000007E-2</c:v>
                </c:pt>
                <c:pt idx="2">
                  <c:v>0.12</c:v>
                </c:pt>
                <c:pt idx="3">
                  <c:v>0.12</c:v>
                </c:pt>
              </c:numCache>
            </c:numRef>
          </c:val>
        </c:ser>
        <c:ser>
          <c:idx val="4"/>
          <c:order val="4"/>
          <c:tx>
            <c:strRef>
              <c:f>Sheet1!$F$1</c:f>
              <c:strCache>
                <c:ptCount val="1"/>
                <c:pt idx="0">
                  <c:v>Any</c:v>
                </c:pt>
              </c:strCache>
            </c:strRef>
          </c:tx>
          <c:spPr>
            <a:solidFill>
              <a:schemeClr val="accent4"/>
            </a:solidFill>
            <a:ln>
              <a:solidFill>
                <a:schemeClr val="accent4"/>
              </a:solidFill>
            </a:ln>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Percent who say yes to any of the above</c:v>
                </c:pt>
                <c:pt idx="1">
                  <c:v>Died from a prescription painkiller overdose</c:v>
                </c:pt>
                <c:pt idx="2">
                  <c:v>Ever been addicted to prescription painkillers</c:v>
                </c:pt>
                <c:pt idx="3">
                  <c:v>Ever taken a prescription painkiller not prescribed to them</c:v>
                </c:pt>
              </c:strCache>
            </c:strRef>
          </c:cat>
          <c:val>
            <c:numRef>
              <c:f>Sheet1!$F$2:$F$5</c:f>
              <c:numCache>
                <c:formatCode>General</c:formatCode>
                <c:ptCount val="4"/>
                <c:pt idx="0" formatCode="0%">
                  <c:v>0.56000000000000005</c:v>
                </c:pt>
              </c:numCache>
            </c:numRef>
          </c:val>
        </c:ser>
        <c:dLbls>
          <c:showLegendKey val="0"/>
          <c:showVal val="0"/>
          <c:showCatName val="0"/>
          <c:showSerName val="0"/>
          <c:showPercent val="0"/>
          <c:showBubbleSize val="0"/>
        </c:dLbls>
        <c:gapWidth val="150"/>
        <c:overlap val="100"/>
        <c:axId val="125622528"/>
        <c:axId val="125501440"/>
      </c:barChart>
      <c:catAx>
        <c:axId val="125622528"/>
        <c:scaling>
          <c:orientation val="minMax"/>
        </c:scaling>
        <c:delete val="0"/>
        <c:axPos val="l"/>
        <c:numFmt formatCode="General" sourceLinked="0"/>
        <c:majorTickMark val="none"/>
        <c:minorTickMark val="none"/>
        <c:tickLblPos val="nextTo"/>
        <c:spPr>
          <a:ln>
            <a:solidFill>
              <a:schemeClr val="accent4"/>
            </a:solidFill>
          </a:ln>
        </c:spPr>
        <c:crossAx val="125501440"/>
        <c:crosses val="autoZero"/>
        <c:auto val="1"/>
        <c:lblAlgn val="ctr"/>
        <c:lblOffset val="100"/>
        <c:noMultiLvlLbl val="0"/>
      </c:catAx>
      <c:valAx>
        <c:axId val="125501440"/>
        <c:scaling>
          <c:orientation val="minMax"/>
        </c:scaling>
        <c:delete val="0"/>
        <c:axPos val="b"/>
        <c:numFmt formatCode="0%" sourceLinked="0"/>
        <c:majorTickMark val="none"/>
        <c:minorTickMark val="none"/>
        <c:tickLblPos val="nextTo"/>
        <c:spPr>
          <a:ln>
            <a:solidFill>
              <a:schemeClr val="accent4"/>
            </a:solidFill>
          </a:ln>
        </c:spPr>
        <c:crossAx val="125622528"/>
        <c:crosses val="autoZero"/>
        <c:crossBetween val="between"/>
      </c:valAx>
    </c:plotArea>
    <c:legend>
      <c:legendPos val="t"/>
      <c:legendEntry>
        <c:idx val="4"/>
        <c:delete val="1"/>
      </c:legendEntry>
      <c:overlay val="0"/>
    </c:legend>
    <c:plotVisOnly val="1"/>
    <c:dispBlanksAs val="gap"/>
    <c:showDLblsOverMax val="0"/>
  </c:chart>
  <c:txPr>
    <a:bodyPr/>
    <a:lstStyle/>
    <a:p>
      <a:pPr>
        <a:defRPr sz="1300">
          <a:solidFill>
            <a:srgbClr val="000000"/>
          </a:solidFill>
        </a:defRPr>
      </a:pPr>
      <a:endParaRPr lang="en-US"/>
    </a:p>
  </c:txPr>
  <c:externalData r:id="rId1">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Motor vehicle road injuries DALYs</c:v>
                </c:pt>
              </c:strCache>
            </c:strRef>
          </c:tx>
          <c:spPr>
            <a:solidFill>
              <a:schemeClr val="accent4"/>
            </a:solidFill>
            <a:ln>
              <a:solidFill>
                <a:schemeClr val="accent4"/>
              </a:solidFill>
            </a:ln>
          </c:spPr>
          <c:invertIfNegative val="0"/>
          <c:dPt>
            <c:idx val="0"/>
            <c:invertIfNegative val="0"/>
            <c:bubble3D val="0"/>
          </c:dPt>
          <c:dPt>
            <c:idx val="1"/>
            <c:invertIfNegative val="0"/>
            <c:bubble3D val="0"/>
          </c:dPt>
          <c:dPt>
            <c:idx val="2"/>
            <c:invertIfNegative val="0"/>
            <c:bubble3D val="0"/>
          </c:dPt>
          <c:dPt>
            <c:idx val="4"/>
            <c:invertIfNegative val="0"/>
            <c:bubble3D val="0"/>
          </c:dPt>
          <c:dPt>
            <c:idx val="5"/>
            <c:invertIfNegative val="0"/>
            <c:bubble3D val="0"/>
          </c:dPt>
          <c:dPt>
            <c:idx val="6"/>
            <c:invertIfNegative val="0"/>
            <c:bubble3D val="0"/>
            <c:spPr>
              <a:solidFill>
                <a:schemeClr val="bg1"/>
              </a:solidFill>
              <a:ln>
                <a:solidFill>
                  <a:schemeClr val="bg1"/>
                </a:solidFill>
              </a:ln>
            </c:spPr>
          </c:dPt>
          <c:dPt>
            <c:idx val="11"/>
            <c:invertIfNegative val="0"/>
            <c:bubble3D val="0"/>
          </c:dPt>
          <c:dPt>
            <c:idx val="12"/>
            <c:invertIfNegative val="0"/>
            <c:bubble3D val="0"/>
            <c:spPr>
              <a:solidFill>
                <a:schemeClr val="accent5"/>
              </a:solidFill>
              <a:ln>
                <a:solidFill>
                  <a:schemeClr val="accent5"/>
                </a:solidFill>
              </a:ln>
            </c:spPr>
          </c:dPt>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Sheet1!$A$2:$A$14</c:f>
              <c:strCache>
                <c:ptCount val="13"/>
                <c:pt idx="0">
                  <c:v>Japan</c:v>
                </c:pt>
                <c:pt idx="1">
                  <c:v>United Kingdom</c:v>
                </c:pt>
                <c:pt idx="2">
                  <c:v>Netherlands</c:v>
                </c:pt>
                <c:pt idx="3">
                  <c:v>Germany</c:v>
                </c:pt>
                <c:pt idx="4">
                  <c:v>Sweden</c:v>
                </c:pt>
                <c:pt idx="5">
                  <c:v>Switzerland</c:v>
                </c:pt>
                <c:pt idx="6">
                  <c:v>Comparable Country Average</c:v>
                </c:pt>
                <c:pt idx="7">
                  <c:v>Austria</c:v>
                </c:pt>
                <c:pt idx="8">
                  <c:v>France</c:v>
                </c:pt>
                <c:pt idx="9">
                  <c:v>Australia</c:v>
                </c:pt>
                <c:pt idx="10">
                  <c:v>Canada</c:v>
                </c:pt>
                <c:pt idx="11">
                  <c:v>Belgium</c:v>
                </c:pt>
                <c:pt idx="12">
                  <c:v>United States</c:v>
                </c:pt>
              </c:strCache>
            </c:strRef>
          </c:cat>
          <c:val>
            <c:numRef>
              <c:f>Sheet1!$B$2:$B$14</c:f>
              <c:numCache>
                <c:formatCode>0</c:formatCode>
                <c:ptCount val="13"/>
                <c:pt idx="0">
                  <c:v>96.2</c:v>
                </c:pt>
                <c:pt idx="1">
                  <c:v>135.19999999999999</c:v>
                </c:pt>
                <c:pt idx="2">
                  <c:v>162.69999999999999</c:v>
                </c:pt>
                <c:pt idx="3">
                  <c:v>172.9</c:v>
                </c:pt>
                <c:pt idx="4">
                  <c:v>185.2</c:v>
                </c:pt>
                <c:pt idx="5">
                  <c:v>188</c:v>
                </c:pt>
                <c:pt idx="6">
                  <c:v>213.53636363636363</c:v>
                </c:pt>
                <c:pt idx="7">
                  <c:v>216.2</c:v>
                </c:pt>
                <c:pt idx="8">
                  <c:v>250.8</c:v>
                </c:pt>
                <c:pt idx="9">
                  <c:v>277.8</c:v>
                </c:pt>
                <c:pt idx="10">
                  <c:v>291.2</c:v>
                </c:pt>
                <c:pt idx="11">
                  <c:v>372.7</c:v>
                </c:pt>
                <c:pt idx="12">
                  <c:v>461.8</c:v>
                </c:pt>
              </c:numCache>
            </c:numRef>
          </c:val>
        </c:ser>
        <c:dLbls>
          <c:showLegendKey val="0"/>
          <c:showVal val="0"/>
          <c:showCatName val="0"/>
          <c:showSerName val="0"/>
          <c:showPercent val="0"/>
          <c:showBubbleSize val="0"/>
        </c:dLbls>
        <c:gapWidth val="150"/>
        <c:axId val="125547264"/>
        <c:axId val="125548800"/>
      </c:barChart>
      <c:catAx>
        <c:axId val="125547264"/>
        <c:scaling>
          <c:orientation val="minMax"/>
        </c:scaling>
        <c:delete val="0"/>
        <c:axPos val="l"/>
        <c:numFmt formatCode="General" sourceLinked="0"/>
        <c:majorTickMark val="none"/>
        <c:minorTickMark val="none"/>
        <c:tickLblPos val="nextTo"/>
        <c:spPr>
          <a:ln>
            <a:solidFill>
              <a:schemeClr val="accent4"/>
            </a:solidFill>
          </a:ln>
        </c:spPr>
        <c:crossAx val="125548800"/>
        <c:crosses val="autoZero"/>
        <c:auto val="1"/>
        <c:lblAlgn val="ctr"/>
        <c:lblOffset val="100"/>
        <c:noMultiLvlLbl val="0"/>
      </c:catAx>
      <c:valAx>
        <c:axId val="125548800"/>
        <c:scaling>
          <c:orientation val="minMax"/>
        </c:scaling>
        <c:delete val="0"/>
        <c:axPos val="b"/>
        <c:majorGridlines>
          <c:spPr>
            <a:ln>
              <a:noFill/>
            </a:ln>
          </c:spPr>
        </c:majorGridlines>
        <c:numFmt formatCode="0" sourceLinked="1"/>
        <c:majorTickMark val="none"/>
        <c:minorTickMark val="none"/>
        <c:tickLblPos val="nextTo"/>
        <c:spPr>
          <a:ln>
            <a:solidFill>
              <a:schemeClr val="accent4"/>
            </a:solidFill>
          </a:ln>
        </c:spPr>
        <c:crossAx val="125547264"/>
        <c:crosses val="autoZero"/>
        <c:crossBetween val="between"/>
      </c:valAx>
    </c:plotArea>
    <c:plotVisOnly val="1"/>
    <c:dispBlanksAs val="gap"/>
    <c:showDLblsOverMax val="0"/>
  </c:chart>
  <c:txPr>
    <a:bodyPr/>
    <a:lstStyle/>
    <a:p>
      <a:pPr>
        <a:defRPr sz="1300">
          <a:solidFill>
            <a:srgbClr val="000000"/>
          </a:solidFill>
        </a:defRPr>
      </a:pPr>
      <a:endParaRPr lang="en-US"/>
    </a:p>
  </c:txPr>
  <c:externalData r:id="rId1">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Assault by firearm</c:v>
                </c:pt>
              </c:strCache>
            </c:strRef>
          </c:tx>
          <c:spPr>
            <a:solidFill>
              <a:schemeClr val="accent4"/>
            </a:solidFill>
            <a:ln>
              <a:solidFill>
                <a:schemeClr val="accent4"/>
              </a:solidFill>
            </a:ln>
          </c:spPr>
          <c:invertIfNegative val="0"/>
          <c:dPt>
            <c:idx val="0"/>
            <c:invertIfNegative val="0"/>
            <c:bubble3D val="0"/>
          </c:dPt>
          <c:dPt>
            <c:idx val="1"/>
            <c:invertIfNegative val="0"/>
            <c:bubble3D val="0"/>
          </c:dPt>
          <c:dPt>
            <c:idx val="4"/>
            <c:invertIfNegative val="0"/>
            <c:bubble3D val="0"/>
          </c:dPt>
          <c:dPt>
            <c:idx val="5"/>
            <c:invertIfNegative val="0"/>
            <c:bubble3D val="0"/>
          </c:dPt>
          <c:dPt>
            <c:idx val="6"/>
            <c:invertIfNegative val="0"/>
            <c:bubble3D val="0"/>
            <c:spPr>
              <a:solidFill>
                <a:schemeClr val="bg1"/>
              </a:solidFill>
              <a:ln>
                <a:solidFill>
                  <a:schemeClr val="bg1"/>
                </a:solidFill>
              </a:ln>
            </c:spPr>
          </c:dPt>
          <c:dPt>
            <c:idx val="8"/>
            <c:invertIfNegative val="0"/>
            <c:bubble3D val="0"/>
          </c:dPt>
          <c:dPt>
            <c:idx val="10"/>
            <c:invertIfNegative val="0"/>
            <c:bubble3D val="0"/>
          </c:dPt>
          <c:dPt>
            <c:idx val="12"/>
            <c:invertIfNegative val="0"/>
            <c:bubble3D val="0"/>
            <c:spPr>
              <a:solidFill>
                <a:schemeClr val="accent5"/>
              </a:solidFill>
              <a:ln>
                <a:solidFill>
                  <a:schemeClr val="accent5"/>
                </a:solidFill>
              </a:ln>
            </c:spPr>
          </c:dPt>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Sheet1!$A$2:$A$14</c:f>
              <c:strCache>
                <c:ptCount val="13"/>
                <c:pt idx="0">
                  <c:v>Japan</c:v>
                </c:pt>
                <c:pt idx="1">
                  <c:v>United Kingdom</c:v>
                </c:pt>
                <c:pt idx="2">
                  <c:v>Germany</c:v>
                </c:pt>
                <c:pt idx="3">
                  <c:v>Austria</c:v>
                </c:pt>
                <c:pt idx="4">
                  <c:v>Switzerland</c:v>
                </c:pt>
                <c:pt idx="5">
                  <c:v>Sweden</c:v>
                </c:pt>
                <c:pt idx="6">
                  <c:v>Comparable Country Average</c:v>
                </c:pt>
                <c:pt idx="7">
                  <c:v>Australia</c:v>
                </c:pt>
                <c:pt idx="8">
                  <c:v>Netherlands</c:v>
                </c:pt>
                <c:pt idx="9">
                  <c:v>France</c:v>
                </c:pt>
                <c:pt idx="10">
                  <c:v>Belgium</c:v>
                </c:pt>
                <c:pt idx="11">
                  <c:v>Canada</c:v>
                </c:pt>
                <c:pt idx="12">
                  <c:v>United States</c:v>
                </c:pt>
              </c:strCache>
            </c:strRef>
          </c:cat>
          <c:val>
            <c:numRef>
              <c:f>Sheet1!$B$2:$B$14</c:f>
              <c:numCache>
                <c:formatCode>0</c:formatCode>
                <c:ptCount val="13"/>
                <c:pt idx="0">
                  <c:v>1.9</c:v>
                </c:pt>
                <c:pt idx="1">
                  <c:v>5.2</c:v>
                </c:pt>
                <c:pt idx="2">
                  <c:v>6.8</c:v>
                </c:pt>
                <c:pt idx="3">
                  <c:v>8.3000000000000007</c:v>
                </c:pt>
                <c:pt idx="4">
                  <c:v>8.5</c:v>
                </c:pt>
                <c:pt idx="5">
                  <c:v>11</c:v>
                </c:pt>
                <c:pt idx="6">
                  <c:v>13.118181818181819</c:v>
                </c:pt>
                <c:pt idx="7">
                  <c:v>13.9</c:v>
                </c:pt>
                <c:pt idx="8">
                  <c:v>14.1</c:v>
                </c:pt>
                <c:pt idx="9">
                  <c:v>20.7</c:v>
                </c:pt>
                <c:pt idx="10">
                  <c:v>24.8</c:v>
                </c:pt>
                <c:pt idx="11">
                  <c:v>29.1</c:v>
                </c:pt>
                <c:pt idx="12">
                  <c:v>206</c:v>
                </c:pt>
              </c:numCache>
            </c:numRef>
          </c:val>
        </c:ser>
        <c:dLbls>
          <c:showLegendKey val="0"/>
          <c:showVal val="0"/>
          <c:showCatName val="0"/>
          <c:showSerName val="0"/>
          <c:showPercent val="0"/>
          <c:showBubbleSize val="0"/>
        </c:dLbls>
        <c:gapWidth val="150"/>
        <c:axId val="125773696"/>
        <c:axId val="125775232"/>
      </c:barChart>
      <c:catAx>
        <c:axId val="125773696"/>
        <c:scaling>
          <c:orientation val="minMax"/>
        </c:scaling>
        <c:delete val="0"/>
        <c:axPos val="l"/>
        <c:numFmt formatCode="General" sourceLinked="0"/>
        <c:majorTickMark val="none"/>
        <c:minorTickMark val="none"/>
        <c:tickLblPos val="nextTo"/>
        <c:spPr>
          <a:ln>
            <a:solidFill>
              <a:schemeClr val="accent4"/>
            </a:solidFill>
          </a:ln>
        </c:spPr>
        <c:crossAx val="125775232"/>
        <c:crosses val="autoZero"/>
        <c:auto val="1"/>
        <c:lblAlgn val="ctr"/>
        <c:lblOffset val="100"/>
        <c:noMultiLvlLbl val="0"/>
      </c:catAx>
      <c:valAx>
        <c:axId val="125775232"/>
        <c:scaling>
          <c:orientation val="minMax"/>
        </c:scaling>
        <c:delete val="0"/>
        <c:axPos val="b"/>
        <c:majorGridlines>
          <c:spPr>
            <a:ln>
              <a:noFill/>
            </a:ln>
          </c:spPr>
        </c:majorGridlines>
        <c:numFmt formatCode="0" sourceLinked="1"/>
        <c:majorTickMark val="none"/>
        <c:minorTickMark val="none"/>
        <c:tickLblPos val="nextTo"/>
        <c:spPr>
          <a:ln>
            <a:solidFill>
              <a:schemeClr val="accent4"/>
            </a:solidFill>
          </a:ln>
        </c:spPr>
        <c:crossAx val="125773696"/>
        <c:crosses val="autoZero"/>
        <c:crossBetween val="between"/>
      </c:valAx>
    </c:plotArea>
    <c:plotVisOnly val="1"/>
    <c:dispBlanksAs val="gap"/>
    <c:showDLblsOverMax val="0"/>
  </c:chart>
  <c:txPr>
    <a:bodyPr/>
    <a:lstStyle/>
    <a:p>
      <a:pPr>
        <a:defRPr sz="1300">
          <a:solidFill>
            <a:srgbClr val="000000"/>
          </a:solidFill>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tx>
            <c:strRef>
              <c:f>Sheet1!$B$1</c:f>
              <c:strCache>
                <c:ptCount val="1"/>
                <c:pt idx="0">
                  <c:v>Series 1</c:v>
                </c:pt>
              </c:strCache>
            </c:strRef>
          </c:tx>
          <c:spPr>
            <a:ln>
              <a:noFill/>
            </a:ln>
          </c:spPr>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ser>
        <c:ser>
          <c:idx val="1"/>
          <c:order val="1"/>
          <c:tx>
            <c:strRef>
              <c:f>Sheet1!$C$1</c:f>
              <c:strCache>
                <c:ptCount val="1"/>
                <c:pt idx="0">
                  <c:v>Series 2</c:v>
                </c:pt>
              </c:strCache>
            </c:strRef>
          </c:tx>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ser>
        <c:ser>
          <c:idx val="2"/>
          <c:order val="2"/>
          <c:tx>
            <c:strRef>
              <c:f>Sheet1!$D$1</c:f>
              <c:strCache>
                <c:ptCount val="1"/>
                <c:pt idx="0">
                  <c:v>Series 3</c:v>
                </c:pt>
              </c:strCache>
            </c:strRef>
          </c:tx>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spPr>
    <a:noFill/>
  </c:spPr>
  <c:txPr>
    <a:bodyPr/>
    <a:lstStyle/>
    <a:p>
      <a:pPr>
        <a:defRPr sz="1800"/>
      </a:pPr>
      <a:endParaRPr lang="en-US"/>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tx>
            <c:strRef>
              <c:f>Sheet1!$B$1</c:f>
              <c:strCache>
                <c:ptCount val="1"/>
                <c:pt idx="0">
                  <c:v>Total net social expenditures</c:v>
                </c:pt>
              </c:strCache>
            </c:strRef>
          </c:tx>
          <c:spPr>
            <a:solidFill>
              <a:srgbClr val="D3D3D3"/>
            </a:solidFill>
            <a:ln w="12700">
              <a:solidFill>
                <a:srgbClr val="D3D3D3"/>
              </a:solidFill>
            </a:ln>
          </c:spPr>
          <c:invertIfNegative val="0"/>
          <c:dPt>
            <c:idx val="4"/>
            <c:invertIfNegative val="0"/>
            <c:bubble3D val="0"/>
            <c:spPr>
              <a:solidFill>
                <a:srgbClr val="0D324E"/>
              </a:solidFill>
              <a:ln w="12700">
                <a:solidFill>
                  <a:srgbClr val="0D324E"/>
                </a:solidFill>
              </a:ln>
            </c:spPr>
          </c:dPt>
          <c:dPt>
            <c:idx val="9"/>
            <c:invertIfNegative val="0"/>
            <c:bubble3D val="0"/>
          </c:dPt>
          <c:dPt>
            <c:idx val="10"/>
            <c:invertIfNegative val="0"/>
            <c:bubble3D val="0"/>
            <c:spPr>
              <a:solidFill>
                <a:srgbClr val="DC7A27"/>
              </a:solidFill>
              <a:ln w="12700">
                <a:solidFill>
                  <a:srgbClr val="DC7A27"/>
                </a:solidFill>
              </a:ln>
            </c:spPr>
          </c:dPt>
          <c:dLbls>
            <c:numFmt formatCode="0%" sourceLinked="0"/>
            <c:showLegendKey val="0"/>
            <c:showVal val="1"/>
            <c:showCatName val="0"/>
            <c:showSerName val="0"/>
            <c:showPercent val="0"/>
            <c:showBubbleSize val="0"/>
            <c:showLeaderLines val="0"/>
          </c:dLbls>
          <c:cat>
            <c:strRef>
              <c:f>Sheet1!$A$2:$A$13</c:f>
              <c:strCache>
                <c:ptCount val="12"/>
                <c:pt idx="0">
                  <c:v>Australia</c:v>
                </c:pt>
                <c:pt idx="1">
                  <c:v>Canada</c:v>
                </c:pt>
                <c:pt idx="2">
                  <c:v>Austria</c:v>
                </c:pt>
                <c:pt idx="3">
                  <c:v>Sweden</c:v>
                </c:pt>
                <c:pt idx="4">
                  <c:v>Average</c:v>
                </c:pt>
                <c:pt idx="5">
                  <c:v>Germany</c:v>
                </c:pt>
                <c:pt idx="6">
                  <c:v>Japan</c:v>
                </c:pt>
                <c:pt idx="7">
                  <c:v>Netherlands</c:v>
                </c:pt>
                <c:pt idx="8">
                  <c:v>United Kingdom</c:v>
                </c:pt>
                <c:pt idx="9">
                  <c:v>Belgium</c:v>
                </c:pt>
                <c:pt idx="10">
                  <c:v>United States</c:v>
                </c:pt>
                <c:pt idx="11">
                  <c:v>France</c:v>
                </c:pt>
              </c:strCache>
            </c:strRef>
          </c:cat>
          <c:val>
            <c:numRef>
              <c:f>Sheet1!$B$2:$B$13</c:f>
              <c:numCache>
                <c:formatCode>0%</c:formatCode>
                <c:ptCount val="12"/>
                <c:pt idx="0">
                  <c:v>0.19835000000000003</c:v>
                </c:pt>
                <c:pt idx="1">
                  <c:v>0.20702999999999999</c:v>
                </c:pt>
                <c:pt idx="2">
                  <c:v>0.24260999999999999</c:v>
                </c:pt>
                <c:pt idx="3">
                  <c:v>0.24582000000000001</c:v>
                </c:pt>
                <c:pt idx="4">
                  <c:v>0.25091000000000002</c:v>
                </c:pt>
                <c:pt idx="5">
                  <c:v>0.25329999999999997</c:v>
                </c:pt>
                <c:pt idx="6">
                  <c:v>0.25649</c:v>
                </c:pt>
                <c:pt idx="7">
                  <c:v>0.25805</c:v>
                </c:pt>
                <c:pt idx="8">
                  <c:v>0.26056999999999997</c:v>
                </c:pt>
                <c:pt idx="9">
                  <c:v>0.27402000000000004</c:v>
                </c:pt>
                <c:pt idx="10">
                  <c:v>0.28789000000000003</c:v>
                </c:pt>
                <c:pt idx="11">
                  <c:v>0.31286000000000003</c:v>
                </c:pt>
              </c:numCache>
            </c:numRef>
          </c:val>
        </c:ser>
        <c:dLbls>
          <c:showLegendKey val="0"/>
          <c:showVal val="0"/>
          <c:showCatName val="0"/>
          <c:showSerName val="0"/>
          <c:showPercent val="0"/>
          <c:showBubbleSize val="0"/>
        </c:dLbls>
        <c:gapWidth val="150"/>
        <c:axId val="88440832"/>
        <c:axId val="88442368"/>
      </c:barChart>
      <c:catAx>
        <c:axId val="88440832"/>
        <c:scaling>
          <c:orientation val="minMax"/>
        </c:scaling>
        <c:delete val="0"/>
        <c:axPos val="l"/>
        <c:numFmt formatCode="General" sourceLinked="1"/>
        <c:majorTickMark val="none"/>
        <c:minorTickMark val="none"/>
        <c:tickLblPos val="nextTo"/>
        <c:spPr>
          <a:noFill/>
          <a:ln>
            <a:solidFill>
              <a:srgbClr val="D3D3D3"/>
            </a:solidFill>
          </a:ln>
        </c:spPr>
        <c:crossAx val="88442368"/>
        <c:crosses val="autoZero"/>
        <c:auto val="1"/>
        <c:lblAlgn val="ctr"/>
        <c:lblOffset val="100"/>
        <c:noMultiLvlLbl val="0"/>
      </c:catAx>
      <c:valAx>
        <c:axId val="88442368"/>
        <c:scaling>
          <c:orientation val="minMax"/>
        </c:scaling>
        <c:delete val="0"/>
        <c:axPos val="b"/>
        <c:numFmt formatCode="0%" sourceLinked="0"/>
        <c:majorTickMark val="none"/>
        <c:minorTickMark val="none"/>
        <c:tickLblPos val="nextTo"/>
        <c:spPr>
          <a:noFill/>
          <a:ln w="9525">
            <a:solidFill>
              <a:srgbClr val="D3D3D3"/>
            </a:solidFill>
          </a:ln>
        </c:spPr>
        <c:crossAx val="88440832"/>
        <c:crosses val="autoZero"/>
        <c:crossBetween val="between"/>
      </c:valAx>
      <c:spPr>
        <a:noFill/>
      </c:spPr>
    </c:plotArea>
    <c:plotVisOnly val="1"/>
    <c:dispBlanksAs val="gap"/>
    <c:showDLblsOverMax val="0"/>
  </c:chart>
  <c:spPr>
    <a:noFill/>
  </c:spPr>
  <c:txPr>
    <a:bodyPr/>
    <a:lstStyle/>
    <a:p>
      <a:pPr>
        <a:defRPr sz="1300">
          <a:solidFill>
            <a:srgbClr val="000000"/>
          </a:solidFill>
        </a:defRPr>
      </a:pPr>
      <a:endParaRPr lang="en-US"/>
    </a:p>
  </c:tx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tx>
            <c:strRef>
              <c:f>Sheet1!$B$1</c:f>
              <c:strCache>
                <c:ptCount val="1"/>
                <c:pt idx="0">
                  <c:v>2011</c:v>
                </c:pt>
              </c:strCache>
            </c:strRef>
          </c:tx>
          <c:spPr>
            <a:solidFill>
              <a:srgbClr val="D3D3D3"/>
            </a:solidFill>
            <a:ln w="12700">
              <a:solidFill>
                <a:srgbClr val="D3D3D3"/>
              </a:solidFill>
            </a:ln>
          </c:spPr>
          <c:invertIfNegative val="0"/>
          <c:dPt>
            <c:idx val="4"/>
            <c:invertIfNegative val="0"/>
            <c:bubble3D val="0"/>
          </c:dPt>
          <c:dPt>
            <c:idx val="7"/>
            <c:invertIfNegative val="0"/>
            <c:bubble3D val="0"/>
            <c:spPr>
              <a:solidFill>
                <a:srgbClr val="0D324E"/>
              </a:solidFill>
              <a:ln w="12700">
                <a:solidFill>
                  <a:srgbClr val="0D324E"/>
                </a:solidFill>
              </a:ln>
            </c:spPr>
          </c:dPt>
          <c:dPt>
            <c:idx val="9"/>
            <c:invertIfNegative val="0"/>
            <c:bubble3D val="0"/>
          </c:dPt>
          <c:dPt>
            <c:idx val="10"/>
            <c:invertIfNegative val="0"/>
            <c:bubble3D val="0"/>
          </c:dPt>
          <c:dPt>
            <c:idx val="12"/>
            <c:invertIfNegative val="0"/>
            <c:bubble3D val="0"/>
            <c:spPr>
              <a:solidFill>
                <a:srgbClr val="DC7A27"/>
              </a:solidFill>
              <a:ln w="12700">
                <a:solidFill>
                  <a:srgbClr val="DC7A27"/>
                </a:solidFill>
              </a:ln>
            </c:spPr>
          </c:dPt>
          <c:dLbls>
            <c:showLegendKey val="0"/>
            <c:showVal val="1"/>
            <c:showCatName val="0"/>
            <c:showSerName val="0"/>
            <c:showPercent val="0"/>
            <c:showBubbleSize val="0"/>
            <c:showLeaderLines val="0"/>
          </c:dLbls>
          <c:cat>
            <c:strRef>
              <c:f>Sheet1!$A$2:$A$14</c:f>
              <c:strCache>
                <c:ptCount val="13"/>
                <c:pt idx="0">
                  <c:v>United Kingdom</c:v>
                </c:pt>
                <c:pt idx="1">
                  <c:v>Australia</c:v>
                </c:pt>
                <c:pt idx="2">
                  <c:v>Austria</c:v>
                </c:pt>
                <c:pt idx="3">
                  <c:v>Japan</c:v>
                </c:pt>
                <c:pt idx="4">
                  <c:v>Belgium</c:v>
                </c:pt>
                <c:pt idx="5">
                  <c:v>Canada</c:v>
                </c:pt>
                <c:pt idx="6">
                  <c:v>Netherlands</c:v>
                </c:pt>
                <c:pt idx="7">
                  <c:v>Average</c:v>
                </c:pt>
                <c:pt idx="8">
                  <c:v>Sweden</c:v>
                </c:pt>
                <c:pt idx="9">
                  <c:v>Switzerland</c:v>
                </c:pt>
                <c:pt idx="10">
                  <c:v>Germany</c:v>
                </c:pt>
                <c:pt idx="11">
                  <c:v>France</c:v>
                </c:pt>
                <c:pt idx="12">
                  <c:v>United States</c:v>
                </c:pt>
              </c:strCache>
            </c:strRef>
          </c:cat>
          <c:val>
            <c:numRef>
              <c:f>Sheet1!$B$2:$B$14</c:f>
              <c:numCache>
                <c:formatCode>0%</c:formatCode>
                <c:ptCount val="13"/>
                <c:pt idx="0">
                  <c:v>8.5000000000000006E-2</c:v>
                </c:pt>
                <c:pt idx="1">
                  <c:v>8.5999999999999993E-2</c:v>
                </c:pt>
                <c:pt idx="2">
                  <c:v>9.9000000000000005E-2</c:v>
                </c:pt>
                <c:pt idx="3">
                  <c:v>0.1</c:v>
                </c:pt>
                <c:pt idx="4">
                  <c:v>0.10100000000000001</c:v>
                </c:pt>
                <c:pt idx="5">
                  <c:v>0.10299999999999999</c:v>
                </c:pt>
                <c:pt idx="6">
                  <c:v>0.105</c:v>
                </c:pt>
                <c:pt idx="7">
                  <c:v>0.10565654545454546</c:v>
                </c:pt>
                <c:pt idx="8">
                  <c:v>0.106</c:v>
                </c:pt>
                <c:pt idx="9">
                  <c:v>0.106</c:v>
                </c:pt>
                <c:pt idx="10">
                  <c:v>0.107</c:v>
                </c:pt>
                <c:pt idx="11">
                  <c:v>0.107</c:v>
                </c:pt>
                <c:pt idx="12">
                  <c:v>0.16400000000000001</c:v>
                </c:pt>
              </c:numCache>
            </c:numRef>
          </c:val>
        </c:ser>
        <c:dLbls>
          <c:showLegendKey val="0"/>
          <c:showVal val="0"/>
          <c:showCatName val="0"/>
          <c:showSerName val="0"/>
          <c:showPercent val="0"/>
          <c:showBubbleSize val="0"/>
        </c:dLbls>
        <c:gapWidth val="150"/>
        <c:axId val="88520576"/>
        <c:axId val="88522112"/>
      </c:barChart>
      <c:catAx>
        <c:axId val="88520576"/>
        <c:scaling>
          <c:orientation val="minMax"/>
        </c:scaling>
        <c:delete val="0"/>
        <c:axPos val="l"/>
        <c:numFmt formatCode="General" sourceLinked="1"/>
        <c:majorTickMark val="none"/>
        <c:minorTickMark val="none"/>
        <c:tickLblPos val="nextTo"/>
        <c:spPr>
          <a:noFill/>
          <a:ln>
            <a:solidFill>
              <a:srgbClr val="D3D3D3"/>
            </a:solidFill>
          </a:ln>
        </c:spPr>
        <c:crossAx val="88522112"/>
        <c:crosses val="autoZero"/>
        <c:auto val="1"/>
        <c:lblAlgn val="ctr"/>
        <c:lblOffset val="100"/>
        <c:noMultiLvlLbl val="0"/>
      </c:catAx>
      <c:valAx>
        <c:axId val="88522112"/>
        <c:scaling>
          <c:orientation val="minMax"/>
        </c:scaling>
        <c:delete val="0"/>
        <c:axPos val="b"/>
        <c:numFmt formatCode="0%" sourceLinked="0"/>
        <c:majorTickMark val="none"/>
        <c:minorTickMark val="none"/>
        <c:tickLblPos val="nextTo"/>
        <c:spPr>
          <a:noFill/>
          <a:ln w="9525">
            <a:solidFill>
              <a:srgbClr val="D3D3D3"/>
            </a:solidFill>
          </a:ln>
        </c:spPr>
        <c:crossAx val="88520576"/>
        <c:crosses val="autoZero"/>
        <c:crossBetween val="between"/>
      </c:valAx>
      <c:spPr>
        <a:noFill/>
      </c:spPr>
    </c:plotArea>
    <c:plotVisOnly val="1"/>
    <c:dispBlanksAs val="gap"/>
    <c:showDLblsOverMax val="0"/>
  </c:chart>
  <c:spPr>
    <a:noFill/>
  </c:spPr>
  <c:txPr>
    <a:bodyPr/>
    <a:lstStyle/>
    <a:p>
      <a:pPr>
        <a:defRPr sz="1300">
          <a:solidFill>
            <a:srgbClr val="000000"/>
          </a:solidFill>
        </a:defRPr>
      </a:pPr>
      <a:endParaRPr lang="en-US"/>
    </a:p>
  </c:txPr>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bar"/>
        <c:grouping val="clustered"/>
        <c:varyColors val="0"/>
        <c:ser>
          <c:idx val="0"/>
          <c:order val="0"/>
          <c:tx>
            <c:strRef>
              <c:f>Sheet1!$B$1</c:f>
              <c:strCache>
                <c:ptCount val="1"/>
                <c:pt idx="0">
                  <c:v>Years</c:v>
                </c:pt>
              </c:strCache>
            </c:strRef>
          </c:tx>
          <c:spPr>
            <a:solidFill>
              <a:schemeClr val="accent4"/>
            </a:solidFill>
            <a:ln>
              <a:solidFill>
                <a:schemeClr val="accent4"/>
              </a:solidFill>
            </a:ln>
            <a:effectLst/>
          </c:spPr>
          <c:invertIfNegative val="0"/>
          <c:dPt>
            <c:idx val="0"/>
            <c:invertIfNegative val="0"/>
            <c:bubble3D val="0"/>
            <c:spPr>
              <a:solidFill>
                <a:schemeClr val="accent5"/>
              </a:solidFill>
              <a:ln>
                <a:solidFill>
                  <a:schemeClr val="accent5"/>
                </a:solidFill>
              </a:ln>
              <a:effectLst/>
            </c:spPr>
          </c:dPt>
          <c:dPt>
            <c:idx val="7"/>
            <c:invertIfNegative val="0"/>
            <c:bubble3D val="0"/>
            <c:spPr>
              <a:solidFill>
                <a:schemeClr val="bg1"/>
              </a:solidFill>
              <a:ln>
                <a:solidFill>
                  <a:schemeClr val="bg1"/>
                </a:solidFill>
              </a:ln>
              <a:effectLst/>
            </c:spPr>
          </c:dPt>
          <c:dLbls>
            <c:numFmt formatCode="#,##0.0" sourceLinked="0"/>
            <c:showLegendKey val="0"/>
            <c:showVal val="1"/>
            <c:showCatName val="0"/>
            <c:showSerName val="0"/>
            <c:showPercent val="0"/>
            <c:showBubbleSize val="0"/>
            <c:showLeaderLines val="0"/>
          </c:dLbls>
          <c:cat>
            <c:strRef>
              <c:f>Sheet1!$A$2:$A$14</c:f>
              <c:strCache>
                <c:ptCount val="13"/>
                <c:pt idx="0">
                  <c:v>United States</c:v>
                </c:pt>
                <c:pt idx="1">
                  <c:v>Australia</c:v>
                </c:pt>
                <c:pt idx="2">
                  <c:v>United Kingdom</c:v>
                </c:pt>
                <c:pt idx="3">
                  <c:v>France</c:v>
                </c:pt>
                <c:pt idx="4">
                  <c:v>Sweden</c:v>
                </c:pt>
                <c:pt idx="5">
                  <c:v>Belgium</c:v>
                </c:pt>
                <c:pt idx="6">
                  <c:v>Canada</c:v>
                </c:pt>
                <c:pt idx="7">
                  <c:v>Average</c:v>
                </c:pt>
                <c:pt idx="8">
                  <c:v>Switzerland</c:v>
                </c:pt>
                <c:pt idx="9">
                  <c:v>Netherlands</c:v>
                </c:pt>
                <c:pt idx="10">
                  <c:v>Austria</c:v>
                </c:pt>
                <c:pt idx="11">
                  <c:v>Germany</c:v>
                </c:pt>
                <c:pt idx="12">
                  <c:v>Japan</c:v>
                </c:pt>
              </c:strCache>
            </c:strRef>
          </c:cat>
          <c:val>
            <c:numRef>
              <c:f>Sheet1!$B$2:$B$14</c:f>
              <c:numCache>
                <c:formatCode>0.0</c:formatCode>
                <c:ptCount val="13"/>
                <c:pt idx="0">
                  <c:v>37.799999999999997</c:v>
                </c:pt>
                <c:pt idx="1">
                  <c:v>38.4</c:v>
                </c:pt>
                <c:pt idx="2">
                  <c:v>40.4</c:v>
                </c:pt>
                <c:pt idx="3">
                  <c:v>41.1</c:v>
                </c:pt>
                <c:pt idx="4">
                  <c:v>41.2</c:v>
                </c:pt>
                <c:pt idx="5">
                  <c:v>41.4</c:v>
                </c:pt>
                <c:pt idx="6">
                  <c:v>41.8</c:v>
                </c:pt>
                <c:pt idx="7">
                  <c:v>42.300000000000004</c:v>
                </c:pt>
                <c:pt idx="8">
                  <c:v>42.1</c:v>
                </c:pt>
                <c:pt idx="9">
                  <c:v>42.3</c:v>
                </c:pt>
                <c:pt idx="10">
                  <c:v>43.6</c:v>
                </c:pt>
                <c:pt idx="11">
                  <c:v>46.5</c:v>
                </c:pt>
                <c:pt idx="12">
                  <c:v>46.5</c:v>
                </c:pt>
              </c:numCache>
            </c:numRef>
          </c:val>
        </c:ser>
        <c:dLbls>
          <c:showLegendKey val="0"/>
          <c:showVal val="0"/>
          <c:showCatName val="0"/>
          <c:showSerName val="0"/>
          <c:showPercent val="0"/>
          <c:showBubbleSize val="0"/>
        </c:dLbls>
        <c:gapWidth val="150"/>
        <c:axId val="89168896"/>
        <c:axId val="89170688"/>
      </c:barChart>
      <c:catAx>
        <c:axId val="89168896"/>
        <c:scaling>
          <c:orientation val="minMax"/>
        </c:scaling>
        <c:delete val="0"/>
        <c:axPos val="l"/>
        <c:numFmt formatCode="General" sourceLinked="0"/>
        <c:majorTickMark val="none"/>
        <c:minorTickMark val="none"/>
        <c:tickLblPos val="nextTo"/>
        <c:spPr>
          <a:ln>
            <a:solidFill>
              <a:schemeClr val="accent4"/>
            </a:solidFill>
          </a:ln>
        </c:spPr>
        <c:crossAx val="89170688"/>
        <c:crosses val="autoZero"/>
        <c:auto val="1"/>
        <c:lblAlgn val="ctr"/>
        <c:lblOffset val="100"/>
        <c:noMultiLvlLbl val="0"/>
      </c:catAx>
      <c:valAx>
        <c:axId val="89170688"/>
        <c:scaling>
          <c:orientation val="minMax"/>
        </c:scaling>
        <c:delete val="0"/>
        <c:axPos val="b"/>
        <c:numFmt formatCode="0" sourceLinked="0"/>
        <c:majorTickMark val="none"/>
        <c:minorTickMark val="none"/>
        <c:tickLblPos val="nextTo"/>
        <c:spPr>
          <a:ln>
            <a:solidFill>
              <a:schemeClr val="accent4"/>
            </a:solidFill>
          </a:ln>
        </c:spPr>
        <c:crossAx val="89168896"/>
        <c:crosses val="autoZero"/>
        <c:crossBetween val="between"/>
      </c:valAx>
    </c:plotArea>
    <c:plotVisOnly val="1"/>
    <c:dispBlanksAs val="gap"/>
    <c:showDLblsOverMax val="0"/>
  </c:chart>
  <c:txPr>
    <a:bodyPr/>
    <a:lstStyle/>
    <a:p>
      <a:pPr>
        <a:defRPr sz="1300">
          <a:solidFill>
            <a:schemeClr val="accent6"/>
          </a:solidFill>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bar"/>
        <c:grouping val="clustered"/>
        <c:varyColors val="0"/>
        <c:ser>
          <c:idx val="0"/>
          <c:order val="0"/>
          <c:tx>
            <c:strRef>
              <c:f>Sheet1!$B$1</c:f>
              <c:strCache>
                <c:ptCount val="1"/>
                <c:pt idx="0">
                  <c:v>Years</c:v>
                </c:pt>
              </c:strCache>
            </c:strRef>
          </c:tx>
          <c:spPr>
            <a:solidFill>
              <a:schemeClr val="accent4"/>
            </a:solidFill>
            <a:ln>
              <a:solidFill>
                <a:schemeClr val="accent4"/>
              </a:solidFill>
            </a:ln>
            <a:effectLst/>
          </c:spPr>
          <c:invertIfNegative val="0"/>
          <c:dPt>
            <c:idx val="0"/>
            <c:invertIfNegative val="0"/>
            <c:bubble3D val="0"/>
            <c:spPr>
              <a:solidFill>
                <a:schemeClr val="accent5"/>
              </a:solidFill>
              <a:ln>
                <a:solidFill>
                  <a:schemeClr val="accent5"/>
                </a:solidFill>
              </a:ln>
              <a:effectLst/>
            </c:spPr>
          </c:dPt>
          <c:dPt>
            <c:idx val="7"/>
            <c:invertIfNegative val="0"/>
            <c:bubble3D val="0"/>
            <c:spPr>
              <a:solidFill>
                <a:schemeClr val="bg1"/>
              </a:solidFill>
              <a:ln>
                <a:solidFill>
                  <a:schemeClr val="bg1"/>
                </a:solidFill>
              </a:ln>
              <a:effectLst/>
            </c:spPr>
          </c:dPt>
          <c:dLbls>
            <c:numFmt formatCode="0%" sourceLinked="0"/>
            <c:showLegendKey val="0"/>
            <c:showVal val="1"/>
            <c:showCatName val="0"/>
            <c:showSerName val="0"/>
            <c:showPercent val="0"/>
            <c:showBubbleSize val="0"/>
            <c:showLeaderLines val="0"/>
          </c:dLbls>
          <c:cat>
            <c:strRef>
              <c:f>Sheet1!$A$2:$A$14</c:f>
              <c:strCache>
                <c:ptCount val="13"/>
                <c:pt idx="0">
                  <c:v>United States</c:v>
                </c:pt>
                <c:pt idx="1">
                  <c:v>Australia</c:v>
                </c:pt>
                <c:pt idx="2">
                  <c:v>Canada</c:v>
                </c:pt>
                <c:pt idx="3">
                  <c:v>United Kingdom</c:v>
                </c:pt>
                <c:pt idx="4">
                  <c:v>Netherlands</c:v>
                </c:pt>
                <c:pt idx="5">
                  <c:v>Switzerland</c:v>
                </c:pt>
                <c:pt idx="6">
                  <c:v>Belgium</c:v>
                </c:pt>
                <c:pt idx="7">
                  <c:v>Average</c:v>
                </c:pt>
                <c:pt idx="8">
                  <c:v>Austria</c:v>
                </c:pt>
                <c:pt idx="9">
                  <c:v>France</c:v>
                </c:pt>
                <c:pt idx="10">
                  <c:v>Sweden</c:v>
                </c:pt>
                <c:pt idx="11">
                  <c:v>Germany</c:v>
                </c:pt>
                <c:pt idx="12">
                  <c:v>Japan</c:v>
                </c:pt>
              </c:strCache>
            </c:strRef>
          </c:cat>
          <c:val>
            <c:numRef>
              <c:f>Sheet1!$B$2:$B$14</c:f>
              <c:numCache>
                <c:formatCode>0%</c:formatCode>
                <c:ptCount val="13"/>
                <c:pt idx="0">
                  <c:v>0.143897106161988</c:v>
                </c:pt>
                <c:pt idx="1">
                  <c:v>0.14724274080571101</c:v>
                </c:pt>
                <c:pt idx="2">
                  <c:v>0.15690947735927299</c:v>
                </c:pt>
                <c:pt idx="3">
                  <c:v>0.17498577831759399</c:v>
                </c:pt>
                <c:pt idx="4">
                  <c:v>0.17707691833422101</c:v>
                </c:pt>
                <c:pt idx="5">
                  <c:v>0.17837397183884901</c:v>
                </c:pt>
                <c:pt idx="6">
                  <c:v>0.180048461107743</c:v>
                </c:pt>
                <c:pt idx="7">
                  <c:v>0.18293916044864</c:v>
                </c:pt>
                <c:pt idx="8">
                  <c:v>0.185971306984829</c:v>
                </c:pt>
                <c:pt idx="9">
                  <c:v>0.18669088931814201</c:v>
                </c:pt>
                <c:pt idx="10">
                  <c:v>0.196316243418311</c:v>
                </c:pt>
                <c:pt idx="11">
                  <c:v>0.21070280975948999</c:v>
                </c:pt>
                <c:pt idx="12">
                  <c:v>0.25705422197752897</c:v>
                </c:pt>
              </c:numCache>
            </c:numRef>
          </c:val>
        </c:ser>
        <c:dLbls>
          <c:showLegendKey val="0"/>
          <c:showVal val="0"/>
          <c:showCatName val="0"/>
          <c:showSerName val="0"/>
          <c:showPercent val="0"/>
          <c:showBubbleSize val="0"/>
        </c:dLbls>
        <c:gapWidth val="150"/>
        <c:axId val="93616000"/>
        <c:axId val="93617536"/>
      </c:barChart>
      <c:catAx>
        <c:axId val="93616000"/>
        <c:scaling>
          <c:orientation val="minMax"/>
        </c:scaling>
        <c:delete val="0"/>
        <c:axPos val="l"/>
        <c:numFmt formatCode="General" sourceLinked="0"/>
        <c:majorTickMark val="none"/>
        <c:minorTickMark val="none"/>
        <c:tickLblPos val="nextTo"/>
        <c:spPr>
          <a:ln>
            <a:solidFill>
              <a:schemeClr val="accent4"/>
            </a:solidFill>
          </a:ln>
        </c:spPr>
        <c:crossAx val="93617536"/>
        <c:crosses val="autoZero"/>
        <c:auto val="1"/>
        <c:lblAlgn val="ctr"/>
        <c:lblOffset val="100"/>
        <c:noMultiLvlLbl val="0"/>
      </c:catAx>
      <c:valAx>
        <c:axId val="93617536"/>
        <c:scaling>
          <c:orientation val="minMax"/>
        </c:scaling>
        <c:delete val="0"/>
        <c:axPos val="b"/>
        <c:numFmt formatCode="0%" sourceLinked="0"/>
        <c:majorTickMark val="none"/>
        <c:minorTickMark val="none"/>
        <c:tickLblPos val="nextTo"/>
        <c:spPr>
          <a:ln>
            <a:solidFill>
              <a:schemeClr val="accent4"/>
            </a:solidFill>
          </a:ln>
        </c:spPr>
        <c:crossAx val="93616000"/>
        <c:crosses val="autoZero"/>
        <c:crossBetween val="between"/>
        <c:majorUnit val="0.1"/>
      </c:valAx>
    </c:plotArea>
    <c:plotVisOnly val="1"/>
    <c:dispBlanksAs val="gap"/>
    <c:showDLblsOverMax val="0"/>
  </c:chart>
  <c:txPr>
    <a:bodyPr/>
    <a:lstStyle/>
    <a:p>
      <a:pPr>
        <a:defRPr sz="1300">
          <a:solidFill>
            <a:schemeClr val="accent6"/>
          </a:solidFill>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bar"/>
        <c:grouping val="clustered"/>
        <c:varyColors val="0"/>
        <c:ser>
          <c:idx val="0"/>
          <c:order val="0"/>
          <c:tx>
            <c:strRef>
              <c:f>Sheet1!$B$1</c:f>
              <c:strCache>
                <c:ptCount val="1"/>
                <c:pt idx="0">
                  <c:v>LE</c:v>
                </c:pt>
              </c:strCache>
            </c:strRef>
          </c:tx>
          <c:spPr>
            <a:solidFill>
              <a:schemeClr val="accent4"/>
            </a:solidFill>
            <a:ln>
              <a:solidFill>
                <a:schemeClr val="accent4"/>
              </a:solidFill>
            </a:ln>
            <a:effectLst/>
          </c:spPr>
          <c:invertIfNegative val="0"/>
          <c:dPt>
            <c:idx val="0"/>
            <c:invertIfNegative val="0"/>
            <c:bubble3D val="0"/>
            <c:spPr>
              <a:solidFill>
                <a:schemeClr val="accent5"/>
              </a:solidFill>
              <a:ln>
                <a:solidFill>
                  <a:schemeClr val="accent5"/>
                </a:solidFill>
              </a:ln>
              <a:effectLst/>
            </c:spPr>
          </c:dPt>
          <c:dPt>
            <c:idx val="7"/>
            <c:invertIfNegative val="0"/>
            <c:bubble3D val="0"/>
            <c:spPr>
              <a:solidFill>
                <a:schemeClr val="bg1"/>
              </a:solidFill>
              <a:ln>
                <a:solidFill>
                  <a:schemeClr val="bg1"/>
                </a:solidFill>
              </a:ln>
              <a:effectLst/>
            </c:spPr>
          </c:dPt>
          <c:dLbls>
            <c:numFmt formatCode="#,##0.0" sourceLinked="0"/>
            <c:showLegendKey val="0"/>
            <c:showVal val="1"/>
            <c:showCatName val="0"/>
            <c:showSerName val="0"/>
            <c:showPercent val="0"/>
            <c:showBubbleSize val="0"/>
            <c:showLeaderLines val="0"/>
          </c:dLbls>
          <c:cat>
            <c:strRef>
              <c:f>Sheet1!$A$2:$A$14</c:f>
              <c:strCache>
                <c:ptCount val="13"/>
                <c:pt idx="0">
                  <c:v>United States</c:v>
                </c:pt>
                <c:pt idx="1">
                  <c:v>Belgium</c:v>
                </c:pt>
                <c:pt idx="2">
                  <c:v>Germany</c:v>
                </c:pt>
                <c:pt idx="3">
                  <c:v>United Kingdom</c:v>
                </c:pt>
                <c:pt idx="4">
                  <c:v>Austria</c:v>
                </c:pt>
                <c:pt idx="5">
                  <c:v>Netherlands</c:v>
                </c:pt>
                <c:pt idx="6">
                  <c:v>Canada</c:v>
                </c:pt>
                <c:pt idx="7">
                  <c:v>Comparable Country Average</c:v>
                </c:pt>
                <c:pt idx="8">
                  <c:v>Sweden</c:v>
                </c:pt>
                <c:pt idx="9">
                  <c:v>Australia</c:v>
                </c:pt>
                <c:pt idx="10">
                  <c:v>France</c:v>
                </c:pt>
                <c:pt idx="11">
                  <c:v>Switzerland</c:v>
                </c:pt>
                <c:pt idx="12">
                  <c:v>Japan</c:v>
                </c:pt>
              </c:strCache>
            </c:strRef>
          </c:cat>
          <c:val>
            <c:numRef>
              <c:f>Sheet1!$B$2:$B$14</c:f>
              <c:numCache>
                <c:formatCode>0.0</c:formatCode>
                <c:ptCount val="13"/>
                <c:pt idx="0">
                  <c:v>78.8</c:v>
                </c:pt>
                <c:pt idx="1">
                  <c:v>80.7</c:v>
                </c:pt>
                <c:pt idx="2">
                  <c:v>80.900000000000006</c:v>
                </c:pt>
                <c:pt idx="3">
                  <c:v>81.099999999999994</c:v>
                </c:pt>
                <c:pt idx="4">
                  <c:v>81.2</c:v>
                </c:pt>
                <c:pt idx="5">
                  <c:v>81.400000000000006</c:v>
                </c:pt>
                <c:pt idx="6">
                  <c:v>81.5</c:v>
                </c:pt>
                <c:pt idx="7">
                  <c:v>81.781818181818181</c:v>
                </c:pt>
                <c:pt idx="8">
                  <c:v>82</c:v>
                </c:pt>
                <c:pt idx="9">
                  <c:v>82.2</c:v>
                </c:pt>
                <c:pt idx="10">
                  <c:v>82.3</c:v>
                </c:pt>
                <c:pt idx="11">
                  <c:v>82.9</c:v>
                </c:pt>
                <c:pt idx="12">
                  <c:v>83.4</c:v>
                </c:pt>
              </c:numCache>
            </c:numRef>
          </c:val>
        </c:ser>
        <c:dLbls>
          <c:showLegendKey val="0"/>
          <c:showVal val="0"/>
          <c:showCatName val="0"/>
          <c:showSerName val="0"/>
          <c:showPercent val="0"/>
          <c:showBubbleSize val="0"/>
        </c:dLbls>
        <c:gapWidth val="150"/>
        <c:axId val="93665536"/>
        <c:axId val="93683712"/>
      </c:barChart>
      <c:catAx>
        <c:axId val="93665536"/>
        <c:scaling>
          <c:orientation val="minMax"/>
        </c:scaling>
        <c:delete val="0"/>
        <c:axPos val="l"/>
        <c:numFmt formatCode="General" sourceLinked="0"/>
        <c:majorTickMark val="none"/>
        <c:minorTickMark val="none"/>
        <c:tickLblPos val="nextTo"/>
        <c:spPr>
          <a:ln>
            <a:solidFill>
              <a:schemeClr val="accent4"/>
            </a:solidFill>
          </a:ln>
        </c:spPr>
        <c:crossAx val="93683712"/>
        <c:crosses val="autoZero"/>
        <c:auto val="1"/>
        <c:lblAlgn val="ctr"/>
        <c:lblOffset val="100"/>
        <c:noMultiLvlLbl val="0"/>
      </c:catAx>
      <c:valAx>
        <c:axId val="93683712"/>
        <c:scaling>
          <c:orientation val="minMax"/>
        </c:scaling>
        <c:delete val="0"/>
        <c:axPos val="b"/>
        <c:numFmt formatCode="0.0" sourceLinked="1"/>
        <c:majorTickMark val="none"/>
        <c:minorTickMark val="none"/>
        <c:tickLblPos val="nextTo"/>
        <c:spPr>
          <a:ln>
            <a:solidFill>
              <a:schemeClr val="accent4"/>
            </a:solidFill>
          </a:ln>
        </c:spPr>
        <c:crossAx val="93665536"/>
        <c:crosses val="autoZero"/>
        <c:crossBetween val="between"/>
      </c:valAx>
    </c:plotArea>
    <c:plotVisOnly val="1"/>
    <c:dispBlanksAs val="gap"/>
    <c:showDLblsOverMax val="0"/>
  </c:chart>
  <c:txPr>
    <a:bodyPr/>
    <a:lstStyle/>
    <a:p>
      <a:pPr>
        <a:defRPr sz="1300">
          <a:solidFill>
            <a:schemeClr val="accent6"/>
          </a:solidFill>
        </a:defRPr>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4D92E5-9FFA-458A-9BEA-BDF5C2EF3530}" type="datetimeFigureOut">
              <a:rPr lang="en-US" smtClean="0"/>
              <a:t>3/8/2016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3E76084-7007-4F9A-9BF5-85CA96B02EE7}" type="slidenum">
              <a:rPr lang="en-US" smtClean="0"/>
              <a:t>‹#›</a:t>
            </a:fld>
            <a:endParaRPr lang="en-US"/>
          </a:p>
        </p:txBody>
      </p:sp>
    </p:spTree>
    <p:extLst>
      <p:ext uri="{BB962C8B-B14F-4D97-AF65-F5344CB8AC3E}">
        <p14:creationId xmlns:p14="http://schemas.microsoft.com/office/powerpoint/2010/main" val="27750938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F3E76084-7007-4F9A-9BF5-85CA96B02EE7}" type="slidenum">
              <a:rPr lang="en-US" smtClean="0">
                <a:solidFill>
                  <a:prstClr val="black"/>
                </a:solidFill>
              </a:rPr>
              <a:pPr/>
              <a:t>0</a:t>
            </a:fld>
            <a:endParaRPr lang="en-US">
              <a:solidFill>
                <a:prstClr val="black"/>
              </a:solidFill>
            </a:endParaRPr>
          </a:p>
        </p:txBody>
      </p:sp>
    </p:spTree>
    <p:extLst>
      <p:ext uri="{BB962C8B-B14F-4D97-AF65-F5344CB8AC3E}">
        <p14:creationId xmlns:p14="http://schemas.microsoft.com/office/powerpoint/2010/main" val="20344087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p:txBody>
      </p:sp>
      <p:sp>
        <p:nvSpPr>
          <p:cNvPr id="4" name="Slide Number Placeholder 3"/>
          <p:cNvSpPr>
            <a:spLocks noGrp="1"/>
          </p:cNvSpPr>
          <p:nvPr>
            <p:ph type="sldNum" sz="quarter" idx="10"/>
          </p:nvPr>
        </p:nvSpPr>
        <p:spPr/>
        <p:txBody>
          <a:bodyPr/>
          <a:lstStyle/>
          <a:p>
            <a:fld id="{F3E76084-7007-4F9A-9BF5-85CA96B02EE7}"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2198474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F3E76084-7007-4F9A-9BF5-85CA96B02EE7}" type="slidenum">
              <a:rPr lang="en-US" smtClean="0">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14160677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ctr"/>
            <a:endParaRPr lang="en-US" sz="1200" b="0" i="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3E76084-7007-4F9A-9BF5-85CA96B02EE7}" type="slidenum">
              <a:rPr lang="en-US" smtClean="0">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10627704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ctr"/>
            <a:endParaRPr lang="en-US" sz="1200" b="0" i="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3E76084-7007-4F9A-9BF5-85CA96B02EE7}" type="slidenum">
              <a:rPr lang="en-US" smtClean="0">
                <a:solidFill>
                  <a:prstClr val="black"/>
                </a:solidFill>
              </a:rPr>
              <a:pPr/>
              <a:t>12</a:t>
            </a:fld>
            <a:endParaRPr lang="en-US">
              <a:solidFill>
                <a:prstClr val="black"/>
              </a:solidFill>
            </a:endParaRPr>
          </a:p>
        </p:txBody>
      </p:sp>
    </p:spTree>
    <p:extLst>
      <p:ext uri="{BB962C8B-B14F-4D97-AF65-F5344CB8AC3E}">
        <p14:creationId xmlns:p14="http://schemas.microsoft.com/office/powerpoint/2010/main" val="37715355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E76084-7007-4F9A-9BF5-85CA96B02EE7}" type="slidenum">
              <a:rPr lang="en-US" smtClean="0">
                <a:solidFill>
                  <a:prstClr val="black"/>
                </a:solidFill>
              </a:rPr>
              <a:pPr/>
              <a:t>13</a:t>
            </a:fld>
            <a:endParaRPr lang="en-US" dirty="0">
              <a:solidFill>
                <a:prstClr val="black"/>
              </a:solidFill>
            </a:endParaRPr>
          </a:p>
        </p:txBody>
      </p:sp>
    </p:spTree>
    <p:extLst>
      <p:ext uri="{BB962C8B-B14F-4D97-AF65-F5344CB8AC3E}">
        <p14:creationId xmlns:p14="http://schemas.microsoft.com/office/powerpoint/2010/main" val="31506764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solidFill>
                <a:srgbClr val="FF0000"/>
              </a:solidFill>
            </a:endParaRPr>
          </a:p>
        </p:txBody>
      </p:sp>
      <p:sp>
        <p:nvSpPr>
          <p:cNvPr id="4" name="Slide Number Placeholder 3"/>
          <p:cNvSpPr>
            <a:spLocks noGrp="1"/>
          </p:cNvSpPr>
          <p:nvPr>
            <p:ph type="sldNum" sz="quarter" idx="10"/>
          </p:nvPr>
        </p:nvSpPr>
        <p:spPr/>
        <p:txBody>
          <a:bodyPr/>
          <a:lstStyle/>
          <a:p>
            <a:fld id="{F3E76084-7007-4F9A-9BF5-85CA96B02EE7}" type="slidenum">
              <a:rPr lang="en-US" smtClean="0">
                <a:solidFill>
                  <a:prstClr val="black"/>
                </a:solidFill>
              </a:rPr>
              <a:pPr/>
              <a:t>14</a:t>
            </a:fld>
            <a:endParaRPr lang="en-US">
              <a:solidFill>
                <a:prstClr val="black"/>
              </a:solidFill>
            </a:endParaRPr>
          </a:p>
        </p:txBody>
      </p:sp>
    </p:spTree>
    <p:extLst>
      <p:ext uri="{BB962C8B-B14F-4D97-AF65-F5344CB8AC3E}">
        <p14:creationId xmlns:p14="http://schemas.microsoft.com/office/powerpoint/2010/main" val="6730731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p:txBody>
      </p:sp>
      <p:sp>
        <p:nvSpPr>
          <p:cNvPr id="4" name="Slide Number Placeholder 3"/>
          <p:cNvSpPr>
            <a:spLocks noGrp="1"/>
          </p:cNvSpPr>
          <p:nvPr>
            <p:ph type="sldNum" sz="quarter" idx="10"/>
          </p:nvPr>
        </p:nvSpPr>
        <p:spPr/>
        <p:txBody>
          <a:bodyPr/>
          <a:lstStyle/>
          <a:p>
            <a:fld id="{F3E76084-7007-4F9A-9BF5-85CA96B02EE7}" type="slidenum">
              <a:rPr lang="en-US" smtClean="0">
                <a:solidFill>
                  <a:prstClr val="black"/>
                </a:solidFill>
              </a:rPr>
              <a:pPr/>
              <a:t>15</a:t>
            </a:fld>
            <a:endParaRPr lang="en-US">
              <a:solidFill>
                <a:prstClr val="black"/>
              </a:solidFill>
            </a:endParaRPr>
          </a:p>
        </p:txBody>
      </p:sp>
    </p:spTree>
    <p:extLst>
      <p:ext uri="{BB962C8B-B14F-4D97-AF65-F5344CB8AC3E}">
        <p14:creationId xmlns:p14="http://schemas.microsoft.com/office/powerpoint/2010/main" val="6730731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F3E76084-7007-4F9A-9BF5-85CA96B02EE7}" type="slidenum">
              <a:rPr lang="en-US" smtClean="0">
                <a:solidFill>
                  <a:prstClr val="black"/>
                </a:solidFill>
              </a:rPr>
              <a:pPr/>
              <a:t>16</a:t>
            </a:fld>
            <a:endParaRPr lang="en-US">
              <a:solidFill>
                <a:prstClr val="black"/>
              </a:solidFill>
            </a:endParaRPr>
          </a:p>
        </p:txBody>
      </p:sp>
    </p:spTree>
    <p:extLst>
      <p:ext uri="{BB962C8B-B14F-4D97-AF65-F5344CB8AC3E}">
        <p14:creationId xmlns:p14="http://schemas.microsoft.com/office/powerpoint/2010/main" val="14053290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E76084-7007-4F9A-9BF5-85CA96B02EE7}" type="slidenum">
              <a:rPr lang="en-US" smtClean="0">
                <a:solidFill>
                  <a:prstClr val="black"/>
                </a:solidFill>
              </a:rPr>
              <a:pPr/>
              <a:t>17</a:t>
            </a:fld>
            <a:endParaRPr lang="en-US">
              <a:solidFill>
                <a:prstClr val="black"/>
              </a:solidFill>
            </a:endParaRPr>
          </a:p>
        </p:txBody>
      </p:sp>
    </p:spTree>
    <p:extLst>
      <p:ext uri="{BB962C8B-B14F-4D97-AF65-F5344CB8AC3E}">
        <p14:creationId xmlns:p14="http://schemas.microsoft.com/office/powerpoint/2010/main" val="20541434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F3E76084-7007-4F9A-9BF5-85CA96B02EE7}" type="slidenum">
              <a:rPr lang="en-US" smtClean="0">
                <a:solidFill>
                  <a:prstClr val="black"/>
                </a:solidFill>
              </a:rPr>
              <a:pPr/>
              <a:t>18</a:t>
            </a:fld>
            <a:endParaRPr lang="en-US">
              <a:solidFill>
                <a:prstClr val="black"/>
              </a:solidFill>
            </a:endParaRPr>
          </a:p>
        </p:txBody>
      </p:sp>
    </p:spTree>
    <p:extLst>
      <p:ext uri="{BB962C8B-B14F-4D97-AF65-F5344CB8AC3E}">
        <p14:creationId xmlns:p14="http://schemas.microsoft.com/office/powerpoint/2010/main" val="11028292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p:txBody>
      </p:sp>
      <p:sp>
        <p:nvSpPr>
          <p:cNvPr id="4" name="Slide Number Placeholder 3"/>
          <p:cNvSpPr>
            <a:spLocks noGrp="1"/>
          </p:cNvSpPr>
          <p:nvPr>
            <p:ph type="sldNum" sz="quarter" idx="10"/>
          </p:nvPr>
        </p:nvSpPr>
        <p:spPr/>
        <p:txBody>
          <a:bodyPr/>
          <a:lstStyle/>
          <a:p>
            <a:fld id="{F3E76084-7007-4F9A-9BF5-85CA96B02EE7}"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302943615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F3E76084-7007-4F9A-9BF5-85CA96B02EE7}" type="slidenum">
              <a:rPr lang="en-US" smtClean="0">
                <a:solidFill>
                  <a:prstClr val="black"/>
                </a:solidFill>
              </a:rPr>
              <a:pPr/>
              <a:t>19</a:t>
            </a:fld>
            <a:endParaRPr lang="en-US">
              <a:solidFill>
                <a:prstClr val="black"/>
              </a:solidFill>
            </a:endParaRPr>
          </a:p>
        </p:txBody>
      </p:sp>
    </p:spTree>
    <p:extLst>
      <p:ext uri="{BB962C8B-B14F-4D97-AF65-F5344CB8AC3E}">
        <p14:creationId xmlns:p14="http://schemas.microsoft.com/office/powerpoint/2010/main" val="37715355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3E76084-7007-4F9A-9BF5-85CA96B02EE7}" type="slidenum">
              <a:rPr lang="en-US" smtClean="0">
                <a:solidFill>
                  <a:prstClr val="black"/>
                </a:solidFill>
              </a:rPr>
              <a:pPr/>
              <a:t>20</a:t>
            </a:fld>
            <a:endParaRPr lang="en-US">
              <a:solidFill>
                <a:prstClr val="black"/>
              </a:solidFill>
            </a:endParaRPr>
          </a:p>
        </p:txBody>
      </p:sp>
    </p:spTree>
    <p:extLst>
      <p:ext uri="{BB962C8B-B14F-4D97-AF65-F5344CB8AC3E}">
        <p14:creationId xmlns:p14="http://schemas.microsoft.com/office/powerpoint/2010/main" val="352670916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3E76084-7007-4F9A-9BF5-85CA96B02EE7}" type="slidenum">
              <a:rPr lang="en-US" smtClean="0">
                <a:solidFill>
                  <a:prstClr val="black"/>
                </a:solidFill>
              </a:rPr>
              <a:pPr/>
              <a:t>21</a:t>
            </a:fld>
            <a:endParaRPr lang="en-US">
              <a:solidFill>
                <a:prstClr val="black"/>
              </a:solidFill>
            </a:endParaRPr>
          </a:p>
        </p:txBody>
      </p:sp>
    </p:spTree>
    <p:extLst>
      <p:ext uri="{BB962C8B-B14F-4D97-AF65-F5344CB8AC3E}">
        <p14:creationId xmlns:p14="http://schemas.microsoft.com/office/powerpoint/2010/main" val="192880798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F3E76084-7007-4F9A-9BF5-85CA96B02EE7}" type="slidenum">
              <a:rPr lang="en-US" smtClean="0">
                <a:solidFill>
                  <a:prstClr val="black"/>
                </a:solidFill>
              </a:rPr>
              <a:pPr/>
              <a:t>22</a:t>
            </a:fld>
            <a:endParaRPr lang="en-US" dirty="0">
              <a:solidFill>
                <a:prstClr val="black"/>
              </a:solidFill>
            </a:endParaRPr>
          </a:p>
        </p:txBody>
      </p:sp>
    </p:spTree>
    <p:extLst>
      <p:ext uri="{BB962C8B-B14F-4D97-AF65-F5344CB8AC3E}">
        <p14:creationId xmlns:p14="http://schemas.microsoft.com/office/powerpoint/2010/main" val="315067645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F3E76084-7007-4F9A-9BF5-85CA96B02EE7}" type="slidenum">
              <a:rPr lang="en-US" smtClean="0">
                <a:solidFill>
                  <a:prstClr val="black"/>
                </a:solidFill>
              </a:rPr>
              <a:pPr/>
              <a:t>23</a:t>
            </a:fld>
            <a:endParaRPr lang="en-US">
              <a:solidFill>
                <a:prstClr val="black"/>
              </a:solidFill>
            </a:endParaRPr>
          </a:p>
        </p:txBody>
      </p:sp>
    </p:spTree>
    <p:extLst>
      <p:ext uri="{BB962C8B-B14F-4D97-AF65-F5344CB8AC3E}">
        <p14:creationId xmlns:p14="http://schemas.microsoft.com/office/powerpoint/2010/main" val="205414346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E76084-7007-4F9A-9BF5-85CA96B02EE7}" type="slidenum">
              <a:rPr lang="en-US" smtClean="0">
                <a:solidFill>
                  <a:prstClr val="black"/>
                </a:solidFill>
              </a:rPr>
              <a:pPr/>
              <a:t>24</a:t>
            </a:fld>
            <a:endParaRPr lang="en-US">
              <a:solidFill>
                <a:prstClr val="black"/>
              </a:solidFill>
            </a:endParaRPr>
          </a:p>
        </p:txBody>
      </p:sp>
    </p:spTree>
    <p:extLst>
      <p:ext uri="{BB962C8B-B14F-4D97-AF65-F5344CB8AC3E}">
        <p14:creationId xmlns:p14="http://schemas.microsoft.com/office/powerpoint/2010/main" val="149709238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3E76084-7007-4F9A-9BF5-85CA96B02EE7}" type="slidenum">
              <a:rPr lang="en-US" smtClean="0">
                <a:solidFill>
                  <a:prstClr val="black"/>
                </a:solidFill>
              </a:rPr>
              <a:pPr/>
              <a:t>25</a:t>
            </a:fld>
            <a:endParaRPr lang="en-US">
              <a:solidFill>
                <a:prstClr val="black"/>
              </a:solidFill>
            </a:endParaRPr>
          </a:p>
        </p:txBody>
      </p:sp>
    </p:spTree>
    <p:extLst>
      <p:ext uri="{BB962C8B-B14F-4D97-AF65-F5344CB8AC3E}">
        <p14:creationId xmlns:p14="http://schemas.microsoft.com/office/powerpoint/2010/main" val="262112600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3E76084-7007-4F9A-9BF5-85CA96B02EE7}" type="slidenum">
              <a:rPr lang="en-US" smtClean="0">
                <a:solidFill>
                  <a:prstClr val="black"/>
                </a:solidFill>
              </a:rPr>
              <a:pPr/>
              <a:t>26</a:t>
            </a:fld>
            <a:endParaRPr lang="en-US">
              <a:solidFill>
                <a:prstClr val="black"/>
              </a:solidFill>
            </a:endParaRPr>
          </a:p>
        </p:txBody>
      </p:sp>
    </p:spTree>
    <p:extLst>
      <p:ext uri="{BB962C8B-B14F-4D97-AF65-F5344CB8AC3E}">
        <p14:creationId xmlns:p14="http://schemas.microsoft.com/office/powerpoint/2010/main" val="26211260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3E76084-7007-4F9A-9BF5-85CA96B02EE7}"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26211260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3E76084-7007-4F9A-9BF5-85CA96B02EE7}"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26211260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p:txBody>
      </p:sp>
      <p:sp>
        <p:nvSpPr>
          <p:cNvPr id="4" name="Slide Number Placeholder 3"/>
          <p:cNvSpPr>
            <a:spLocks noGrp="1"/>
          </p:cNvSpPr>
          <p:nvPr>
            <p:ph type="sldNum" sz="quarter" idx="10"/>
          </p:nvPr>
        </p:nvSpPr>
        <p:spPr/>
        <p:txBody>
          <a:bodyPr/>
          <a:lstStyle/>
          <a:p>
            <a:fld id="{F3E76084-7007-4F9A-9BF5-85CA96B02EE7}"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6730731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F3E76084-7007-4F9A-9BF5-85CA96B02EE7}"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27698669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3E76084-7007-4F9A-9BF5-85CA96B02EE7}"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9355632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3E76084-7007-4F9A-9BF5-85CA96B02EE7}" type="slidenum">
              <a:rPr lang="en-US" smtClean="0">
                <a:solidFill>
                  <a:prstClr val="black"/>
                </a:solidFill>
              </a:rPr>
              <a:pPr/>
              <a:t>7</a:t>
            </a:fld>
            <a:endParaRPr lang="en-US" dirty="0">
              <a:solidFill>
                <a:prstClr val="black"/>
              </a:solidFill>
            </a:endParaRPr>
          </a:p>
        </p:txBody>
      </p:sp>
    </p:spTree>
    <p:extLst>
      <p:ext uri="{BB962C8B-B14F-4D97-AF65-F5344CB8AC3E}">
        <p14:creationId xmlns:p14="http://schemas.microsoft.com/office/powerpoint/2010/main" val="31506764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p:txBody>
      </p:sp>
      <p:sp>
        <p:nvSpPr>
          <p:cNvPr id="4" name="Slide Number Placeholder 3"/>
          <p:cNvSpPr>
            <a:spLocks noGrp="1"/>
          </p:cNvSpPr>
          <p:nvPr>
            <p:ph type="sldNum" sz="quarter" idx="10"/>
          </p:nvPr>
        </p:nvSpPr>
        <p:spPr/>
        <p:txBody>
          <a:bodyPr/>
          <a:lstStyle/>
          <a:p>
            <a:fld id="{F3E76084-7007-4F9A-9BF5-85CA96B02EE7}"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37715355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 y="1097280"/>
            <a:ext cx="8961120" cy="5029200"/>
          </a:xfrm>
          <a:prstGeom prst="rect">
            <a:avLst/>
          </a:prstGeom>
        </p:spPr>
        <p:txBody>
          <a:bodyPr/>
          <a:lstStyle>
            <a:lvl1pPr>
              <a:defRPr sz="2000" b="0" i="0">
                <a:solidFill>
                  <a:schemeClr val="tx1"/>
                </a:solidFill>
                <a:latin typeface="Calibri" pitchFamily="34" charset="0"/>
                <a:cs typeface="Calibri" pitchFamily="34" charset="0"/>
              </a:defRPr>
            </a:lvl1pPr>
            <a:lvl2pPr>
              <a:defRPr sz="1800" b="0" i="0">
                <a:solidFill>
                  <a:schemeClr val="tx1"/>
                </a:solidFill>
                <a:latin typeface="Calibri" pitchFamily="34" charset="0"/>
                <a:cs typeface="Calibri" pitchFamily="34" charset="0"/>
              </a:defRPr>
            </a:lvl2pPr>
            <a:lvl3pPr>
              <a:defRPr sz="1600" b="0" i="0">
                <a:solidFill>
                  <a:schemeClr val="tx1"/>
                </a:solidFill>
                <a:latin typeface="Calibri" pitchFamily="34" charset="0"/>
                <a:cs typeface="Calibri" pitchFamily="34" charset="0"/>
              </a:defRPr>
            </a:lvl3pPr>
            <a:lvl4pPr>
              <a:defRPr sz="1400" b="0" i="0">
                <a:solidFill>
                  <a:schemeClr val="tx1"/>
                </a:solidFill>
                <a:latin typeface="Calibri" pitchFamily="34" charset="0"/>
                <a:cs typeface="Calibri" pitchFamily="34" charset="0"/>
              </a:defRPr>
            </a:lvl4pPr>
            <a:lvl5pPr>
              <a:defRPr sz="1300" b="0" i="0">
                <a:solidFill>
                  <a:schemeClr val="tx1"/>
                </a:solidFill>
                <a:latin typeface="Calibri" pitchFamily="34" charset="0"/>
                <a:cs typeface="Calibri"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ext Placeholder 6"/>
          <p:cNvSpPr>
            <a:spLocks noGrp="1"/>
          </p:cNvSpPr>
          <p:nvPr>
            <p:ph type="body" sz="quarter" idx="11" hasCustomPrompt="1"/>
          </p:nvPr>
        </p:nvSpPr>
        <p:spPr>
          <a:xfrm>
            <a:off x="91440" y="6217920"/>
            <a:ext cx="8321040" cy="548640"/>
          </a:xfrm>
          <a:prstGeom prst="rect">
            <a:avLst/>
          </a:prstGeom>
        </p:spPr>
        <p:txBody>
          <a:bodyPr anchor="b" anchorCtr="0"/>
          <a:lstStyle>
            <a:lvl1pPr marL="0" indent="0" algn="l">
              <a:spcBef>
                <a:spcPts val="0"/>
              </a:spcBef>
              <a:buFont typeface="Arial" pitchFamily="34" charset="0"/>
              <a:buNone/>
              <a:defRPr sz="1200" baseline="0">
                <a:solidFill>
                  <a:schemeClr val="tx1"/>
                </a:solidFill>
                <a:latin typeface="Calibri" pitchFamily="34" charset="0"/>
                <a:cs typeface="Calibri" pitchFamily="34" charset="0"/>
              </a:defRPr>
            </a:lvl1pPr>
          </a:lstStyle>
          <a:p>
            <a:pPr algn="l">
              <a:spcBef>
                <a:spcPts val="0"/>
              </a:spcBef>
            </a:pPr>
            <a:r>
              <a:rPr lang="en-US" dirty="0" smtClean="0"/>
              <a:t>Insert Source Here</a:t>
            </a:r>
          </a:p>
        </p:txBody>
      </p:sp>
      <p:sp>
        <p:nvSpPr>
          <p:cNvPr id="10" name="Rectangle 5"/>
          <p:cNvSpPr>
            <a:spLocks noGrp="1" noChangeArrowheads="1"/>
          </p:cNvSpPr>
          <p:nvPr>
            <p:ph type="title"/>
          </p:nvPr>
        </p:nvSpPr>
        <p:spPr bwMode="auto">
          <a:xfrm>
            <a:off x="91440" y="91440"/>
            <a:ext cx="8961120" cy="91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a:latin typeface="Calibri" pitchFamily="34" charset="0"/>
              </a:defRPr>
            </a:lvl1pPr>
          </a:lstStyle>
          <a:p>
            <a:pPr lvl="0" algn="l" rtl="0" eaLnBrk="1" fontAlgn="base" hangingPunct="1">
              <a:spcBef>
                <a:spcPct val="0"/>
              </a:spcBef>
              <a:spcAft>
                <a:spcPct val="0"/>
              </a:spcAft>
            </a:pPr>
            <a:r>
              <a:rPr lang="en-US" smtClean="0"/>
              <a:t>Click to edit Master title style</a:t>
            </a:r>
            <a:endParaRPr lang="en-US" dirty="0" smtClean="0"/>
          </a:p>
        </p:txBody>
      </p:sp>
    </p:spTree>
    <p:extLst>
      <p:ext uri="{BB962C8B-B14F-4D97-AF65-F5344CB8AC3E}">
        <p14:creationId xmlns:p14="http://schemas.microsoft.com/office/powerpoint/2010/main" val="310786866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 Figures">
    <p:spTree>
      <p:nvGrpSpPr>
        <p:cNvPr id="1" name=""/>
        <p:cNvGrpSpPr/>
        <p:nvPr/>
      </p:nvGrpSpPr>
      <p:grpSpPr>
        <a:xfrm>
          <a:off x="0" y="0"/>
          <a:ext cx="0" cy="0"/>
          <a:chOff x="0" y="0"/>
          <a:chExt cx="0" cy="0"/>
        </a:xfrm>
      </p:grpSpPr>
      <p:sp>
        <p:nvSpPr>
          <p:cNvPr id="16" name="Content Placeholder 2"/>
          <p:cNvSpPr>
            <a:spLocks noGrp="1"/>
          </p:cNvSpPr>
          <p:nvPr>
            <p:ph idx="1"/>
          </p:nvPr>
        </p:nvSpPr>
        <p:spPr>
          <a:xfrm>
            <a:off x="91440" y="1371600"/>
            <a:ext cx="4434840" cy="4754880"/>
          </a:xfrm>
          <a:prstGeom prst="rect">
            <a:avLst/>
          </a:prstGeom>
        </p:spPr>
        <p:txBody>
          <a:bodyPr/>
          <a:lstStyle>
            <a:lvl1pPr>
              <a:defRPr sz="2000" b="0" i="0">
                <a:solidFill>
                  <a:schemeClr val="tx1"/>
                </a:solidFill>
                <a:latin typeface="Calibri" pitchFamily="34" charset="0"/>
                <a:cs typeface="Calibri" pitchFamily="34" charset="0"/>
              </a:defRPr>
            </a:lvl1pPr>
            <a:lvl2pPr>
              <a:defRPr sz="1800" b="0" i="0">
                <a:solidFill>
                  <a:schemeClr val="tx1"/>
                </a:solidFill>
                <a:latin typeface="Calibri" pitchFamily="34" charset="0"/>
                <a:cs typeface="Calibri" pitchFamily="34" charset="0"/>
              </a:defRPr>
            </a:lvl2pPr>
            <a:lvl3pPr>
              <a:defRPr sz="1600" b="0" i="0">
                <a:solidFill>
                  <a:schemeClr val="tx1"/>
                </a:solidFill>
                <a:latin typeface="Calibri" pitchFamily="34" charset="0"/>
                <a:cs typeface="Calibri" pitchFamily="34" charset="0"/>
              </a:defRPr>
            </a:lvl3pPr>
            <a:lvl4pPr>
              <a:defRPr sz="1400" b="0" i="0">
                <a:solidFill>
                  <a:schemeClr val="tx1"/>
                </a:solidFill>
                <a:latin typeface="Calibri" pitchFamily="34" charset="0"/>
                <a:cs typeface="Calibri" pitchFamily="34" charset="0"/>
              </a:defRPr>
            </a:lvl4pPr>
            <a:lvl5pPr>
              <a:defRPr sz="1300" b="0" i="0">
                <a:solidFill>
                  <a:schemeClr val="tx1"/>
                </a:solidFill>
                <a:latin typeface="Calibri" pitchFamily="34" charset="0"/>
                <a:cs typeface="Calibri"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ext Placeholder 6"/>
          <p:cNvSpPr>
            <a:spLocks noGrp="1"/>
          </p:cNvSpPr>
          <p:nvPr>
            <p:ph type="body" sz="quarter" idx="11" hasCustomPrompt="1"/>
          </p:nvPr>
        </p:nvSpPr>
        <p:spPr>
          <a:xfrm>
            <a:off x="91440" y="6217920"/>
            <a:ext cx="8321040" cy="548640"/>
          </a:xfrm>
          <a:prstGeom prst="rect">
            <a:avLst/>
          </a:prstGeom>
        </p:spPr>
        <p:txBody>
          <a:bodyPr anchor="b" anchorCtr="0"/>
          <a:lstStyle>
            <a:lvl1pPr marL="0" indent="0" algn="l">
              <a:spcBef>
                <a:spcPts val="0"/>
              </a:spcBef>
              <a:buFont typeface="Arial" pitchFamily="34" charset="0"/>
              <a:buNone/>
              <a:defRPr sz="1200" baseline="0">
                <a:solidFill>
                  <a:schemeClr val="tx1"/>
                </a:solidFill>
                <a:latin typeface="Calibri" pitchFamily="34" charset="0"/>
                <a:cs typeface="Calibri" pitchFamily="34" charset="0"/>
              </a:defRPr>
            </a:lvl1pPr>
          </a:lstStyle>
          <a:p>
            <a:pPr algn="l">
              <a:spcBef>
                <a:spcPts val="0"/>
              </a:spcBef>
            </a:pPr>
            <a:r>
              <a:rPr lang="en-US" dirty="0" smtClean="0"/>
              <a:t>Insert Source Here</a:t>
            </a:r>
          </a:p>
        </p:txBody>
      </p:sp>
      <p:sp>
        <p:nvSpPr>
          <p:cNvPr id="19" name="Content Placeholder 2"/>
          <p:cNvSpPr>
            <a:spLocks noGrp="1"/>
          </p:cNvSpPr>
          <p:nvPr>
            <p:ph idx="12"/>
          </p:nvPr>
        </p:nvSpPr>
        <p:spPr>
          <a:xfrm>
            <a:off x="4617720" y="1371600"/>
            <a:ext cx="4434840" cy="4754880"/>
          </a:xfrm>
          <a:prstGeom prst="rect">
            <a:avLst/>
          </a:prstGeom>
        </p:spPr>
        <p:txBody>
          <a:bodyPr/>
          <a:lstStyle>
            <a:lvl1pPr>
              <a:defRPr sz="2000" b="0" i="0">
                <a:solidFill>
                  <a:schemeClr val="tx1"/>
                </a:solidFill>
                <a:latin typeface="Calibri" pitchFamily="34" charset="0"/>
                <a:cs typeface="Calibri" pitchFamily="34" charset="0"/>
              </a:defRPr>
            </a:lvl1pPr>
            <a:lvl2pPr>
              <a:defRPr sz="1800" b="0" i="0">
                <a:solidFill>
                  <a:schemeClr val="tx1"/>
                </a:solidFill>
                <a:latin typeface="Calibri" pitchFamily="34" charset="0"/>
                <a:cs typeface="Calibri" pitchFamily="34" charset="0"/>
              </a:defRPr>
            </a:lvl2pPr>
            <a:lvl3pPr>
              <a:defRPr sz="1600" b="0" i="0">
                <a:solidFill>
                  <a:schemeClr val="tx1"/>
                </a:solidFill>
                <a:latin typeface="Calibri" pitchFamily="34" charset="0"/>
                <a:cs typeface="Calibri" pitchFamily="34" charset="0"/>
              </a:defRPr>
            </a:lvl3pPr>
            <a:lvl4pPr>
              <a:defRPr sz="1400" b="0" i="0">
                <a:solidFill>
                  <a:schemeClr val="tx1"/>
                </a:solidFill>
                <a:latin typeface="Calibri" pitchFamily="34" charset="0"/>
                <a:cs typeface="Calibri" pitchFamily="34" charset="0"/>
              </a:defRPr>
            </a:lvl4pPr>
            <a:lvl5pPr>
              <a:defRPr sz="1300" b="0" i="0">
                <a:solidFill>
                  <a:schemeClr val="tx1"/>
                </a:solidFill>
                <a:latin typeface="Calibri" pitchFamily="34" charset="0"/>
                <a:cs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5"/>
          <p:cNvSpPr>
            <a:spLocks noGrp="1" noChangeArrowheads="1"/>
          </p:cNvSpPr>
          <p:nvPr>
            <p:ph type="title"/>
          </p:nvPr>
        </p:nvSpPr>
        <p:spPr bwMode="auto">
          <a:xfrm>
            <a:off x="91440" y="365760"/>
            <a:ext cx="8961120" cy="91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lvl="0" algn="l" rtl="0" eaLnBrk="1" fontAlgn="base" hangingPunct="1">
              <a:spcBef>
                <a:spcPct val="0"/>
              </a:spcBef>
              <a:spcAft>
                <a:spcPct val="0"/>
              </a:spcAft>
            </a:pPr>
            <a:r>
              <a:rPr lang="en-US" dirty="0" smtClean="0"/>
              <a:t>Click to edit Master title style</a:t>
            </a:r>
          </a:p>
        </p:txBody>
      </p:sp>
    </p:spTree>
    <p:extLst>
      <p:ext uri="{BB962C8B-B14F-4D97-AF65-F5344CB8AC3E}">
        <p14:creationId xmlns:p14="http://schemas.microsoft.com/office/powerpoint/2010/main" val="236532345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 Figures">
    <p:spTree>
      <p:nvGrpSpPr>
        <p:cNvPr id="1" name=""/>
        <p:cNvGrpSpPr/>
        <p:nvPr/>
      </p:nvGrpSpPr>
      <p:grpSpPr>
        <a:xfrm>
          <a:off x="0" y="0"/>
          <a:ext cx="0" cy="0"/>
          <a:chOff x="0" y="0"/>
          <a:chExt cx="0" cy="0"/>
        </a:xfrm>
      </p:grpSpPr>
      <p:sp>
        <p:nvSpPr>
          <p:cNvPr id="11" name="Content Placeholder 2"/>
          <p:cNvSpPr>
            <a:spLocks noGrp="1"/>
          </p:cNvSpPr>
          <p:nvPr>
            <p:ph idx="1"/>
          </p:nvPr>
        </p:nvSpPr>
        <p:spPr>
          <a:xfrm>
            <a:off x="91440" y="1371600"/>
            <a:ext cx="2926080" cy="4754880"/>
          </a:xfrm>
          <a:prstGeom prst="rect">
            <a:avLst/>
          </a:prstGeom>
        </p:spPr>
        <p:txBody>
          <a:bodyPr/>
          <a:lstStyle>
            <a:lvl1pPr>
              <a:defRPr sz="2000" b="0" i="0">
                <a:solidFill>
                  <a:schemeClr val="tx1"/>
                </a:solidFill>
                <a:latin typeface="Calibri" pitchFamily="34" charset="0"/>
                <a:cs typeface="Calibri" pitchFamily="34" charset="0"/>
              </a:defRPr>
            </a:lvl1pPr>
            <a:lvl2pPr>
              <a:defRPr sz="1800" b="0" i="0">
                <a:solidFill>
                  <a:schemeClr val="tx1"/>
                </a:solidFill>
                <a:latin typeface="Calibri" pitchFamily="34" charset="0"/>
                <a:cs typeface="Calibri" pitchFamily="34" charset="0"/>
              </a:defRPr>
            </a:lvl2pPr>
            <a:lvl3pPr>
              <a:defRPr sz="1600" b="0" i="0">
                <a:solidFill>
                  <a:schemeClr val="tx1"/>
                </a:solidFill>
                <a:latin typeface="Calibri" pitchFamily="34" charset="0"/>
                <a:cs typeface="Calibri" pitchFamily="34" charset="0"/>
              </a:defRPr>
            </a:lvl3pPr>
            <a:lvl4pPr>
              <a:defRPr sz="1400" b="0" i="0">
                <a:solidFill>
                  <a:schemeClr val="tx1"/>
                </a:solidFill>
                <a:latin typeface="Calibri" pitchFamily="34" charset="0"/>
                <a:cs typeface="Calibri" pitchFamily="34" charset="0"/>
              </a:defRPr>
            </a:lvl4pPr>
            <a:lvl5pPr>
              <a:defRPr sz="1300" b="0" i="0">
                <a:solidFill>
                  <a:schemeClr val="tx1"/>
                </a:solidFill>
                <a:latin typeface="Calibri" pitchFamily="34" charset="0"/>
                <a:cs typeface="Calibri"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6"/>
          <p:cNvSpPr>
            <a:spLocks noGrp="1"/>
          </p:cNvSpPr>
          <p:nvPr>
            <p:ph type="body" sz="quarter" idx="11" hasCustomPrompt="1"/>
          </p:nvPr>
        </p:nvSpPr>
        <p:spPr>
          <a:xfrm>
            <a:off x="91440" y="6217920"/>
            <a:ext cx="8321040" cy="548640"/>
          </a:xfrm>
          <a:prstGeom prst="rect">
            <a:avLst/>
          </a:prstGeom>
        </p:spPr>
        <p:txBody>
          <a:bodyPr anchor="b" anchorCtr="0"/>
          <a:lstStyle>
            <a:lvl1pPr marL="0" indent="0" algn="l">
              <a:spcBef>
                <a:spcPts val="0"/>
              </a:spcBef>
              <a:buFont typeface="Arial" pitchFamily="34" charset="0"/>
              <a:buNone/>
              <a:defRPr sz="1200" baseline="0">
                <a:solidFill>
                  <a:schemeClr val="tx1"/>
                </a:solidFill>
                <a:latin typeface="Calibri" pitchFamily="34" charset="0"/>
                <a:cs typeface="Calibri" pitchFamily="34" charset="0"/>
              </a:defRPr>
            </a:lvl1pPr>
          </a:lstStyle>
          <a:p>
            <a:pPr algn="l">
              <a:spcBef>
                <a:spcPts val="0"/>
              </a:spcBef>
            </a:pPr>
            <a:r>
              <a:rPr lang="en-US" dirty="0" smtClean="0"/>
              <a:t>Insert Source Here</a:t>
            </a:r>
          </a:p>
        </p:txBody>
      </p:sp>
      <p:sp>
        <p:nvSpPr>
          <p:cNvPr id="15" name="Content Placeholder 2"/>
          <p:cNvSpPr>
            <a:spLocks noGrp="1"/>
          </p:cNvSpPr>
          <p:nvPr>
            <p:ph idx="12"/>
          </p:nvPr>
        </p:nvSpPr>
        <p:spPr>
          <a:xfrm>
            <a:off x="3108960" y="1371600"/>
            <a:ext cx="2926080" cy="4754880"/>
          </a:xfrm>
          <a:prstGeom prst="rect">
            <a:avLst/>
          </a:prstGeom>
        </p:spPr>
        <p:txBody>
          <a:bodyPr/>
          <a:lstStyle>
            <a:lvl1pPr>
              <a:defRPr sz="2000" b="0" i="0">
                <a:solidFill>
                  <a:schemeClr val="tx1"/>
                </a:solidFill>
                <a:latin typeface="Calibri" pitchFamily="34" charset="0"/>
                <a:cs typeface="Calibri" pitchFamily="34" charset="0"/>
              </a:defRPr>
            </a:lvl1pPr>
            <a:lvl2pPr>
              <a:defRPr sz="1800" b="0" i="0">
                <a:solidFill>
                  <a:schemeClr val="tx1"/>
                </a:solidFill>
                <a:latin typeface="Calibri" pitchFamily="34" charset="0"/>
                <a:cs typeface="Calibri" pitchFamily="34" charset="0"/>
              </a:defRPr>
            </a:lvl2pPr>
            <a:lvl3pPr>
              <a:defRPr sz="1600" b="0" i="0">
                <a:solidFill>
                  <a:schemeClr val="tx1"/>
                </a:solidFill>
                <a:latin typeface="Calibri" pitchFamily="34" charset="0"/>
                <a:cs typeface="Calibri" pitchFamily="34" charset="0"/>
              </a:defRPr>
            </a:lvl3pPr>
            <a:lvl4pPr>
              <a:defRPr sz="1400" b="0" i="0">
                <a:solidFill>
                  <a:schemeClr val="tx1"/>
                </a:solidFill>
                <a:latin typeface="Calibri" pitchFamily="34" charset="0"/>
                <a:cs typeface="Calibri" pitchFamily="34" charset="0"/>
              </a:defRPr>
            </a:lvl4pPr>
            <a:lvl5pPr>
              <a:defRPr sz="1300" b="0" i="0">
                <a:solidFill>
                  <a:schemeClr val="tx1"/>
                </a:solidFill>
                <a:latin typeface="Calibri" pitchFamily="34" charset="0"/>
                <a:cs typeface="Calibri"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Content Placeholder 2"/>
          <p:cNvSpPr>
            <a:spLocks noGrp="1"/>
          </p:cNvSpPr>
          <p:nvPr>
            <p:ph idx="13"/>
          </p:nvPr>
        </p:nvSpPr>
        <p:spPr>
          <a:xfrm>
            <a:off x="6126480" y="1371600"/>
            <a:ext cx="2926080" cy="4754880"/>
          </a:xfrm>
          <a:prstGeom prst="rect">
            <a:avLst/>
          </a:prstGeom>
        </p:spPr>
        <p:txBody>
          <a:bodyPr/>
          <a:lstStyle>
            <a:lvl1pPr>
              <a:defRPr sz="2000" b="0" i="0">
                <a:solidFill>
                  <a:schemeClr val="tx1"/>
                </a:solidFill>
                <a:latin typeface="Calibri" pitchFamily="34" charset="0"/>
                <a:cs typeface="Calibri" pitchFamily="34" charset="0"/>
              </a:defRPr>
            </a:lvl1pPr>
            <a:lvl2pPr>
              <a:defRPr sz="1800" b="0" i="0">
                <a:solidFill>
                  <a:schemeClr val="tx1"/>
                </a:solidFill>
                <a:latin typeface="Calibri" pitchFamily="34" charset="0"/>
                <a:cs typeface="Calibri" pitchFamily="34" charset="0"/>
              </a:defRPr>
            </a:lvl2pPr>
            <a:lvl3pPr>
              <a:defRPr sz="1600" b="0" i="0">
                <a:solidFill>
                  <a:schemeClr val="tx1"/>
                </a:solidFill>
                <a:latin typeface="Calibri" pitchFamily="34" charset="0"/>
                <a:cs typeface="Calibri" pitchFamily="34" charset="0"/>
              </a:defRPr>
            </a:lvl3pPr>
            <a:lvl4pPr>
              <a:defRPr sz="1400" b="0" i="0">
                <a:solidFill>
                  <a:schemeClr val="tx1"/>
                </a:solidFill>
                <a:latin typeface="Calibri" pitchFamily="34" charset="0"/>
                <a:cs typeface="Calibri" pitchFamily="34" charset="0"/>
              </a:defRPr>
            </a:lvl4pPr>
            <a:lvl5pPr>
              <a:defRPr sz="1300" b="0" i="0">
                <a:solidFill>
                  <a:schemeClr val="tx1"/>
                </a:solidFill>
                <a:latin typeface="Calibri" pitchFamily="34" charset="0"/>
                <a:cs typeface="Calibri"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5"/>
          <p:cNvSpPr>
            <a:spLocks noGrp="1" noChangeArrowheads="1"/>
          </p:cNvSpPr>
          <p:nvPr>
            <p:ph type="title"/>
          </p:nvPr>
        </p:nvSpPr>
        <p:spPr bwMode="auto">
          <a:xfrm>
            <a:off x="91440" y="365760"/>
            <a:ext cx="8961120" cy="91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lvl="0" algn="l" rtl="0" eaLnBrk="1" fontAlgn="base" hangingPunct="1">
              <a:spcBef>
                <a:spcPct val="0"/>
              </a:spcBef>
              <a:spcAft>
                <a:spcPct val="0"/>
              </a:spcAft>
            </a:pPr>
            <a:r>
              <a:rPr lang="en-US" smtClean="0"/>
              <a:t>Click to edit Master title style</a:t>
            </a:r>
            <a:endParaRPr lang="en-US" dirty="0" smtClean="0"/>
          </a:p>
        </p:txBody>
      </p:sp>
    </p:spTree>
    <p:extLst>
      <p:ext uri="{BB962C8B-B14F-4D97-AF65-F5344CB8AC3E}">
        <p14:creationId xmlns:p14="http://schemas.microsoft.com/office/powerpoint/2010/main" val="377088963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lank Layout">
    <p:spTree>
      <p:nvGrpSpPr>
        <p:cNvPr id="1" name=""/>
        <p:cNvGrpSpPr/>
        <p:nvPr/>
      </p:nvGrpSpPr>
      <p:grpSpPr>
        <a:xfrm>
          <a:off x="0" y="0"/>
          <a:ext cx="0" cy="0"/>
          <a:chOff x="0" y="0"/>
          <a:chExt cx="0" cy="0"/>
        </a:xfrm>
      </p:grpSpPr>
      <p:sp>
        <p:nvSpPr>
          <p:cNvPr id="5" name="Text Placeholder 6"/>
          <p:cNvSpPr>
            <a:spLocks noGrp="1"/>
          </p:cNvSpPr>
          <p:nvPr>
            <p:ph type="body" sz="quarter" idx="11" hasCustomPrompt="1"/>
          </p:nvPr>
        </p:nvSpPr>
        <p:spPr>
          <a:xfrm>
            <a:off x="91440" y="6217920"/>
            <a:ext cx="8321040" cy="548640"/>
          </a:xfrm>
          <a:prstGeom prst="rect">
            <a:avLst/>
          </a:prstGeom>
        </p:spPr>
        <p:txBody>
          <a:bodyPr anchor="b" anchorCtr="0"/>
          <a:lstStyle>
            <a:lvl1pPr marL="0" indent="0" algn="l">
              <a:spcBef>
                <a:spcPts val="0"/>
              </a:spcBef>
              <a:buFont typeface="Arial" pitchFamily="34" charset="0"/>
              <a:buNone/>
              <a:defRPr sz="1200" baseline="0">
                <a:solidFill>
                  <a:schemeClr val="tx1"/>
                </a:solidFill>
                <a:latin typeface="Calibri" pitchFamily="34" charset="0"/>
                <a:cs typeface="Calibri" pitchFamily="34" charset="0"/>
              </a:defRPr>
            </a:lvl1pPr>
          </a:lstStyle>
          <a:p>
            <a:pPr algn="l">
              <a:spcBef>
                <a:spcPts val="0"/>
              </a:spcBef>
            </a:pPr>
            <a:r>
              <a:rPr lang="en-US" dirty="0" smtClean="0"/>
              <a:t>Insert Source Here</a:t>
            </a:r>
          </a:p>
        </p:txBody>
      </p:sp>
      <p:sp>
        <p:nvSpPr>
          <p:cNvPr id="4" name="Rectangle 5"/>
          <p:cNvSpPr>
            <a:spLocks noGrp="1" noChangeArrowheads="1"/>
          </p:cNvSpPr>
          <p:nvPr>
            <p:ph type="title"/>
          </p:nvPr>
        </p:nvSpPr>
        <p:spPr bwMode="auto">
          <a:xfrm>
            <a:off x="91440" y="365760"/>
            <a:ext cx="8961120" cy="91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lvl="0" algn="l" rtl="0" eaLnBrk="1" fontAlgn="base" hangingPunct="1">
              <a:spcBef>
                <a:spcPct val="0"/>
              </a:spcBef>
              <a:spcAft>
                <a:spcPct val="0"/>
              </a:spcAft>
            </a:pPr>
            <a:r>
              <a:rPr lang="en-US" smtClean="0"/>
              <a:t>Click to edit Master title style</a:t>
            </a:r>
            <a:endParaRPr lang="en-US" dirty="0" smtClean="0"/>
          </a:p>
        </p:txBody>
      </p:sp>
    </p:spTree>
    <p:extLst>
      <p:ext uri="{BB962C8B-B14F-4D97-AF65-F5344CB8AC3E}">
        <p14:creationId xmlns:p14="http://schemas.microsoft.com/office/powerpoint/2010/main" val="342407527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9" name="Rectangle 5"/>
          <p:cNvSpPr>
            <a:spLocks noGrp="1" noChangeArrowheads="1"/>
          </p:cNvSpPr>
          <p:nvPr>
            <p:ph type="title"/>
          </p:nvPr>
        </p:nvSpPr>
        <p:spPr bwMode="auto">
          <a:xfrm>
            <a:off x="452347" y="1817601"/>
            <a:ext cx="8223439" cy="10005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defRPr b="1" i="0">
                <a:latin typeface="Calibri" pitchFamily="34" charset="0"/>
                <a:cs typeface="Calibri" pitchFamily="34" charset="0"/>
              </a:defRPr>
            </a:lvl1pPr>
          </a:lstStyle>
          <a:p>
            <a:pPr lvl="0" algn="l" rtl="0" eaLnBrk="1" fontAlgn="base" hangingPunct="1">
              <a:spcBef>
                <a:spcPct val="0"/>
              </a:spcBef>
              <a:spcAft>
                <a:spcPct val="0"/>
              </a:spcAft>
            </a:pPr>
            <a:r>
              <a:rPr lang="en-US" dirty="0" smtClean="0"/>
              <a:t>Click to edit Master title style</a:t>
            </a:r>
          </a:p>
        </p:txBody>
      </p:sp>
      <p:sp>
        <p:nvSpPr>
          <p:cNvPr id="13" name="Text Placeholder 12"/>
          <p:cNvSpPr>
            <a:spLocks noGrp="1"/>
          </p:cNvSpPr>
          <p:nvPr>
            <p:ph type="body" sz="quarter" idx="10" hasCustomPrompt="1"/>
          </p:nvPr>
        </p:nvSpPr>
        <p:spPr>
          <a:xfrm>
            <a:off x="444467" y="2946400"/>
            <a:ext cx="6391275" cy="884238"/>
          </a:xfrm>
          <a:prstGeom prst="rect">
            <a:avLst/>
          </a:prstGeom>
        </p:spPr>
        <p:txBody>
          <a:bodyPr vert="horz"/>
          <a:lstStyle>
            <a:lvl1pPr marL="0" indent="0">
              <a:buNone/>
              <a:defRPr sz="1600" b="0" i="0" baseline="0">
                <a:solidFill>
                  <a:schemeClr val="bg1"/>
                </a:solidFill>
                <a:latin typeface="Calibri" pitchFamily="34" charset="0"/>
                <a:cs typeface="Calibri" pitchFamily="34" charset="0"/>
              </a:defRPr>
            </a:lvl1pPr>
          </a:lstStyle>
          <a:p>
            <a:pPr lvl="0"/>
            <a:r>
              <a:rPr lang="en-US" dirty="0" smtClean="0"/>
              <a:t>SUBTITLE STYLE</a:t>
            </a:r>
            <a:endParaRPr lang="en-US" dirty="0"/>
          </a:p>
        </p:txBody>
      </p:sp>
      <p:sp>
        <p:nvSpPr>
          <p:cNvPr id="22" name="Content Placeholder 21"/>
          <p:cNvSpPr>
            <a:spLocks noGrp="1"/>
          </p:cNvSpPr>
          <p:nvPr>
            <p:ph sz="quarter" idx="13" hasCustomPrompt="1"/>
          </p:nvPr>
        </p:nvSpPr>
        <p:spPr>
          <a:xfrm>
            <a:off x="444467" y="4238484"/>
            <a:ext cx="3352800" cy="284362"/>
          </a:xfrm>
          <a:prstGeom prst="rect">
            <a:avLst/>
          </a:prstGeom>
        </p:spPr>
        <p:txBody>
          <a:bodyPr vert="horz"/>
          <a:lstStyle>
            <a:lvl1pPr marL="0" indent="0">
              <a:buFontTx/>
              <a:buNone/>
              <a:defRPr sz="1600" b="0" i="0" baseline="0">
                <a:solidFill>
                  <a:schemeClr val="bg1"/>
                </a:solidFill>
                <a:latin typeface="Calibri" pitchFamily="34" charset="0"/>
                <a:cs typeface="Calibri" pitchFamily="34" charset="0"/>
              </a:defRPr>
            </a:lvl1pPr>
          </a:lstStyle>
          <a:p>
            <a:pPr lvl="0"/>
            <a:r>
              <a:rPr lang="en-US" dirty="0" smtClean="0"/>
              <a:t>Authors</a:t>
            </a:r>
            <a:endParaRPr lang="en-US" dirty="0"/>
          </a:p>
        </p:txBody>
      </p:sp>
      <p:sp>
        <p:nvSpPr>
          <p:cNvPr id="24" name="Content Placeholder 23"/>
          <p:cNvSpPr>
            <a:spLocks noGrp="1"/>
          </p:cNvSpPr>
          <p:nvPr>
            <p:ph sz="quarter" idx="14" hasCustomPrompt="1"/>
          </p:nvPr>
        </p:nvSpPr>
        <p:spPr>
          <a:xfrm>
            <a:off x="4480280" y="6174160"/>
            <a:ext cx="4416425" cy="531440"/>
          </a:xfrm>
          <a:prstGeom prst="rect">
            <a:avLst/>
          </a:prstGeom>
        </p:spPr>
        <p:txBody>
          <a:bodyPr vert="horz"/>
          <a:lstStyle>
            <a:lvl1pPr marL="0" indent="0" algn="r">
              <a:buFontTx/>
              <a:buNone/>
              <a:defRPr sz="1200" b="0" i="0" baseline="0">
                <a:solidFill>
                  <a:schemeClr val="tx1"/>
                </a:solidFill>
                <a:latin typeface="Calibri" pitchFamily="34" charset="0"/>
                <a:cs typeface="Calibri" pitchFamily="34" charset="0"/>
              </a:defRPr>
            </a:lvl1pPr>
          </a:lstStyle>
          <a:p>
            <a:pPr lvl="0"/>
            <a:r>
              <a:rPr lang="en-US" dirty="0" smtClean="0"/>
              <a:t>Date: January 23, 2013</a:t>
            </a:r>
          </a:p>
          <a:p>
            <a:pPr lvl="0"/>
            <a:r>
              <a:rPr lang="en-US" dirty="0" smtClean="0"/>
              <a:t>Location: Washington D.C.</a:t>
            </a:r>
            <a:endParaRPr lang="en-US" dirty="0"/>
          </a:p>
        </p:txBody>
      </p:sp>
      <p:sp>
        <p:nvSpPr>
          <p:cNvPr id="28" name="Content Placeholder 27"/>
          <p:cNvSpPr>
            <a:spLocks noGrp="1"/>
          </p:cNvSpPr>
          <p:nvPr>
            <p:ph sz="quarter" idx="16" hasCustomPrompt="1"/>
          </p:nvPr>
        </p:nvSpPr>
        <p:spPr>
          <a:xfrm>
            <a:off x="444467" y="4644232"/>
            <a:ext cx="5984875" cy="849313"/>
          </a:xfrm>
          <a:prstGeom prst="rect">
            <a:avLst/>
          </a:prstGeom>
        </p:spPr>
        <p:txBody>
          <a:bodyPr vert="horz"/>
          <a:lstStyle>
            <a:lvl1pPr marL="0" indent="0">
              <a:buFontTx/>
              <a:buNone/>
              <a:defRPr sz="1200" baseline="0">
                <a:solidFill>
                  <a:schemeClr val="bg1"/>
                </a:solidFill>
                <a:latin typeface="Calibri" pitchFamily="34" charset="0"/>
                <a:cs typeface="Calibri" pitchFamily="34" charset="0"/>
              </a:defRPr>
            </a:lvl1pPr>
          </a:lstStyle>
          <a:p>
            <a:pPr lvl="0"/>
            <a:r>
              <a:rPr lang="en-US" dirty="0" smtClean="0"/>
              <a:t>Multiple Author Names, Name Last Name, Name </a:t>
            </a:r>
            <a:r>
              <a:rPr lang="en-US" dirty="0" err="1" smtClean="0"/>
              <a:t>lastname</a:t>
            </a:r>
            <a:r>
              <a:rPr lang="en-US" dirty="0" smtClean="0"/>
              <a:t> &amp; name </a:t>
            </a:r>
            <a:r>
              <a:rPr lang="en-US" dirty="0" err="1" smtClean="0"/>
              <a:t>lastname</a:t>
            </a:r>
            <a:endParaRPr lang="en-US" dirty="0"/>
          </a:p>
        </p:txBody>
      </p:sp>
    </p:spTree>
    <p:extLst>
      <p:ext uri="{BB962C8B-B14F-4D97-AF65-F5344CB8AC3E}">
        <p14:creationId xmlns:p14="http://schemas.microsoft.com/office/powerpoint/2010/main" val="2784794808"/>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280160"/>
            <a:ext cx="8976360" cy="4480560"/>
          </a:xfrm>
          <a:prstGeom prst="rect">
            <a:avLst/>
          </a:prstGeom>
        </p:spPr>
        <p:txBody>
          <a:bodyPr/>
          <a:lstStyle>
            <a:lvl1pPr marL="0" indent="0">
              <a:buNone/>
              <a:defRPr sz="2000" b="0" i="0">
                <a:solidFill>
                  <a:schemeClr val="tx1"/>
                </a:solidFill>
                <a:latin typeface="+mn-lt"/>
                <a:cs typeface="Calibri" pitchFamily="34" charset="0"/>
              </a:defRPr>
            </a:lvl1pPr>
            <a:lvl2pPr>
              <a:defRPr sz="1800" b="0" i="0">
                <a:solidFill>
                  <a:schemeClr val="tx1"/>
                </a:solidFill>
                <a:latin typeface="+mn-lt"/>
                <a:cs typeface="Calibri" pitchFamily="34" charset="0"/>
              </a:defRPr>
            </a:lvl2pPr>
            <a:lvl3pPr>
              <a:defRPr sz="1600" b="0" i="0">
                <a:solidFill>
                  <a:schemeClr val="tx1"/>
                </a:solidFill>
                <a:latin typeface="+mn-lt"/>
                <a:cs typeface="Calibri" pitchFamily="34" charset="0"/>
              </a:defRPr>
            </a:lvl3pPr>
            <a:lvl4pPr>
              <a:defRPr sz="1400" b="0" i="0">
                <a:solidFill>
                  <a:schemeClr val="tx1"/>
                </a:solidFill>
                <a:latin typeface="+mn-lt"/>
                <a:cs typeface="Calibri" pitchFamily="34" charset="0"/>
              </a:defRPr>
            </a:lvl4pPr>
            <a:lvl5pPr>
              <a:defRPr sz="1300" b="0" i="0">
                <a:solidFill>
                  <a:schemeClr val="tx1"/>
                </a:solidFill>
                <a:latin typeface="+mn-lt"/>
                <a:cs typeface="Calibri" pitchFamily="34" charset="0"/>
              </a:defRPr>
            </a:lvl5pPr>
          </a:lstStyle>
          <a:p>
            <a:pPr lvl="0"/>
            <a:endParaRPr lang="en-US" dirty="0" smtClean="0"/>
          </a:p>
        </p:txBody>
      </p:sp>
      <p:sp>
        <p:nvSpPr>
          <p:cNvPr id="9" name="Text Placeholder 6"/>
          <p:cNvSpPr>
            <a:spLocks noGrp="1"/>
          </p:cNvSpPr>
          <p:nvPr>
            <p:ph type="body" sz="quarter" idx="11"/>
          </p:nvPr>
        </p:nvSpPr>
        <p:spPr>
          <a:xfrm>
            <a:off x="91440" y="5852160"/>
            <a:ext cx="8979408" cy="731520"/>
          </a:xfrm>
          <a:prstGeom prst="rect">
            <a:avLst/>
          </a:prstGeom>
        </p:spPr>
        <p:txBody>
          <a:bodyPr anchor="b" anchorCtr="0"/>
          <a:lstStyle>
            <a:lvl1pPr marL="0" indent="0" algn="l">
              <a:spcBef>
                <a:spcPts val="0"/>
              </a:spcBef>
              <a:buFont typeface="Arial" pitchFamily="34" charset="0"/>
              <a:buNone/>
              <a:defRPr sz="1000" baseline="0">
                <a:solidFill>
                  <a:srgbClr val="3C3A3B"/>
                </a:solidFill>
                <a:latin typeface="Georgia" pitchFamily="18" charset="0"/>
                <a:cs typeface="Georgia" pitchFamily="18" charset="0"/>
              </a:defRPr>
            </a:lvl1pPr>
          </a:lstStyle>
          <a:p>
            <a:pPr algn="l">
              <a:spcBef>
                <a:spcPts val="0"/>
              </a:spcBef>
            </a:pPr>
            <a:endParaRPr lang="en-US" dirty="0" smtClean="0"/>
          </a:p>
          <a:p>
            <a:pPr algn="l">
              <a:spcBef>
                <a:spcPts val="0"/>
              </a:spcBef>
            </a:pPr>
            <a:endParaRPr lang="en-US" dirty="0" smtClean="0"/>
          </a:p>
          <a:p>
            <a:pPr algn="l">
              <a:spcBef>
                <a:spcPts val="0"/>
              </a:spcBef>
            </a:pPr>
            <a:endParaRPr lang="en-US" dirty="0" smtClean="0"/>
          </a:p>
          <a:p>
            <a:pPr algn="l">
              <a:spcBef>
                <a:spcPts val="0"/>
              </a:spcBef>
            </a:pPr>
            <a:endParaRPr lang="en-US" dirty="0" smtClean="0"/>
          </a:p>
          <a:p>
            <a:pPr algn="l">
              <a:spcBef>
                <a:spcPts val="0"/>
              </a:spcBef>
            </a:pPr>
            <a:endParaRPr lang="en-US" dirty="0" smtClean="0"/>
          </a:p>
          <a:p>
            <a:pPr algn="l">
              <a:spcBef>
                <a:spcPts val="0"/>
              </a:spcBef>
            </a:pPr>
            <a:r>
              <a:rPr lang="en-US" dirty="0" smtClean="0"/>
              <a:t>Insert Source/Notes Here</a:t>
            </a:r>
          </a:p>
        </p:txBody>
      </p:sp>
      <p:sp>
        <p:nvSpPr>
          <p:cNvPr id="5" name="Rectangle 5"/>
          <p:cNvSpPr>
            <a:spLocks noGrp="1" noChangeArrowheads="1"/>
          </p:cNvSpPr>
          <p:nvPr>
            <p:ph type="title"/>
          </p:nvPr>
        </p:nvSpPr>
        <p:spPr bwMode="auto">
          <a:xfrm>
            <a:off x="91440" y="91440"/>
            <a:ext cx="8961120" cy="91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a:solidFill>
                  <a:srgbClr val="092947"/>
                </a:solidFill>
              </a:defRPr>
            </a:lvl1pPr>
          </a:lstStyle>
          <a:p>
            <a:pPr lvl="0" algn="l" rtl="0" eaLnBrk="1" fontAlgn="base" hangingPunct="1">
              <a:spcBef>
                <a:spcPct val="0"/>
              </a:spcBef>
              <a:spcAft>
                <a:spcPct val="0"/>
              </a:spcAft>
            </a:pPr>
            <a:r>
              <a:rPr lang="en-US" dirty="0" smtClean="0"/>
              <a:t>Click to edit Master title style</a:t>
            </a:r>
          </a:p>
        </p:txBody>
      </p:sp>
    </p:spTree>
    <p:extLst>
      <p:ext uri="{BB962C8B-B14F-4D97-AF65-F5344CB8AC3E}">
        <p14:creationId xmlns:p14="http://schemas.microsoft.com/office/powerpoint/2010/main" val="1617819683"/>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9" name="Text Placeholder 6"/>
          <p:cNvSpPr>
            <a:spLocks noGrp="1"/>
          </p:cNvSpPr>
          <p:nvPr>
            <p:ph type="body" sz="quarter" idx="11"/>
          </p:nvPr>
        </p:nvSpPr>
        <p:spPr>
          <a:xfrm>
            <a:off x="91440" y="5852160"/>
            <a:ext cx="8979408" cy="731520"/>
          </a:xfrm>
          <a:prstGeom prst="rect">
            <a:avLst/>
          </a:prstGeom>
        </p:spPr>
        <p:txBody>
          <a:bodyPr anchor="b" anchorCtr="0"/>
          <a:lstStyle>
            <a:lvl1pPr marL="0" indent="0" algn="l">
              <a:spcBef>
                <a:spcPts val="0"/>
              </a:spcBef>
              <a:buFont typeface="Arial" pitchFamily="34" charset="0"/>
              <a:buNone/>
              <a:defRPr sz="1000" baseline="0">
                <a:solidFill>
                  <a:srgbClr val="3C3A3B"/>
                </a:solidFill>
                <a:latin typeface="Georgia" pitchFamily="18" charset="0"/>
                <a:cs typeface="Georgia" pitchFamily="18" charset="0"/>
              </a:defRPr>
            </a:lvl1pPr>
          </a:lstStyle>
          <a:p>
            <a:pPr algn="l">
              <a:spcBef>
                <a:spcPts val="0"/>
              </a:spcBef>
            </a:pPr>
            <a:endParaRPr lang="en-US" dirty="0" smtClean="0"/>
          </a:p>
          <a:p>
            <a:pPr algn="l">
              <a:spcBef>
                <a:spcPts val="0"/>
              </a:spcBef>
            </a:pPr>
            <a:endParaRPr lang="en-US" dirty="0" smtClean="0"/>
          </a:p>
          <a:p>
            <a:pPr algn="l">
              <a:spcBef>
                <a:spcPts val="0"/>
              </a:spcBef>
            </a:pPr>
            <a:endParaRPr lang="en-US" dirty="0" smtClean="0"/>
          </a:p>
          <a:p>
            <a:pPr algn="l">
              <a:spcBef>
                <a:spcPts val="0"/>
              </a:spcBef>
            </a:pPr>
            <a:endParaRPr lang="en-US" dirty="0" smtClean="0"/>
          </a:p>
          <a:p>
            <a:pPr algn="l">
              <a:spcBef>
                <a:spcPts val="0"/>
              </a:spcBef>
            </a:pPr>
            <a:endParaRPr lang="en-US" dirty="0" smtClean="0"/>
          </a:p>
          <a:p>
            <a:pPr algn="l">
              <a:spcBef>
                <a:spcPts val="0"/>
              </a:spcBef>
            </a:pPr>
            <a:r>
              <a:rPr lang="en-US" dirty="0" smtClean="0"/>
              <a:t>Insert Source/Notes Here</a:t>
            </a:r>
          </a:p>
        </p:txBody>
      </p:sp>
      <p:sp>
        <p:nvSpPr>
          <p:cNvPr id="5" name="Rectangle 5"/>
          <p:cNvSpPr>
            <a:spLocks noGrp="1" noChangeArrowheads="1"/>
          </p:cNvSpPr>
          <p:nvPr>
            <p:ph type="title"/>
          </p:nvPr>
        </p:nvSpPr>
        <p:spPr bwMode="auto">
          <a:xfrm>
            <a:off x="91440" y="91440"/>
            <a:ext cx="8961120" cy="91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a:solidFill>
                  <a:srgbClr val="092947"/>
                </a:solidFill>
              </a:defRPr>
            </a:lvl1pPr>
          </a:lstStyle>
          <a:p>
            <a:pPr lvl="0" algn="l" rtl="0" eaLnBrk="1" fontAlgn="base" hangingPunct="1">
              <a:spcBef>
                <a:spcPct val="0"/>
              </a:spcBef>
              <a:spcAft>
                <a:spcPct val="0"/>
              </a:spcAft>
            </a:pPr>
            <a:r>
              <a:rPr lang="en-US" dirty="0" smtClean="0"/>
              <a:t>Click to edit Master title style</a:t>
            </a:r>
          </a:p>
        </p:txBody>
      </p:sp>
    </p:spTree>
    <p:extLst>
      <p:ext uri="{BB962C8B-B14F-4D97-AF65-F5344CB8AC3E}">
        <p14:creationId xmlns:p14="http://schemas.microsoft.com/office/powerpoint/2010/main" val="1527322226"/>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9" name="Text Placeholder 6"/>
          <p:cNvSpPr>
            <a:spLocks noGrp="1"/>
          </p:cNvSpPr>
          <p:nvPr>
            <p:ph type="body" sz="quarter" idx="11"/>
          </p:nvPr>
        </p:nvSpPr>
        <p:spPr>
          <a:xfrm>
            <a:off x="91440" y="5852160"/>
            <a:ext cx="8979408" cy="731520"/>
          </a:xfrm>
          <a:prstGeom prst="rect">
            <a:avLst/>
          </a:prstGeom>
        </p:spPr>
        <p:txBody>
          <a:bodyPr anchor="b" anchorCtr="0"/>
          <a:lstStyle>
            <a:lvl1pPr marL="0" indent="0" algn="l">
              <a:spcBef>
                <a:spcPts val="0"/>
              </a:spcBef>
              <a:buFont typeface="Arial" pitchFamily="34" charset="0"/>
              <a:buNone/>
              <a:defRPr sz="1000" baseline="0">
                <a:solidFill>
                  <a:srgbClr val="3C3A3B"/>
                </a:solidFill>
                <a:latin typeface="Georgia" pitchFamily="18" charset="0"/>
                <a:cs typeface="Georgia" pitchFamily="18" charset="0"/>
              </a:defRPr>
            </a:lvl1pPr>
          </a:lstStyle>
          <a:p>
            <a:pPr algn="l">
              <a:spcBef>
                <a:spcPts val="0"/>
              </a:spcBef>
            </a:pPr>
            <a:endParaRPr lang="en-US" dirty="0" smtClean="0"/>
          </a:p>
          <a:p>
            <a:pPr algn="l">
              <a:spcBef>
                <a:spcPts val="0"/>
              </a:spcBef>
            </a:pPr>
            <a:endParaRPr lang="en-US" dirty="0" smtClean="0"/>
          </a:p>
          <a:p>
            <a:pPr algn="l">
              <a:spcBef>
                <a:spcPts val="0"/>
              </a:spcBef>
            </a:pPr>
            <a:endParaRPr lang="en-US" dirty="0" smtClean="0"/>
          </a:p>
          <a:p>
            <a:pPr algn="l">
              <a:spcBef>
                <a:spcPts val="0"/>
              </a:spcBef>
            </a:pPr>
            <a:endParaRPr lang="en-US" dirty="0" smtClean="0"/>
          </a:p>
          <a:p>
            <a:pPr algn="l">
              <a:spcBef>
                <a:spcPts val="0"/>
              </a:spcBef>
            </a:pPr>
            <a:endParaRPr lang="en-US" dirty="0" smtClean="0"/>
          </a:p>
          <a:p>
            <a:pPr algn="l">
              <a:spcBef>
                <a:spcPts val="0"/>
              </a:spcBef>
            </a:pPr>
            <a:r>
              <a:rPr lang="en-US" dirty="0" smtClean="0"/>
              <a:t>Insert Source/Notes Here</a:t>
            </a:r>
          </a:p>
        </p:txBody>
      </p:sp>
      <p:sp>
        <p:nvSpPr>
          <p:cNvPr id="5" name="Rectangle 5"/>
          <p:cNvSpPr>
            <a:spLocks noGrp="1" noChangeArrowheads="1"/>
          </p:cNvSpPr>
          <p:nvPr>
            <p:ph type="title"/>
          </p:nvPr>
        </p:nvSpPr>
        <p:spPr bwMode="auto">
          <a:xfrm>
            <a:off x="91440" y="91440"/>
            <a:ext cx="8961120" cy="91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a:solidFill>
                  <a:srgbClr val="092947"/>
                </a:solidFill>
              </a:defRPr>
            </a:lvl1pPr>
          </a:lstStyle>
          <a:p>
            <a:pPr lvl="0" algn="l" rtl="0" eaLnBrk="1" fontAlgn="base" hangingPunct="1">
              <a:spcBef>
                <a:spcPct val="0"/>
              </a:spcBef>
              <a:spcAft>
                <a:spcPct val="0"/>
              </a:spcAft>
            </a:pPr>
            <a:r>
              <a:rPr lang="en-US" dirty="0" smtClean="0"/>
              <a:t>Click to edit Master title style</a:t>
            </a:r>
          </a:p>
        </p:txBody>
      </p:sp>
      <p:graphicFrame>
        <p:nvGraphicFramePr>
          <p:cNvPr id="6" name="Content Placeholder 4"/>
          <p:cNvGraphicFramePr>
            <a:graphicFrameLocks/>
          </p:cNvGraphicFramePr>
          <p:nvPr userDrawn="1">
            <p:extLst>
              <p:ext uri="{D42A27DB-BD31-4B8C-83A1-F6EECF244321}">
                <p14:modId xmlns:p14="http://schemas.microsoft.com/office/powerpoint/2010/main" val="28880315"/>
              </p:ext>
            </p:extLst>
          </p:nvPr>
        </p:nvGraphicFramePr>
        <p:xfrm>
          <a:off x="76200" y="1280160"/>
          <a:ext cx="8975725" cy="448056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74330079"/>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9" name="Text Placeholder 6"/>
          <p:cNvSpPr>
            <a:spLocks noGrp="1"/>
          </p:cNvSpPr>
          <p:nvPr>
            <p:ph type="body" sz="quarter" idx="11"/>
          </p:nvPr>
        </p:nvSpPr>
        <p:spPr>
          <a:xfrm>
            <a:off x="91440" y="5852160"/>
            <a:ext cx="8979408" cy="731520"/>
          </a:xfrm>
          <a:prstGeom prst="rect">
            <a:avLst/>
          </a:prstGeom>
        </p:spPr>
        <p:txBody>
          <a:bodyPr anchor="b" anchorCtr="0"/>
          <a:lstStyle>
            <a:lvl1pPr marL="0" indent="0" algn="l">
              <a:spcBef>
                <a:spcPts val="0"/>
              </a:spcBef>
              <a:buFont typeface="Arial" pitchFamily="34" charset="0"/>
              <a:buNone/>
              <a:defRPr sz="1000" baseline="0">
                <a:solidFill>
                  <a:srgbClr val="3C3A3B"/>
                </a:solidFill>
                <a:latin typeface="Georgia" pitchFamily="18" charset="0"/>
                <a:cs typeface="Georgia" pitchFamily="18" charset="0"/>
              </a:defRPr>
            </a:lvl1pPr>
          </a:lstStyle>
          <a:p>
            <a:pPr algn="l">
              <a:spcBef>
                <a:spcPts val="0"/>
              </a:spcBef>
            </a:pPr>
            <a:endParaRPr lang="en-US" dirty="0" smtClean="0"/>
          </a:p>
          <a:p>
            <a:pPr algn="l">
              <a:spcBef>
                <a:spcPts val="0"/>
              </a:spcBef>
            </a:pPr>
            <a:endParaRPr lang="en-US" dirty="0" smtClean="0"/>
          </a:p>
          <a:p>
            <a:pPr algn="l">
              <a:spcBef>
                <a:spcPts val="0"/>
              </a:spcBef>
            </a:pPr>
            <a:endParaRPr lang="en-US" dirty="0" smtClean="0"/>
          </a:p>
          <a:p>
            <a:pPr algn="l">
              <a:spcBef>
                <a:spcPts val="0"/>
              </a:spcBef>
            </a:pPr>
            <a:endParaRPr lang="en-US" dirty="0" smtClean="0"/>
          </a:p>
          <a:p>
            <a:pPr algn="l">
              <a:spcBef>
                <a:spcPts val="0"/>
              </a:spcBef>
            </a:pPr>
            <a:endParaRPr lang="en-US" dirty="0" smtClean="0"/>
          </a:p>
          <a:p>
            <a:pPr algn="l">
              <a:spcBef>
                <a:spcPts val="0"/>
              </a:spcBef>
            </a:pPr>
            <a:r>
              <a:rPr lang="en-US" dirty="0" smtClean="0"/>
              <a:t>Insert Source/Notes Here</a:t>
            </a:r>
          </a:p>
        </p:txBody>
      </p:sp>
      <p:sp>
        <p:nvSpPr>
          <p:cNvPr id="5" name="Rectangle 5"/>
          <p:cNvSpPr>
            <a:spLocks noGrp="1" noChangeArrowheads="1"/>
          </p:cNvSpPr>
          <p:nvPr>
            <p:ph type="title"/>
          </p:nvPr>
        </p:nvSpPr>
        <p:spPr bwMode="auto">
          <a:xfrm>
            <a:off x="91440" y="91440"/>
            <a:ext cx="8961120" cy="91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a:solidFill>
                  <a:srgbClr val="092947"/>
                </a:solidFill>
              </a:defRPr>
            </a:lvl1pPr>
          </a:lstStyle>
          <a:p>
            <a:pPr lvl="0" algn="l" rtl="0" eaLnBrk="1" fontAlgn="base" hangingPunct="1">
              <a:spcBef>
                <a:spcPct val="0"/>
              </a:spcBef>
              <a:spcAft>
                <a:spcPct val="0"/>
              </a:spcAft>
            </a:pPr>
            <a:r>
              <a:rPr lang="en-US" dirty="0" smtClean="0"/>
              <a:t>Click to edit Master title style</a:t>
            </a:r>
          </a:p>
        </p:txBody>
      </p:sp>
      <p:graphicFrame>
        <p:nvGraphicFramePr>
          <p:cNvPr id="7" name="Content Placeholder 4"/>
          <p:cNvGraphicFramePr>
            <a:graphicFrameLocks/>
          </p:cNvGraphicFramePr>
          <p:nvPr userDrawn="1">
            <p:extLst>
              <p:ext uri="{D42A27DB-BD31-4B8C-83A1-F6EECF244321}">
                <p14:modId xmlns:p14="http://schemas.microsoft.com/office/powerpoint/2010/main" val="3605908685"/>
              </p:ext>
            </p:extLst>
          </p:nvPr>
        </p:nvGraphicFramePr>
        <p:xfrm>
          <a:off x="76200" y="1280160"/>
          <a:ext cx="8975725" cy="448056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32009455"/>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graphicFrame>
        <p:nvGraphicFramePr>
          <p:cNvPr id="3" name="Content Placeholder 5"/>
          <p:cNvGraphicFramePr>
            <a:graphicFrameLocks/>
          </p:cNvGraphicFramePr>
          <p:nvPr userDrawn="1">
            <p:extLst>
              <p:ext uri="{D42A27DB-BD31-4B8C-83A1-F6EECF244321}">
                <p14:modId xmlns:p14="http://schemas.microsoft.com/office/powerpoint/2010/main" val="2020266609"/>
              </p:ext>
            </p:extLst>
          </p:nvPr>
        </p:nvGraphicFramePr>
        <p:xfrm>
          <a:off x="76200" y="1280160"/>
          <a:ext cx="8975725" cy="448056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 Placeholder 6"/>
          <p:cNvSpPr>
            <a:spLocks noGrp="1"/>
          </p:cNvSpPr>
          <p:nvPr>
            <p:ph type="body" sz="quarter" idx="11"/>
          </p:nvPr>
        </p:nvSpPr>
        <p:spPr>
          <a:xfrm>
            <a:off x="91440" y="5852160"/>
            <a:ext cx="8979408" cy="731520"/>
          </a:xfrm>
          <a:prstGeom prst="rect">
            <a:avLst/>
          </a:prstGeom>
        </p:spPr>
        <p:txBody>
          <a:bodyPr anchor="b" anchorCtr="0"/>
          <a:lstStyle>
            <a:lvl1pPr marL="0" indent="0" algn="l">
              <a:spcBef>
                <a:spcPts val="0"/>
              </a:spcBef>
              <a:buFont typeface="Arial" pitchFamily="34" charset="0"/>
              <a:buNone/>
              <a:defRPr sz="1000" baseline="0">
                <a:solidFill>
                  <a:srgbClr val="3C3A3B"/>
                </a:solidFill>
                <a:latin typeface="Georgia" pitchFamily="18" charset="0"/>
                <a:cs typeface="Georgia" pitchFamily="18" charset="0"/>
              </a:defRPr>
            </a:lvl1pPr>
          </a:lstStyle>
          <a:p>
            <a:pPr algn="l">
              <a:spcBef>
                <a:spcPts val="0"/>
              </a:spcBef>
            </a:pPr>
            <a:endParaRPr lang="en-US" dirty="0" smtClean="0"/>
          </a:p>
          <a:p>
            <a:pPr algn="l">
              <a:spcBef>
                <a:spcPts val="0"/>
              </a:spcBef>
            </a:pPr>
            <a:endParaRPr lang="en-US" dirty="0" smtClean="0"/>
          </a:p>
          <a:p>
            <a:pPr algn="l">
              <a:spcBef>
                <a:spcPts val="0"/>
              </a:spcBef>
            </a:pPr>
            <a:endParaRPr lang="en-US" dirty="0" smtClean="0"/>
          </a:p>
          <a:p>
            <a:pPr algn="l">
              <a:spcBef>
                <a:spcPts val="0"/>
              </a:spcBef>
            </a:pPr>
            <a:endParaRPr lang="en-US" dirty="0" smtClean="0"/>
          </a:p>
          <a:p>
            <a:pPr algn="l">
              <a:spcBef>
                <a:spcPts val="0"/>
              </a:spcBef>
            </a:pPr>
            <a:endParaRPr lang="en-US" dirty="0" smtClean="0"/>
          </a:p>
          <a:p>
            <a:pPr algn="l">
              <a:spcBef>
                <a:spcPts val="0"/>
              </a:spcBef>
            </a:pPr>
            <a:r>
              <a:rPr lang="en-US" dirty="0" smtClean="0"/>
              <a:t>Insert Source/Notes Here</a:t>
            </a:r>
          </a:p>
        </p:txBody>
      </p:sp>
    </p:spTree>
    <p:extLst>
      <p:ext uri="{BB962C8B-B14F-4D97-AF65-F5344CB8AC3E}">
        <p14:creationId xmlns:p14="http://schemas.microsoft.com/office/powerpoint/2010/main" val="11038955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9" name="Text Placeholder 6"/>
          <p:cNvSpPr>
            <a:spLocks noGrp="1"/>
          </p:cNvSpPr>
          <p:nvPr>
            <p:ph type="body" sz="quarter" idx="11"/>
          </p:nvPr>
        </p:nvSpPr>
        <p:spPr>
          <a:xfrm>
            <a:off x="91440" y="5852160"/>
            <a:ext cx="8979408" cy="731520"/>
          </a:xfrm>
          <a:prstGeom prst="rect">
            <a:avLst/>
          </a:prstGeom>
        </p:spPr>
        <p:txBody>
          <a:bodyPr anchor="b" anchorCtr="0"/>
          <a:lstStyle>
            <a:lvl1pPr marL="0" indent="0" algn="l">
              <a:spcBef>
                <a:spcPts val="0"/>
              </a:spcBef>
              <a:buFont typeface="Arial" pitchFamily="34" charset="0"/>
              <a:buNone/>
              <a:defRPr sz="1000" baseline="0">
                <a:solidFill>
                  <a:srgbClr val="3C3A3B"/>
                </a:solidFill>
                <a:latin typeface="Georgia" pitchFamily="18" charset="0"/>
                <a:cs typeface="Georgia" pitchFamily="18" charset="0"/>
              </a:defRPr>
            </a:lvl1pPr>
          </a:lstStyle>
          <a:p>
            <a:pPr algn="l">
              <a:spcBef>
                <a:spcPts val="0"/>
              </a:spcBef>
            </a:pPr>
            <a:endParaRPr lang="en-US" dirty="0" smtClean="0"/>
          </a:p>
          <a:p>
            <a:pPr algn="l">
              <a:spcBef>
                <a:spcPts val="0"/>
              </a:spcBef>
            </a:pPr>
            <a:endParaRPr lang="en-US" dirty="0" smtClean="0"/>
          </a:p>
          <a:p>
            <a:pPr algn="l">
              <a:spcBef>
                <a:spcPts val="0"/>
              </a:spcBef>
            </a:pPr>
            <a:endParaRPr lang="en-US" dirty="0" smtClean="0"/>
          </a:p>
          <a:p>
            <a:pPr algn="l">
              <a:spcBef>
                <a:spcPts val="0"/>
              </a:spcBef>
            </a:pPr>
            <a:endParaRPr lang="en-US" dirty="0" smtClean="0"/>
          </a:p>
          <a:p>
            <a:pPr algn="l">
              <a:spcBef>
                <a:spcPts val="0"/>
              </a:spcBef>
            </a:pPr>
            <a:endParaRPr lang="en-US" dirty="0" smtClean="0"/>
          </a:p>
          <a:p>
            <a:pPr algn="l">
              <a:spcBef>
                <a:spcPts val="0"/>
              </a:spcBef>
            </a:pPr>
            <a:r>
              <a:rPr lang="en-US" dirty="0" smtClean="0"/>
              <a:t>Insert Source/Notes Here</a:t>
            </a:r>
          </a:p>
        </p:txBody>
      </p:sp>
      <p:sp>
        <p:nvSpPr>
          <p:cNvPr id="5" name="Rectangle 5"/>
          <p:cNvSpPr>
            <a:spLocks noGrp="1" noChangeArrowheads="1"/>
          </p:cNvSpPr>
          <p:nvPr>
            <p:ph type="title"/>
          </p:nvPr>
        </p:nvSpPr>
        <p:spPr bwMode="auto">
          <a:xfrm>
            <a:off x="91440" y="91440"/>
            <a:ext cx="8961120" cy="91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a:solidFill>
                  <a:srgbClr val="092947"/>
                </a:solidFill>
              </a:defRPr>
            </a:lvl1pPr>
          </a:lstStyle>
          <a:p>
            <a:pPr lvl="0" algn="l" rtl="0" eaLnBrk="1" fontAlgn="base" hangingPunct="1">
              <a:spcBef>
                <a:spcPct val="0"/>
              </a:spcBef>
              <a:spcAft>
                <a:spcPct val="0"/>
              </a:spcAft>
            </a:pPr>
            <a:r>
              <a:rPr lang="en-US" dirty="0" smtClean="0"/>
              <a:t>Click to edit Master title style</a:t>
            </a:r>
          </a:p>
        </p:txBody>
      </p:sp>
      <p:graphicFrame>
        <p:nvGraphicFramePr>
          <p:cNvPr id="6" name="Content Placeholder 4"/>
          <p:cNvGraphicFramePr>
            <a:graphicFrameLocks/>
          </p:cNvGraphicFramePr>
          <p:nvPr userDrawn="1">
            <p:extLst>
              <p:ext uri="{D42A27DB-BD31-4B8C-83A1-F6EECF244321}">
                <p14:modId xmlns:p14="http://schemas.microsoft.com/office/powerpoint/2010/main" val="2269157514"/>
              </p:ext>
            </p:extLst>
          </p:nvPr>
        </p:nvGraphicFramePr>
        <p:xfrm>
          <a:off x="76200" y="1280160"/>
          <a:ext cx="8975725" cy="448056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0552126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 Figures">
    <p:spTree>
      <p:nvGrpSpPr>
        <p:cNvPr id="1" name=""/>
        <p:cNvGrpSpPr/>
        <p:nvPr/>
      </p:nvGrpSpPr>
      <p:grpSpPr>
        <a:xfrm>
          <a:off x="0" y="0"/>
          <a:ext cx="0" cy="0"/>
          <a:chOff x="0" y="0"/>
          <a:chExt cx="0" cy="0"/>
        </a:xfrm>
      </p:grpSpPr>
      <p:sp>
        <p:nvSpPr>
          <p:cNvPr id="16" name="Content Placeholder 2"/>
          <p:cNvSpPr>
            <a:spLocks noGrp="1"/>
          </p:cNvSpPr>
          <p:nvPr>
            <p:ph idx="1"/>
          </p:nvPr>
        </p:nvSpPr>
        <p:spPr>
          <a:xfrm>
            <a:off x="91440" y="1097280"/>
            <a:ext cx="4434840" cy="5029200"/>
          </a:xfrm>
          <a:prstGeom prst="rect">
            <a:avLst/>
          </a:prstGeom>
        </p:spPr>
        <p:txBody>
          <a:bodyPr/>
          <a:lstStyle>
            <a:lvl1pPr>
              <a:defRPr sz="2000" b="0" i="0">
                <a:solidFill>
                  <a:schemeClr val="tx1"/>
                </a:solidFill>
                <a:latin typeface="Calibri" pitchFamily="34" charset="0"/>
                <a:cs typeface="Calibri" pitchFamily="34" charset="0"/>
              </a:defRPr>
            </a:lvl1pPr>
            <a:lvl2pPr>
              <a:defRPr sz="1800" b="0" i="0">
                <a:solidFill>
                  <a:schemeClr val="tx1"/>
                </a:solidFill>
                <a:latin typeface="Calibri" pitchFamily="34" charset="0"/>
                <a:cs typeface="Calibri" pitchFamily="34" charset="0"/>
              </a:defRPr>
            </a:lvl2pPr>
            <a:lvl3pPr>
              <a:defRPr sz="1600" b="0" i="0">
                <a:solidFill>
                  <a:schemeClr val="tx1"/>
                </a:solidFill>
                <a:latin typeface="Calibri" pitchFamily="34" charset="0"/>
                <a:cs typeface="Calibri" pitchFamily="34" charset="0"/>
              </a:defRPr>
            </a:lvl3pPr>
            <a:lvl4pPr>
              <a:defRPr sz="1400" b="0" i="0">
                <a:solidFill>
                  <a:schemeClr val="tx1"/>
                </a:solidFill>
                <a:latin typeface="Calibri" pitchFamily="34" charset="0"/>
                <a:cs typeface="Calibri" pitchFamily="34" charset="0"/>
              </a:defRPr>
            </a:lvl4pPr>
            <a:lvl5pPr>
              <a:defRPr sz="1300" b="0" i="0">
                <a:solidFill>
                  <a:schemeClr val="tx1"/>
                </a:solidFill>
                <a:latin typeface="Calibri" pitchFamily="34" charset="0"/>
                <a:cs typeface="Calibri"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ext Placeholder 6"/>
          <p:cNvSpPr>
            <a:spLocks noGrp="1"/>
          </p:cNvSpPr>
          <p:nvPr>
            <p:ph type="body" sz="quarter" idx="11" hasCustomPrompt="1"/>
          </p:nvPr>
        </p:nvSpPr>
        <p:spPr>
          <a:xfrm>
            <a:off x="91440" y="6217920"/>
            <a:ext cx="8321040" cy="548640"/>
          </a:xfrm>
          <a:prstGeom prst="rect">
            <a:avLst/>
          </a:prstGeom>
        </p:spPr>
        <p:txBody>
          <a:bodyPr anchor="b" anchorCtr="0"/>
          <a:lstStyle>
            <a:lvl1pPr marL="0" indent="0" algn="l">
              <a:spcBef>
                <a:spcPts val="0"/>
              </a:spcBef>
              <a:buFont typeface="Arial" pitchFamily="34" charset="0"/>
              <a:buNone/>
              <a:defRPr sz="1200" baseline="0">
                <a:solidFill>
                  <a:schemeClr val="tx1"/>
                </a:solidFill>
                <a:latin typeface="Calibri" pitchFamily="34" charset="0"/>
                <a:cs typeface="Calibri" pitchFamily="34" charset="0"/>
              </a:defRPr>
            </a:lvl1pPr>
          </a:lstStyle>
          <a:p>
            <a:pPr algn="l">
              <a:spcBef>
                <a:spcPts val="0"/>
              </a:spcBef>
            </a:pPr>
            <a:r>
              <a:rPr lang="en-US" dirty="0" smtClean="0"/>
              <a:t>Insert Source Here</a:t>
            </a:r>
          </a:p>
        </p:txBody>
      </p:sp>
      <p:sp>
        <p:nvSpPr>
          <p:cNvPr id="18" name="Rectangle 5"/>
          <p:cNvSpPr>
            <a:spLocks noGrp="1" noChangeArrowheads="1"/>
          </p:cNvSpPr>
          <p:nvPr>
            <p:ph type="title"/>
          </p:nvPr>
        </p:nvSpPr>
        <p:spPr bwMode="auto">
          <a:xfrm>
            <a:off x="91440" y="91440"/>
            <a:ext cx="8961120" cy="91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a:latin typeface="Calibri" pitchFamily="34" charset="0"/>
              </a:defRPr>
            </a:lvl1pPr>
          </a:lstStyle>
          <a:p>
            <a:pPr lvl="0" algn="l" rtl="0" eaLnBrk="1" fontAlgn="base" hangingPunct="1">
              <a:spcBef>
                <a:spcPct val="0"/>
              </a:spcBef>
              <a:spcAft>
                <a:spcPct val="0"/>
              </a:spcAft>
            </a:pPr>
            <a:r>
              <a:rPr lang="en-US" smtClean="0"/>
              <a:t>Click to edit Master title style</a:t>
            </a:r>
            <a:endParaRPr lang="en-US" dirty="0" smtClean="0"/>
          </a:p>
        </p:txBody>
      </p:sp>
      <p:sp>
        <p:nvSpPr>
          <p:cNvPr id="19" name="Content Placeholder 2"/>
          <p:cNvSpPr>
            <a:spLocks noGrp="1"/>
          </p:cNvSpPr>
          <p:nvPr>
            <p:ph idx="12"/>
          </p:nvPr>
        </p:nvSpPr>
        <p:spPr>
          <a:xfrm>
            <a:off x="4617720" y="1097280"/>
            <a:ext cx="4434840" cy="5029200"/>
          </a:xfrm>
          <a:prstGeom prst="rect">
            <a:avLst/>
          </a:prstGeom>
        </p:spPr>
        <p:txBody>
          <a:bodyPr/>
          <a:lstStyle>
            <a:lvl1pPr>
              <a:defRPr sz="2000" b="0" i="0">
                <a:solidFill>
                  <a:schemeClr val="tx1"/>
                </a:solidFill>
                <a:latin typeface="Calibri" pitchFamily="34" charset="0"/>
                <a:cs typeface="Calibri" pitchFamily="34" charset="0"/>
              </a:defRPr>
            </a:lvl1pPr>
            <a:lvl2pPr>
              <a:defRPr sz="1800" b="0" i="0">
                <a:solidFill>
                  <a:schemeClr val="tx1"/>
                </a:solidFill>
                <a:latin typeface="Calibri" pitchFamily="34" charset="0"/>
                <a:cs typeface="Calibri" pitchFamily="34" charset="0"/>
              </a:defRPr>
            </a:lvl2pPr>
            <a:lvl3pPr>
              <a:defRPr sz="1600" b="0" i="0">
                <a:solidFill>
                  <a:schemeClr val="tx1"/>
                </a:solidFill>
                <a:latin typeface="Calibri" pitchFamily="34" charset="0"/>
                <a:cs typeface="Calibri" pitchFamily="34" charset="0"/>
              </a:defRPr>
            </a:lvl3pPr>
            <a:lvl4pPr>
              <a:defRPr sz="1400" b="0" i="0">
                <a:solidFill>
                  <a:schemeClr val="tx1"/>
                </a:solidFill>
                <a:latin typeface="Calibri" pitchFamily="34" charset="0"/>
                <a:cs typeface="Calibri" pitchFamily="34" charset="0"/>
              </a:defRPr>
            </a:lvl4pPr>
            <a:lvl5pPr>
              <a:defRPr sz="1300" b="0" i="0">
                <a:solidFill>
                  <a:schemeClr val="tx1"/>
                </a:solidFill>
                <a:latin typeface="Calibri" pitchFamily="34" charset="0"/>
                <a:cs typeface="Calibri"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029599045"/>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 Figures">
    <p:spTree>
      <p:nvGrpSpPr>
        <p:cNvPr id="1" name=""/>
        <p:cNvGrpSpPr/>
        <p:nvPr/>
      </p:nvGrpSpPr>
      <p:grpSpPr>
        <a:xfrm>
          <a:off x="0" y="0"/>
          <a:ext cx="0" cy="0"/>
          <a:chOff x="0" y="0"/>
          <a:chExt cx="0" cy="0"/>
        </a:xfrm>
      </p:grpSpPr>
      <p:sp>
        <p:nvSpPr>
          <p:cNvPr id="16" name="Content Placeholder 2"/>
          <p:cNvSpPr>
            <a:spLocks noGrp="1"/>
          </p:cNvSpPr>
          <p:nvPr>
            <p:ph idx="1"/>
          </p:nvPr>
        </p:nvSpPr>
        <p:spPr>
          <a:xfrm>
            <a:off x="91440" y="1097280"/>
            <a:ext cx="4434840" cy="4617720"/>
          </a:xfrm>
          <a:prstGeom prst="rect">
            <a:avLst/>
          </a:prstGeom>
        </p:spPr>
        <p:txBody>
          <a:bodyPr/>
          <a:lstStyle>
            <a:lvl1pPr>
              <a:defRPr sz="2000" b="0" i="0">
                <a:solidFill>
                  <a:schemeClr val="tx1"/>
                </a:solidFill>
                <a:latin typeface="Calibri" pitchFamily="34" charset="0"/>
                <a:cs typeface="Calibri" pitchFamily="34" charset="0"/>
              </a:defRPr>
            </a:lvl1pPr>
            <a:lvl2pPr>
              <a:defRPr sz="1800" b="0" i="0">
                <a:solidFill>
                  <a:schemeClr val="tx1"/>
                </a:solidFill>
                <a:latin typeface="Calibri" pitchFamily="34" charset="0"/>
                <a:cs typeface="Calibri" pitchFamily="34" charset="0"/>
              </a:defRPr>
            </a:lvl2pPr>
            <a:lvl3pPr>
              <a:defRPr sz="1600" b="0" i="0">
                <a:solidFill>
                  <a:schemeClr val="tx1"/>
                </a:solidFill>
                <a:latin typeface="Calibri" pitchFamily="34" charset="0"/>
                <a:cs typeface="Calibri" pitchFamily="34" charset="0"/>
              </a:defRPr>
            </a:lvl3pPr>
            <a:lvl4pPr>
              <a:defRPr sz="1400" b="0" i="0">
                <a:solidFill>
                  <a:schemeClr val="tx1"/>
                </a:solidFill>
                <a:latin typeface="Calibri" pitchFamily="34" charset="0"/>
                <a:cs typeface="Calibri" pitchFamily="34" charset="0"/>
              </a:defRPr>
            </a:lvl4pPr>
            <a:lvl5pPr>
              <a:defRPr sz="1300" b="0" i="0">
                <a:solidFill>
                  <a:schemeClr val="tx1"/>
                </a:solidFill>
                <a:latin typeface="Calibri" pitchFamily="34" charset="0"/>
                <a:cs typeface="Calibri" pitchFamily="34" charset="0"/>
              </a:defRPr>
            </a:lvl5pPr>
          </a:lstStyle>
          <a:p>
            <a:pPr lvl="0"/>
            <a:endParaRPr lang="en-US" dirty="0"/>
          </a:p>
        </p:txBody>
      </p:sp>
      <p:sp>
        <p:nvSpPr>
          <p:cNvPr id="19" name="Content Placeholder 2"/>
          <p:cNvSpPr>
            <a:spLocks noGrp="1"/>
          </p:cNvSpPr>
          <p:nvPr>
            <p:ph idx="12"/>
          </p:nvPr>
        </p:nvSpPr>
        <p:spPr>
          <a:xfrm>
            <a:off x="4617720" y="1097280"/>
            <a:ext cx="4434840" cy="4617720"/>
          </a:xfrm>
          <a:prstGeom prst="rect">
            <a:avLst/>
          </a:prstGeom>
        </p:spPr>
        <p:txBody>
          <a:bodyPr/>
          <a:lstStyle>
            <a:lvl1pPr>
              <a:defRPr sz="2000" b="0" i="0">
                <a:solidFill>
                  <a:schemeClr val="tx1"/>
                </a:solidFill>
                <a:latin typeface="Calibri" pitchFamily="34" charset="0"/>
                <a:cs typeface="Calibri" pitchFamily="34" charset="0"/>
              </a:defRPr>
            </a:lvl1pPr>
            <a:lvl2pPr>
              <a:defRPr sz="1800" b="0" i="0">
                <a:solidFill>
                  <a:schemeClr val="tx1"/>
                </a:solidFill>
                <a:latin typeface="Calibri" pitchFamily="34" charset="0"/>
                <a:cs typeface="Calibri" pitchFamily="34" charset="0"/>
              </a:defRPr>
            </a:lvl2pPr>
            <a:lvl3pPr>
              <a:defRPr sz="1600" b="0" i="0">
                <a:solidFill>
                  <a:schemeClr val="tx1"/>
                </a:solidFill>
                <a:latin typeface="Calibri" pitchFamily="34" charset="0"/>
                <a:cs typeface="Calibri" pitchFamily="34" charset="0"/>
              </a:defRPr>
            </a:lvl3pPr>
            <a:lvl4pPr>
              <a:defRPr sz="1400" b="0" i="0">
                <a:solidFill>
                  <a:schemeClr val="tx1"/>
                </a:solidFill>
                <a:latin typeface="Calibri" pitchFamily="34" charset="0"/>
                <a:cs typeface="Calibri" pitchFamily="34" charset="0"/>
              </a:defRPr>
            </a:lvl4pPr>
            <a:lvl5pPr>
              <a:defRPr sz="1300" b="0" i="0">
                <a:solidFill>
                  <a:schemeClr val="tx1"/>
                </a:solidFill>
                <a:latin typeface="Calibri" pitchFamily="34" charset="0"/>
                <a:cs typeface="Calibri" pitchFamily="34" charset="0"/>
              </a:defRPr>
            </a:lvl5pPr>
          </a:lstStyle>
          <a:p>
            <a:pPr lvl="0"/>
            <a:endParaRPr lang="en-US" dirty="0"/>
          </a:p>
        </p:txBody>
      </p:sp>
      <p:sp>
        <p:nvSpPr>
          <p:cNvPr id="8" name="Rectangle 5"/>
          <p:cNvSpPr>
            <a:spLocks noGrp="1" noChangeArrowheads="1"/>
          </p:cNvSpPr>
          <p:nvPr>
            <p:ph type="title"/>
          </p:nvPr>
        </p:nvSpPr>
        <p:spPr bwMode="auto">
          <a:xfrm>
            <a:off x="91440" y="91440"/>
            <a:ext cx="8961120" cy="91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a:solidFill>
                  <a:srgbClr val="0D324E"/>
                </a:solidFill>
              </a:defRPr>
            </a:lvl1pPr>
          </a:lstStyle>
          <a:p>
            <a:pPr lvl="0" algn="l" rtl="0" eaLnBrk="1" fontAlgn="base" hangingPunct="1">
              <a:spcBef>
                <a:spcPct val="0"/>
              </a:spcBef>
              <a:spcAft>
                <a:spcPct val="0"/>
              </a:spcAft>
            </a:pPr>
            <a:r>
              <a:rPr lang="en-US" dirty="0" smtClean="0"/>
              <a:t>Click to edit Master title style</a:t>
            </a:r>
          </a:p>
        </p:txBody>
      </p:sp>
      <p:sp>
        <p:nvSpPr>
          <p:cNvPr id="6" name="Text Placeholder 6"/>
          <p:cNvSpPr>
            <a:spLocks noGrp="1"/>
          </p:cNvSpPr>
          <p:nvPr>
            <p:ph type="body" sz="quarter" idx="11" hasCustomPrompt="1"/>
          </p:nvPr>
        </p:nvSpPr>
        <p:spPr>
          <a:xfrm>
            <a:off x="91440" y="5852160"/>
            <a:ext cx="8961120" cy="731520"/>
          </a:xfrm>
          <a:prstGeom prst="rect">
            <a:avLst/>
          </a:prstGeom>
        </p:spPr>
        <p:txBody>
          <a:bodyPr anchor="b" anchorCtr="0"/>
          <a:lstStyle>
            <a:lvl1pPr marL="0" marR="0" indent="0" algn="l" defTabSz="914400" rtl="0" eaLnBrk="1" fontAlgn="base" latinLnBrk="0" hangingPunct="1">
              <a:lnSpc>
                <a:spcPct val="100000"/>
              </a:lnSpc>
              <a:spcBef>
                <a:spcPts val="0"/>
              </a:spcBef>
              <a:spcAft>
                <a:spcPct val="0"/>
              </a:spcAft>
              <a:buClrTx/>
              <a:buSzTx/>
              <a:buFont typeface="Arial" pitchFamily="34" charset="0"/>
              <a:buNone/>
              <a:tabLst/>
              <a:defRPr sz="1000" baseline="0">
                <a:solidFill>
                  <a:srgbClr val="3C3A3B"/>
                </a:solidFill>
                <a:latin typeface="Georgia" pitchFamily="18" charset="0"/>
                <a:cs typeface="Georgia" pitchFamily="18" charset="0"/>
              </a:defRPr>
            </a:lvl1pPr>
          </a:lstStyle>
          <a:p>
            <a:pPr algn="l">
              <a:spcBef>
                <a:spcPts val="0"/>
              </a:spcBef>
            </a:pPr>
            <a:r>
              <a:rPr lang="en-US" dirty="0" smtClean="0"/>
              <a:t>Insert Source/Notes Here</a:t>
            </a:r>
          </a:p>
        </p:txBody>
      </p:sp>
    </p:spTree>
    <p:extLst>
      <p:ext uri="{BB962C8B-B14F-4D97-AF65-F5344CB8AC3E}">
        <p14:creationId xmlns:p14="http://schemas.microsoft.com/office/powerpoint/2010/main" val="1391068060"/>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3 Figures">
    <p:spTree>
      <p:nvGrpSpPr>
        <p:cNvPr id="1" name=""/>
        <p:cNvGrpSpPr/>
        <p:nvPr/>
      </p:nvGrpSpPr>
      <p:grpSpPr>
        <a:xfrm>
          <a:off x="0" y="0"/>
          <a:ext cx="0" cy="0"/>
          <a:chOff x="0" y="0"/>
          <a:chExt cx="0" cy="0"/>
        </a:xfrm>
      </p:grpSpPr>
      <p:sp>
        <p:nvSpPr>
          <p:cNvPr id="11" name="Content Placeholder 2"/>
          <p:cNvSpPr>
            <a:spLocks noGrp="1"/>
          </p:cNvSpPr>
          <p:nvPr>
            <p:ph idx="1"/>
          </p:nvPr>
        </p:nvSpPr>
        <p:spPr>
          <a:xfrm>
            <a:off x="91440" y="1097280"/>
            <a:ext cx="2926080" cy="4693920"/>
          </a:xfrm>
          <a:prstGeom prst="rect">
            <a:avLst/>
          </a:prstGeom>
        </p:spPr>
        <p:txBody>
          <a:bodyPr/>
          <a:lstStyle>
            <a:lvl1pPr>
              <a:defRPr sz="2000" b="0" i="0">
                <a:solidFill>
                  <a:schemeClr val="tx1"/>
                </a:solidFill>
                <a:latin typeface="Calibri" pitchFamily="34" charset="0"/>
                <a:cs typeface="Calibri" pitchFamily="34" charset="0"/>
              </a:defRPr>
            </a:lvl1pPr>
            <a:lvl2pPr>
              <a:defRPr sz="1800" b="0" i="0">
                <a:solidFill>
                  <a:schemeClr val="tx1"/>
                </a:solidFill>
                <a:latin typeface="Calibri" pitchFamily="34" charset="0"/>
                <a:cs typeface="Calibri" pitchFamily="34" charset="0"/>
              </a:defRPr>
            </a:lvl2pPr>
            <a:lvl3pPr>
              <a:defRPr sz="1600" b="0" i="0">
                <a:solidFill>
                  <a:schemeClr val="tx1"/>
                </a:solidFill>
                <a:latin typeface="Calibri" pitchFamily="34" charset="0"/>
                <a:cs typeface="Calibri" pitchFamily="34" charset="0"/>
              </a:defRPr>
            </a:lvl3pPr>
            <a:lvl4pPr>
              <a:defRPr sz="1400" b="0" i="0">
                <a:solidFill>
                  <a:schemeClr val="tx1"/>
                </a:solidFill>
                <a:latin typeface="Calibri" pitchFamily="34" charset="0"/>
                <a:cs typeface="Calibri" pitchFamily="34" charset="0"/>
              </a:defRPr>
            </a:lvl4pPr>
            <a:lvl5pPr>
              <a:defRPr sz="1300" b="0" i="0">
                <a:solidFill>
                  <a:schemeClr val="tx1"/>
                </a:solidFill>
                <a:latin typeface="Calibri" pitchFamily="34" charset="0"/>
                <a:cs typeface="Calibri" pitchFamily="34" charset="0"/>
              </a:defRPr>
            </a:lvl5pPr>
          </a:lstStyle>
          <a:p>
            <a:pPr lvl="0"/>
            <a:endParaRPr lang="en-US" dirty="0"/>
          </a:p>
        </p:txBody>
      </p:sp>
      <p:sp>
        <p:nvSpPr>
          <p:cNvPr id="15" name="Content Placeholder 2"/>
          <p:cNvSpPr>
            <a:spLocks noGrp="1"/>
          </p:cNvSpPr>
          <p:nvPr>
            <p:ph idx="12"/>
          </p:nvPr>
        </p:nvSpPr>
        <p:spPr>
          <a:xfrm>
            <a:off x="3108960" y="1097280"/>
            <a:ext cx="2926080" cy="4693920"/>
          </a:xfrm>
          <a:prstGeom prst="rect">
            <a:avLst/>
          </a:prstGeom>
        </p:spPr>
        <p:txBody>
          <a:bodyPr/>
          <a:lstStyle>
            <a:lvl1pPr>
              <a:defRPr sz="2000" b="0" i="0">
                <a:solidFill>
                  <a:schemeClr val="tx1"/>
                </a:solidFill>
                <a:latin typeface="Calibri" pitchFamily="34" charset="0"/>
                <a:cs typeface="Calibri" pitchFamily="34" charset="0"/>
              </a:defRPr>
            </a:lvl1pPr>
            <a:lvl2pPr>
              <a:defRPr sz="1800" b="0" i="0">
                <a:solidFill>
                  <a:schemeClr val="tx1"/>
                </a:solidFill>
                <a:latin typeface="Calibri" pitchFamily="34" charset="0"/>
                <a:cs typeface="Calibri" pitchFamily="34" charset="0"/>
              </a:defRPr>
            </a:lvl2pPr>
            <a:lvl3pPr>
              <a:defRPr sz="1600" b="0" i="0">
                <a:solidFill>
                  <a:schemeClr val="tx1"/>
                </a:solidFill>
                <a:latin typeface="Calibri" pitchFamily="34" charset="0"/>
                <a:cs typeface="Calibri" pitchFamily="34" charset="0"/>
              </a:defRPr>
            </a:lvl3pPr>
            <a:lvl4pPr>
              <a:defRPr sz="1400" b="0" i="0">
                <a:solidFill>
                  <a:schemeClr val="tx1"/>
                </a:solidFill>
                <a:latin typeface="Calibri" pitchFamily="34" charset="0"/>
                <a:cs typeface="Calibri" pitchFamily="34" charset="0"/>
              </a:defRPr>
            </a:lvl4pPr>
            <a:lvl5pPr>
              <a:defRPr sz="1300" b="0" i="0">
                <a:solidFill>
                  <a:schemeClr val="tx1"/>
                </a:solidFill>
                <a:latin typeface="Calibri" pitchFamily="34" charset="0"/>
                <a:cs typeface="Calibri" pitchFamily="34" charset="0"/>
              </a:defRPr>
            </a:lvl5pPr>
          </a:lstStyle>
          <a:p>
            <a:pPr lvl="0"/>
            <a:endParaRPr lang="en-US" dirty="0"/>
          </a:p>
        </p:txBody>
      </p:sp>
      <p:sp>
        <p:nvSpPr>
          <p:cNvPr id="16" name="Content Placeholder 2"/>
          <p:cNvSpPr>
            <a:spLocks noGrp="1"/>
          </p:cNvSpPr>
          <p:nvPr>
            <p:ph idx="13"/>
          </p:nvPr>
        </p:nvSpPr>
        <p:spPr>
          <a:xfrm>
            <a:off x="6126480" y="1097280"/>
            <a:ext cx="2926080" cy="4693920"/>
          </a:xfrm>
          <a:prstGeom prst="rect">
            <a:avLst/>
          </a:prstGeom>
        </p:spPr>
        <p:txBody>
          <a:bodyPr/>
          <a:lstStyle>
            <a:lvl1pPr>
              <a:defRPr sz="2000" b="0" i="0">
                <a:solidFill>
                  <a:schemeClr val="tx1"/>
                </a:solidFill>
                <a:latin typeface="Calibri" pitchFamily="34" charset="0"/>
                <a:cs typeface="Calibri" pitchFamily="34" charset="0"/>
              </a:defRPr>
            </a:lvl1pPr>
            <a:lvl2pPr>
              <a:defRPr sz="1800" b="0" i="0">
                <a:solidFill>
                  <a:schemeClr val="tx1"/>
                </a:solidFill>
                <a:latin typeface="Calibri" pitchFamily="34" charset="0"/>
                <a:cs typeface="Calibri" pitchFamily="34" charset="0"/>
              </a:defRPr>
            </a:lvl2pPr>
            <a:lvl3pPr>
              <a:defRPr sz="1600" b="0" i="0">
                <a:solidFill>
                  <a:schemeClr val="tx1"/>
                </a:solidFill>
                <a:latin typeface="Calibri" pitchFamily="34" charset="0"/>
                <a:cs typeface="Calibri" pitchFamily="34" charset="0"/>
              </a:defRPr>
            </a:lvl3pPr>
            <a:lvl4pPr>
              <a:defRPr sz="1400" b="0" i="0">
                <a:solidFill>
                  <a:schemeClr val="tx1"/>
                </a:solidFill>
                <a:latin typeface="Calibri" pitchFamily="34" charset="0"/>
                <a:cs typeface="Calibri" pitchFamily="34" charset="0"/>
              </a:defRPr>
            </a:lvl4pPr>
            <a:lvl5pPr>
              <a:defRPr sz="1300" b="0" i="0">
                <a:solidFill>
                  <a:schemeClr val="tx1"/>
                </a:solidFill>
                <a:latin typeface="Calibri" pitchFamily="34" charset="0"/>
                <a:cs typeface="Calibri" pitchFamily="34" charset="0"/>
              </a:defRPr>
            </a:lvl5pPr>
          </a:lstStyle>
          <a:p>
            <a:pPr lvl="0"/>
            <a:endParaRPr lang="en-US" dirty="0"/>
          </a:p>
        </p:txBody>
      </p:sp>
      <p:sp>
        <p:nvSpPr>
          <p:cNvPr id="9" name="Rectangle 5"/>
          <p:cNvSpPr>
            <a:spLocks noGrp="1" noChangeArrowheads="1"/>
          </p:cNvSpPr>
          <p:nvPr>
            <p:ph type="title"/>
          </p:nvPr>
        </p:nvSpPr>
        <p:spPr bwMode="auto">
          <a:xfrm>
            <a:off x="91440" y="91440"/>
            <a:ext cx="8961120" cy="91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a:solidFill>
                  <a:srgbClr val="092947"/>
                </a:solidFill>
              </a:defRPr>
            </a:lvl1pPr>
          </a:lstStyle>
          <a:p>
            <a:pPr lvl="0" algn="l" rtl="0" eaLnBrk="1" fontAlgn="base" hangingPunct="1">
              <a:spcBef>
                <a:spcPct val="0"/>
              </a:spcBef>
              <a:spcAft>
                <a:spcPct val="0"/>
              </a:spcAft>
            </a:pPr>
            <a:r>
              <a:rPr lang="en-US" dirty="0" smtClean="0"/>
              <a:t>Click to edit Master title style</a:t>
            </a:r>
          </a:p>
        </p:txBody>
      </p:sp>
      <p:sp>
        <p:nvSpPr>
          <p:cNvPr id="7" name="Text Placeholder 6"/>
          <p:cNvSpPr>
            <a:spLocks noGrp="1"/>
          </p:cNvSpPr>
          <p:nvPr>
            <p:ph type="body" sz="quarter" idx="11" hasCustomPrompt="1"/>
          </p:nvPr>
        </p:nvSpPr>
        <p:spPr>
          <a:xfrm>
            <a:off x="91440" y="5852160"/>
            <a:ext cx="8961120" cy="731520"/>
          </a:xfrm>
          <a:prstGeom prst="rect">
            <a:avLst/>
          </a:prstGeom>
        </p:spPr>
        <p:txBody>
          <a:bodyPr anchor="b" anchorCtr="0"/>
          <a:lstStyle>
            <a:lvl1pPr marL="0" indent="0" algn="l">
              <a:spcBef>
                <a:spcPts val="0"/>
              </a:spcBef>
              <a:buFont typeface="Arial" pitchFamily="34" charset="0"/>
              <a:buNone/>
              <a:defRPr sz="1000" baseline="0">
                <a:solidFill>
                  <a:srgbClr val="3C3A3B"/>
                </a:solidFill>
                <a:latin typeface="Georgia" pitchFamily="18" charset="0"/>
                <a:cs typeface="Georgia" pitchFamily="18" charset="0"/>
              </a:defRPr>
            </a:lvl1pPr>
          </a:lstStyle>
          <a:p>
            <a:pPr algn="l">
              <a:spcBef>
                <a:spcPts val="0"/>
              </a:spcBef>
            </a:pPr>
            <a:r>
              <a:rPr lang="en-US" dirty="0" smtClean="0"/>
              <a:t>Insert Source/Notes Here</a:t>
            </a:r>
          </a:p>
        </p:txBody>
      </p:sp>
    </p:spTree>
    <p:extLst>
      <p:ext uri="{BB962C8B-B14F-4D97-AF65-F5344CB8AC3E}">
        <p14:creationId xmlns:p14="http://schemas.microsoft.com/office/powerpoint/2010/main" val="2408645112"/>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Blank Layout">
    <p:spTree>
      <p:nvGrpSpPr>
        <p:cNvPr id="1" name=""/>
        <p:cNvGrpSpPr/>
        <p:nvPr/>
      </p:nvGrpSpPr>
      <p:grpSpPr>
        <a:xfrm>
          <a:off x="0" y="0"/>
          <a:ext cx="0" cy="0"/>
          <a:chOff x="0" y="0"/>
          <a:chExt cx="0" cy="0"/>
        </a:xfrm>
      </p:grpSpPr>
      <p:sp>
        <p:nvSpPr>
          <p:cNvPr id="6" name="Title 5"/>
          <p:cNvSpPr>
            <a:spLocks noGrp="1" noChangeArrowheads="1"/>
          </p:cNvSpPr>
          <p:nvPr>
            <p:ph type="title"/>
          </p:nvPr>
        </p:nvSpPr>
        <p:spPr bwMode="auto">
          <a:xfrm>
            <a:off x="91440" y="91440"/>
            <a:ext cx="8961120" cy="91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a:solidFill>
                  <a:srgbClr val="0D324E"/>
                </a:solidFill>
              </a:defRPr>
            </a:lvl1pPr>
          </a:lstStyle>
          <a:p>
            <a:pPr lvl="0" algn="l" rtl="0" eaLnBrk="1" fontAlgn="base" hangingPunct="1">
              <a:spcBef>
                <a:spcPct val="0"/>
              </a:spcBef>
              <a:spcAft>
                <a:spcPct val="0"/>
              </a:spcAft>
            </a:pPr>
            <a:r>
              <a:rPr lang="en-US" dirty="0" smtClean="0"/>
              <a:t>Click to edit Master title style</a:t>
            </a:r>
          </a:p>
        </p:txBody>
      </p:sp>
      <p:sp>
        <p:nvSpPr>
          <p:cNvPr id="4" name="Text Placeholder 6"/>
          <p:cNvSpPr>
            <a:spLocks noGrp="1"/>
          </p:cNvSpPr>
          <p:nvPr>
            <p:ph type="body" sz="quarter" idx="11" hasCustomPrompt="1"/>
          </p:nvPr>
        </p:nvSpPr>
        <p:spPr>
          <a:xfrm>
            <a:off x="91440" y="5852160"/>
            <a:ext cx="8961120" cy="731520"/>
          </a:xfrm>
          <a:prstGeom prst="rect">
            <a:avLst/>
          </a:prstGeom>
        </p:spPr>
        <p:txBody>
          <a:bodyPr anchor="b" anchorCtr="0"/>
          <a:lstStyle>
            <a:lvl1pPr marL="0" indent="0" algn="l">
              <a:spcBef>
                <a:spcPts val="0"/>
              </a:spcBef>
              <a:buFont typeface="Arial" pitchFamily="34" charset="0"/>
              <a:buNone/>
              <a:defRPr sz="1000" baseline="0">
                <a:solidFill>
                  <a:srgbClr val="3C3A3B"/>
                </a:solidFill>
                <a:latin typeface="Georgia" pitchFamily="18" charset="0"/>
                <a:cs typeface="Georgia" pitchFamily="18" charset="0"/>
              </a:defRPr>
            </a:lvl1pPr>
          </a:lstStyle>
          <a:p>
            <a:pPr algn="l">
              <a:spcBef>
                <a:spcPts val="0"/>
              </a:spcBef>
            </a:pPr>
            <a:r>
              <a:rPr lang="en-US" dirty="0" smtClean="0"/>
              <a:t>Insert Source/Notes Here</a:t>
            </a:r>
          </a:p>
        </p:txBody>
      </p:sp>
    </p:spTree>
    <p:extLst>
      <p:ext uri="{BB962C8B-B14F-4D97-AF65-F5344CB8AC3E}">
        <p14:creationId xmlns:p14="http://schemas.microsoft.com/office/powerpoint/2010/main" val="341735143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 Figures">
    <p:spTree>
      <p:nvGrpSpPr>
        <p:cNvPr id="1" name=""/>
        <p:cNvGrpSpPr/>
        <p:nvPr/>
      </p:nvGrpSpPr>
      <p:grpSpPr>
        <a:xfrm>
          <a:off x="0" y="0"/>
          <a:ext cx="0" cy="0"/>
          <a:chOff x="0" y="0"/>
          <a:chExt cx="0" cy="0"/>
        </a:xfrm>
      </p:grpSpPr>
      <p:sp>
        <p:nvSpPr>
          <p:cNvPr id="11" name="Content Placeholder 2"/>
          <p:cNvSpPr>
            <a:spLocks noGrp="1"/>
          </p:cNvSpPr>
          <p:nvPr>
            <p:ph idx="1"/>
          </p:nvPr>
        </p:nvSpPr>
        <p:spPr>
          <a:xfrm>
            <a:off x="91440" y="1097280"/>
            <a:ext cx="2926080" cy="5029200"/>
          </a:xfrm>
          <a:prstGeom prst="rect">
            <a:avLst/>
          </a:prstGeom>
        </p:spPr>
        <p:txBody>
          <a:bodyPr/>
          <a:lstStyle>
            <a:lvl1pPr>
              <a:defRPr sz="2000" b="0" i="0">
                <a:solidFill>
                  <a:schemeClr val="tx1"/>
                </a:solidFill>
                <a:latin typeface="Calibri" pitchFamily="34" charset="0"/>
                <a:cs typeface="Calibri" pitchFamily="34" charset="0"/>
              </a:defRPr>
            </a:lvl1pPr>
            <a:lvl2pPr>
              <a:defRPr sz="1800" b="0" i="0">
                <a:solidFill>
                  <a:schemeClr val="tx1"/>
                </a:solidFill>
                <a:latin typeface="Calibri" pitchFamily="34" charset="0"/>
                <a:cs typeface="Calibri" pitchFamily="34" charset="0"/>
              </a:defRPr>
            </a:lvl2pPr>
            <a:lvl3pPr>
              <a:defRPr sz="1600" b="0" i="0">
                <a:solidFill>
                  <a:schemeClr val="tx1"/>
                </a:solidFill>
                <a:latin typeface="Calibri" pitchFamily="34" charset="0"/>
                <a:cs typeface="Calibri" pitchFamily="34" charset="0"/>
              </a:defRPr>
            </a:lvl3pPr>
            <a:lvl4pPr>
              <a:defRPr sz="1400" b="0" i="0">
                <a:solidFill>
                  <a:schemeClr val="tx1"/>
                </a:solidFill>
                <a:latin typeface="Calibri" pitchFamily="34" charset="0"/>
                <a:cs typeface="Calibri" pitchFamily="34" charset="0"/>
              </a:defRPr>
            </a:lvl4pPr>
            <a:lvl5pPr>
              <a:defRPr sz="1300" b="0" i="0">
                <a:solidFill>
                  <a:schemeClr val="tx1"/>
                </a:solidFill>
                <a:latin typeface="Calibri" pitchFamily="34" charset="0"/>
                <a:cs typeface="Calibri"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6"/>
          <p:cNvSpPr>
            <a:spLocks noGrp="1"/>
          </p:cNvSpPr>
          <p:nvPr>
            <p:ph type="body" sz="quarter" idx="11" hasCustomPrompt="1"/>
          </p:nvPr>
        </p:nvSpPr>
        <p:spPr>
          <a:xfrm>
            <a:off x="91440" y="6217920"/>
            <a:ext cx="8321040" cy="548640"/>
          </a:xfrm>
          <a:prstGeom prst="rect">
            <a:avLst/>
          </a:prstGeom>
        </p:spPr>
        <p:txBody>
          <a:bodyPr anchor="b" anchorCtr="0"/>
          <a:lstStyle>
            <a:lvl1pPr marL="0" indent="0" algn="l">
              <a:spcBef>
                <a:spcPts val="0"/>
              </a:spcBef>
              <a:buFont typeface="Arial" pitchFamily="34" charset="0"/>
              <a:buNone/>
              <a:defRPr sz="1200" baseline="0">
                <a:solidFill>
                  <a:schemeClr val="tx1"/>
                </a:solidFill>
                <a:latin typeface="Calibri" pitchFamily="34" charset="0"/>
                <a:cs typeface="Calibri" pitchFamily="34" charset="0"/>
              </a:defRPr>
            </a:lvl1pPr>
          </a:lstStyle>
          <a:p>
            <a:pPr algn="l">
              <a:spcBef>
                <a:spcPts val="0"/>
              </a:spcBef>
            </a:pPr>
            <a:r>
              <a:rPr lang="en-US" dirty="0" smtClean="0"/>
              <a:t>Insert Source Here</a:t>
            </a:r>
          </a:p>
        </p:txBody>
      </p:sp>
      <p:sp>
        <p:nvSpPr>
          <p:cNvPr id="14" name="Rectangle 5"/>
          <p:cNvSpPr>
            <a:spLocks noGrp="1" noChangeArrowheads="1"/>
          </p:cNvSpPr>
          <p:nvPr>
            <p:ph type="title"/>
          </p:nvPr>
        </p:nvSpPr>
        <p:spPr bwMode="auto">
          <a:xfrm>
            <a:off x="91440" y="91440"/>
            <a:ext cx="8961120" cy="91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a:latin typeface="Calibri" pitchFamily="34" charset="0"/>
              </a:defRPr>
            </a:lvl1pPr>
          </a:lstStyle>
          <a:p>
            <a:pPr lvl="0" algn="l" rtl="0" eaLnBrk="1" fontAlgn="base" hangingPunct="1">
              <a:spcBef>
                <a:spcPct val="0"/>
              </a:spcBef>
              <a:spcAft>
                <a:spcPct val="0"/>
              </a:spcAft>
            </a:pPr>
            <a:r>
              <a:rPr lang="en-US" smtClean="0"/>
              <a:t>Click to edit Master title style</a:t>
            </a:r>
            <a:endParaRPr lang="en-US" dirty="0" smtClean="0"/>
          </a:p>
        </p:txBody>
      </p:sp>
      <p:sp>
        <p:nvSpPr>
          <p:cNvPr id="15" name="Content Placeholder 2"/>
          <p:cNvSpPr>
            <a:spLocks noGrp="1"/>
          </p:cNvSpPr>
          <p:nvPr>
            <p:ph idx="12"/>
          </p:nvPr>
        </p:nvSpPr>
        <p:spPr>
          <a:xfrm>
            <a:off x="3108960" y="1097280"/>
            <a:ext cx="2926080" cy="5029200"/>
          </a:xfrm>
          <a:prstGeom prst="rect">
            <a:avLst/>
          </a:prstGeom>
        </p:spPr>
        <p:txBody>
          <a:bodyPr/>
          <a:lstStyle>
            <a:lvl1pPr>
              <a:defRPr sz="2000" b="0" i="0">
                <a:solidFill>
                  <a:schemeClr val="tx1"/>
                </a:solidFill>
                <a:latin typeface="Calibri" pitchFamily="34" charset="0"/>
                <a:cs typeface="Calibri" pitchFamily="34" charset="0"/>
              </a:defRPr>
            </a:lvl1pPr>
            <a:lvl2pPr>
              <a:defRPr sz="1800" b="0" i="0">
                <a:solidFill>
                  <a:schemeClr val="tx1"/>
                </a:solidFill>
                <a:latin typeface="Calibri" pitchFamily="34" charset="0"/>
                <a:cs typeface="Calibri" pitchFamily="34" charset="0"/>
              </a:defRPr>
            </a:lvl2pPr>
            <a:lvl3pPr>
              <a:defRPr sz="1600" b="0" i="0">
                <a:solidFill>
                  <a:schemeClr val="tx1"/>
                </a:solidFill>
                <a:latin typeface="Calibri" pitchFamily="34" charset="0"/>
                <a:cs typeface="Calibri" pitchFamily="34" charset="0"/>
              </a:defRPr>
            </a:lvl3pPr>
            <a:lvl4pPr>
              <a:defRPr sz="1400" b="0" i="0">
                <a:solidFill>
                  <a:schemeClr val="tx1"/>
                </a:solidFill>
                <a:latin typeface="Calibri" pitchFamily="34" charset="0"/>
                <a:cs typeface="Calibri" pitchFamily="34" charset="0"/>
              </a:defRPr>
            </a:lvl4pPr>
            <a:lvl5pPr>
              <a:defRPr sz="1300" b="0" i="0">
                <a:solidFill>
                  <a:schemeClr val="tx1"/>
                </a:solidFill>
                <a:latin typeface="Calibri" pitchFamily="34" charset="0"/>
                <a:cs typeface="Calibri"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Content Placeholder 2"/>
          <p:cNvSpPr>
            <a:spLocks noGrp="1"/>
          </p:cNvSpPr>
          <p:nvPr>
            <p:ph idx="13"/>
          </p:nvPr>
        </p:nvSpPr>
        <p:spPr>
          <a:xfrm>
            <a:off x="6126480" y="1097280"/>
            <a:ext cx="2926080" cy="5029200"/>
          </a:xfrm>
          <a:prstGeom prst="rect">
            <a:avLst/>
          </a:prstGeom>
        </p:spPr>
        <p:txBody>
          <a:bodyPr/>
          <a:lstStyle>
            <a:lvl1pPr>
              <a:defRPr sz="2000" b="0" i="0">
                <a:solidFill>
                  <a:schemeClr val="tx1"/>
                </a:solidFill>
                <a:latin typeface="Calibri" pitchFamily="34" charset="0"/>
                <a:cs typeface="Calibri" pitchFamily="34" charset="0"/>
              </a:defRPr>
            </a:lvl1pPr>
            <a:lvl2pPr>
              <a:defRPr sz="1800" b="0" i="0">
                <a:solidFill>
                  <a:schemeClr val="tx1"/>
                </a:solidFill>
                <a:latin typeface="Calibri" pitchFamily="34" charset="0"/>
                <a:cs typeface="Calibri" pitchFamily="34" charset="0"/>
              </a:defRPr>
            </a:lvl2pPr>
            <a:lvl3pPr>
              <a:defRPr sz="1600" b="0" i="0">
                <a:solidFill>
                  <a:schemeClr val="tx1"/>
                </a:solidFill>
                <a:latin typeface="Calibri" pitchFamily="34" charset="0"/>
                <a:cs typeface="Calibri" pitchFamily="34" charset="0"/>
              </a:defRPr>
            </a:lvl3pPr>
            <a:lvl4pPr>
              <a:defRPr sz="1400" b="0" i="0">
                <a:solidFill>
                  <a:schemeClr val="tx1"/>
                </a:solidFill>
                <a:latin typeface="Calibri" pitchFamily="34" charset="0"/>
                <a:cs typeface="Calibri" pitchFamily="34" charset="0"/>
              </a:defRPr>
            </a:lvl4pPr>
            <a:lvl5pPr>
              <a:defRPr sz="1300" b="0" i="0">
                <a:solidFill>
                  <a:schemeClr val="tx1"/>
                </a:solidFill>
                <a:latin typeface="Calibri" pitchFamily="34" charset="0"/>
                <a:cs typeface="Calibri"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33634158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Layout">
    <p:spTree>
      <p:nvGrpSpPr>
        <p:cNvPr id="1" name=""/>
        <p:cNvGrpSpPr/>
        <p:nvPr/>
      </p:nvGrpSpPr>
      <p:grpSpPr>
        <a:xfrm>
          <a:off x="0" y="0"/>
          <a:ext cx="0" cy="0"/>
          <a:chOff x="0" y="0"/>
          <a:chExt cx="0" cy="0"/>
        </a:xfrm>
      </p:grpSpPr>
      <p:sp>
        <p:nvSpPr>
          <p:cNvPr id="5" name="Text Placeholder 6"/>
          <p:cNvSpPr>
            <a:spLocks noGrp="1"/>
          </p:cNvSpPr>
          <p:nvPr>
            <p:ph type="body" sz="quarter" idx="11" hasCustomPrompt="1"/>
          </p:nvPr>
        </p:nvSpPr>
        <p:spPr>
          <a:xfrm>
            <a:off x="91440" y="6217920"/>
            <a:ext cx="8321040" cy="548640"/>
          </a:xfrm>
          <a:prstGeom prst="rect">
            <a:avLst/>
          </a:prstGeom>
        </p:spPr>
        <p:txBody>
          <a:bodyPr anchor="b" anchorCtr="0"/>
          <a:lstStyle>
            <a:lvl1pPr marL="0" indent="0" algn="l">
              <a:spcBef>
                <a:spcPts val="0"/>
              </a:spcBef>
              <a:buFont typeface="Arial" pitchFamily="34" charset="0"/>
              <a:buNone/>
              <a:defRPr sz="1200" baseline="0">
                <a:solidFill>
                  <a:schemeClr val="tx1"/>
                </a:solidFill>
                <a:latin typeface="Calibri" pitchFamily="34" charset="0"/>
                <a:cs typeface="Calibri" pitchFamily="34" charset="0"/>
              </a:defRPr>
            </a:lvl1pPr>
          </a:lstStyle>
          <a:p>
            <a:pPr algn="l">
              <a:spcBef>
                <a:spcPts val="0"/>
              </a:spcBef>
            </a:pPr>
            <a:r>
              <a:rPr lang="en-US" dirty="0" smtClean="0"/>
              <a:t>Insert Source Here</a:t>
            </a:r>
          </a:p>
        </p:txBody>
      </p:sp>
      <p:sp>
        <p:nvSpPr>
          <p:cNvPr id="6" name="Title 5"/>
          <p:cNvSpPr>
            <a:spLocks noGrp="1" noChangeArrowheads="1"/>
          </p:cNvSpPr>
          <p:nvPr>
            <p:ph type="title"/>
          </p:nvPr>
        </p:nvSpPr>
        <p:spPr bwMode="auto">
          <a:xfrm>
            <a:off x="91440" y="91440"/>
            <a:ext cx="8961120" cy="91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a:latin typeface="Calibri" pitchFamily="34" charset="0"/>
              </a:defRPr>
            </a:lvl1pPr>
          </a:lstStyle>
          <a:p>
            <a:pPr lvl="0" algn="l" rtl="0" eaLnBrk="1" fontAlgn="base" hangingPunct="1">
              <a:spcBef>
                <a:spcPct val="0"/>
              </a:spcBef>
              <a:spcAft>
                <a:spcPct val="0"/>
              </a:spcAft>
            </a:pPr>
            <a:r>
              <a:rPr lang="en-US" smtClean="0"/>
              <a:t>Click to edit Master title style</a:t>
            </a:r>
            <a:endParaRPr lang="en-US" dirty="0" smtClean="0"/>
          </a:p>
        </p:txBody>
      </p:sp>
    </p:spTree>
    <p:extLst>
      <p:ext uri="{BB962C8B-B14F-4D97-AF65-F5344CB8AC3E}">
        <p14:creationId xmlns:p14="http://schemas.microsoft.com/office/powerpoint/2010/main" val="332312335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 y="1371600"/>
            <a:ext cx="8961120" cy="4754880"/>
          </a:xfrm>
          <a:prstGeom prst="rect">
            <a:avLst/>
          </a:prstGeom>
        </p:spPr>
        <p:txBody>
          <a:bodyPr/>
          <a:lstStyle>
            <a:lvl1pPr>
              <a:defRPr sz="2000" b="0" i="0">
                <a:solidFill>
                  <a:schemeClr val="tx1"/>
                </a:solidFill>
                <a:latin typeface="Calibri" pitchFamily="34" charset="0"/>
                <a:cs typeface="Calibri" pitchFamily="34" charset="0"/>
              </a:defRPr>
            </a:lvl1pPr>
            <a:lvl2pPr>
              <a:defRPr sz="1800" b="0" i="0">
                <a:solidFill>
                  <a:schemeClr val="tx1"/>
                </a:solidFill>
                <a:latin typeface="Calibri" pitchFamily="34" charset="0"/>
                <a:cs typeface="Calibri" pitchFamily="34" charset="0"/>
              </a:defRPr>
            </a:lvl2pPr>
            <a:lvl3pPr>
              <a:defRPr sz="1600" b="0" i="0">
                <a:solidFill>
                  <a:schemeClr val="tx1"/>
                </a:solidFill>
                <a:latin typeface="Calibri" pitchFamily="34" charset="0"/>
                <a:cs typeface="Calibri" pitchFamily="34" charset="0"/>
              </a:defRPr>
            </a:lvl3pPr>
            <a:lvl4pPr>
              <a:defRPr sz="1400" b="0" i="0">
                <a:solidFill>
                  <a:schemeClr val="tx1"/>
                </a:solidFill>
                <a:latin typeface="Calibri" pitchFamily="34" charset="0"/>
                <a:cs typeface="Calibri" pitchFamily="34" charset="0"/>
              </a:defRPr>
            </a:lvl4pPr>
            <a:lvl5pPr>
              <a:defRPr sz="1300" b="0" i="0">
                <a:solidFill>
                  <a:schemeClr val="tx1"/>
                </a:solidFill>
                <a:latin typeface="Calibri" pitchFamily="34" charset="0"/>
                <a:cs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ext Placeholder 6"/>
          <p:cNvSpPr>
            <a:spLocks noGrp="1"/>
          </p:cNvSpPr>
          <p:nvPr>
            <p:ph type="body" sz="quarter" idx="11" hasCustomPrompt="1"/>
          </p:nvPr>
        </p:nvSpPr>
        <p:spPr>
          <a:xfrm>
            <a:off x="91440" y="6217920"/>
            <a:ext cx="8321040" cy="548640"/>
          </a:xfrm>
          <a:prstGeom prst="rect">
            <a:avLst/>
          </a:prstGeom>
        </p:spPr>
        <p:txBody>
          <a:bodyPr anchor="b" anchorCtr="0"/>
          <a:lstStyle>
            <a:lvl1pPr marL="0" indent="0" algn="l">
              <a:spcBef>
                <a:spcPts val="0"/>
              </a:spcBef>
              <a:buFont typeface="Arial" pitchFamily="34" charset="0"/>
              <a:buNone/>
              <a:defRPr sz="1200" baseline="0">
                <a:solidFill>
                  <a:schemeClr val="tx1"/>
                </a:solidFill>
                <a:latin typeface="Calibri" pitchFamily="34" charset="0"/>
                <a:cs typeface="Calibri" pitchFamily="34" charset="0"/>
              </a:defRPr>
            </a:lvl1pPr>
          </a:lstStyle>
          <a:p>
            <a:pPr algn="l">
              <a:spcBef>
                <a:spcPts val="0"/>
              </a:spcBef>
            </a:pPr>
            <a:r>
              <a:rPr lang="en-US" dirty="0" smtClean="0"/>
              <a:t>Insert Source Here</a:t>
            </a:r>
          </a:p>
        </p:txBody>
      </p:sp>
      <p:sp>
        <p:nvSpPr>
          <p:cNvPr id="32" name="Rectangle 5"/>
          <p:cNvSpPr>
            <a:spLocks noGrp="1" noChangeArrowheads="1"/>
          </p:cNvSpPr>
          <p:nvPr>
            <p:ph type="title"/>
          </p:nvPr>
        </p:nvSpPr>
        <p:spPr bwMode="auto">
          <a:xfrm>
            <a:off x="91440" y="365760"/>
            <a:ext cx="8961120" cy="91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lvl="0" algn="l" rtl="0" eaLnBrk="1" fontAlgn="base" hangingPunct="1">
              <a:spcBef>
                <a:spcPct val="0"/>
              </a:spcBef>
              <a:spcAft>
                <a:spcPct val="0"/>
              </a:spcAft>
            </a:pPr>
            <a:r>
              <a:rPr lang="en-US" smtClean="0"/>
              <a:t>Click to edit Master title style</a:t>
            </a:r>
            <a:endParaRPr lang="en-US" dirty="0" smtClean="0"/>
          </a:p>
        </p:txBody>
      </p:sp>
    </p:spTree>
    <p:extLst>
      <p:ext uri="{BB962C8B-B14F-4D97-AF65-F5344CB8AC3E}">
        <p14:creationId xmlns:p14="http://schemas.microsoft.com/office/powerpoint/2010/main" val="193751173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 Figures">
    <p:spTree>
      <p:nvGrpSpPr>
        <p:cNvPr id="1" name=""/>
        <p:cNvGrpSpPr/>
        <p:nvPr/>
      </p:nvGrpSpPr>
      <p:grpSpPr>
        <a:xfrm>
          <a:off x="0" y="0"/>
          <a:ext cx="0" cy="0"/>
          <a:chOff x="0" y="0"/>
          <a:chExt cx="0" cy="0"/>
        </a:xfrm>
      </p:grpSpPr>
      <p:sp>
        <p:nvSpPr>
          <p:cNvPr id="16" name="Content Placeholder 2"/>
          <p:cNvSpPr>
            <a:spLocks noGrp="1"/>
          </p:cNvSpPr>
          <p:nvPr>
            <p:ph idx="1"/>
          </p:nvPr>
        </p:nvSpPr>
        <p:spPr>
          <a:xfrm>
            <a:off x="91440" y="1371600"/>
            <a:ext cx="4434840" cy="4754880"/>
          </a:xfrm>
          <a:prstGeom prst="rect">
            <a:avLst/>
          </a:prstGeom>
        </p:spPr>
        <p:txBody>
          <a:bodyPr/>
          <a:lstStyle>
            <a:lvl1pPr>
              <a:defRPr sz="2000" b="0" i="0">
                <a:solidFill>
                  <a:schemeClr val="tx1"/>
                </a:solidFill>
                <a:latin typeface="Calibri" pitchFamily="34" charset="0"/>
                <a:cs typeface="Calibri" pitchFamily="34" charset="0"/>
              </a:defRPr>
            </a:lvl1pPr>
            <a:lvl2pPr>
              <a:defRPr sz="1800" b="0" i="0">
                <a:solidFill>
                  <a:schemeClr val="tx1"/>
                </a:solidFill>
                <a:latin typeface="Calibri" pitchFamily="34" charset="0"/>
                <a:cs typeface="Calibri" pitchFamily="34" charset="0"/>
              </a:defRPr>
            </a:lvl2pPr>
            <a:lvl3pPr>
              <a:defRPr sz="1600" b="0" i="0">
                <a:solidFill>
                  <a:schemeClr val="tx1"/>
                </a:solidFill>
                <a:latin typeface="Calibri" pitchFamily="34" charset="0"/>
                <a:cs typeface="Calibri" pitchFamily="34" charset="0"/>
              </a:defRPr>
            </a:lvl3pPr>
            <a:lvl4pPr>
              <a:defRPr sz="1400" b="0" i="0">
                <a:solidFill>
                  <a:schemeClr val="tx1"/>
                </a:solidFill>
                <a:latin typeface="Calibri" pitchFamily="34" charset="0"/>
                <a:cs typeface="Calibri" pitchFamily="34" charset="0"/>
              </a:defRPr>
            </a:lvl4pPr>
            <a:lvl5pPr>
              <a:defRPr sz="1300" b="0" i="0">
                <a:solidFill>
                  <a:schemeClr val="tx1"/>
                </a:solidFill>
                <a:latin typeface="Calibri" pitchFamily="34" charset="0"/>
                <a:cs typeface="Calibri"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ext Placeholder 6"/>
          <p:cNvSpPr>
            <a:spLocks noGrp="1"/>
          </p:cNvSpPr>
          <p:nvPr>
            <p:ph type="body" sz="quarter" idx="11" hasCustomPrompt="1"/>
          </p:nvPr>
        </p:nvSpPr>
        <p:spPr>
          <a:xfrm>
            <a:off x="91440" y="6217920"/>
            <a:ext cx="8321040" cy="548640"/>
          </a:xfrm>
          <a:prstGeom prst="rect">
            <a:avLst/>
          </a:prstGeom>
        </p:spPr>
        <p:txBody>
          <a:bodyPr anchor="b" anchorCtr="0"/>
          <a:lstStyle>
            <a:lvl1pPr marL="0" indent="0" algn="l">
              <a:spcBef>
                <a:spcPts val="0"/>
              </a:spcBef>
              <a:buFont typeface="Arial" pitchFamily="34" charset="0"/>
              <a:buNone/>
              <a:defRPr sz="1200" baseline="0">
                <a:solidFill>
                  <a:schemeClr val="tx1"/>
                </a:solidFill>
                <a:latin typeface="Calibri" pitchFamily="34" charset="0"/>
                <a:cs typeface="Calibri" pitchFamily="34" charset="0"/>
              </a:defRPr>
            </a:lvl1pPr>
          </a:lstStyle>
          <a:p>
            <a:pPr algn="l">
              <a:spcBef>
                <a:spcPts val="0"/>
              </a:spcBef>
            </a:pPr>
            <a:r>
              <a:rPr lang="en-US" dirty="0" smtClean="0"/>
              <a:t>Insert Source Here</a:t>
            </a:r>
          </a:p>
        </p:txBody>
      </p:sp>
      <p:sp>
        <p:nvSpPr>
          <p:cNvPr id="19" name="Content Placeholder 2"/>
          <p:cNvSpPr>
            <a:spLocks noGrp="1"/>
          </p:cNvSpPr>
          <p:nvPr>
            <p:ph idx="12"/>
          </p:nvPr>
        </p:nvSpPr>
        <p:spPr>
          <a:xfrm>
            <a:off x="4617720" y="1371600"/>
            <a:ext cx="4434840" cy="4754880"/>
          </a:xfrm>
          <a:prstGeom prst="rect">
            <a:avLst/>
          </a:prstGeom>
        </p:spPr>
        <p:txBody>
          <a:bodyPr/>
          <a:lstStyle>
            <a:lvl1pPr>
              <a:defRPr sz="2000" b="0" i="0">
                <a:solidFill>
                  <a:schemeClr val="tx1"/>
                </a:solidFill>
                <a:latin typeface="Calibri" pitchFamily="34" charset="0"/>
                <a:cs typeface="Calibri" pitchFamily="34" charset="0"/>
              </a:defRPr>
            </a:lvl1pPr>
            <a:lvl2pPr>
              <a:defRPr sz="1800" b="0" i="0">
                <a:solidFill>
                  <a:schemeClr val="tx1"/>
                </a:solidFill>
                <a:latin typeface="Calibri" pitchFamily="34" charset="0"/>
                <a:cs typeface="Calibri" pitchFamily="34" charset="0"/>
              </a:defRPr>
            </a:lvl2pPr>
            <a:lvl3pPr>
              <a:defRPr sz="1600" b="0" i="0">
                <a:solidFill>
                  <a:schemeClr val="tx1"/>
                </a:solidFill>
                <a:latin typeface="Calibri" pitchFamily="34" charset="0"/>
                <a:cs typeface="Calibri" pitchFamily="34" charset="0"/>
              </a:defRPr>
            </a:lvl3pPr>
            <a:lvl4pPr>
              <a:defRPr sz="1400" b="0" i="0">
                <a:solidFill>
                  <a:schemeClr val="tx1"/>
                </a:solidFill>
                <a:latin typeface="Calibri" pitchFamily="34" charset="0"/>
                <a:cs typeface="Calibri" pitchFamily="34" charset="0"/>
              </a:defRPr>
            </a:lvl4pPr>
            <a:lvl5pPr>
              <a:defRPr sz="1300" b="0" i="0">
                <a:solidFill>
                  <a:schemeClr val="tx1"/>
                </a:solidFill>
                <a:latin typeface="Calibri" pitchFamily="34" charset="0"/>
                <a:cs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5"/>
          <p:cNvSpPr>
            <a:spLocks noGrp="1" noChangeArrowheads="1"/>
          </p:cNvSpPr>
          <p:nvPr>
            <p:ph type="title"/>
          </p:nvPr>
        </p:nvSpPr>
        <p:spPr bwMode="auto">
          <a:xfrm>
            <a:off x="91440" y="365760"/>
            <a:ext cx="8961120" cy="91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lvl="0" algn="l" rtl="0" eaLnBrk="1" fontAlgn="base" hangingPunct="1">
              <a:spcBef>
                <a:spcPct val="0"/>
              </a:spcBef>
              <a:spcAft>
                <a:spcPct val="0"/>
              </a:spcAft>
            </a:pPr>
            <a:r>
              <a:rPr lang="en-US" dirty="0" smtClean="0"/>
              <a:t>Click to edit Master title style</a:t>
            </a:r>
          </a:p>
        </p:txBody>
      </p:sp>
    </p:spTree>
    <p:extLst>
      <p:ext uri="{BB962C8B-B14F-4D97-AF65-F5344CB8AC3E}">
        <p14:creationId xmlns:p14="http://schemas.microsoft.com/office/powerpoint/2010/main" val="212497984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 Figures">
    <p:spTree>
      <p:nvGrpSpPr>
        <p:cNvPr id="1" name=""/>
        <p:cNvGrpSpPr/>
        <p:nvPr/>
      </p:nvGrpSpPr>
      <p:grpSpPr>
        <a:xfrm>
          <a:off x="0" y="0"/>
          <a:ext cx="0" cy="0"/>
          <a:chOff x="0" y="0"/>
          <a:chExt cx="0" cy="0"/>
        </a:xfrm>
      </p:grpSpPr>
      <p:sp>
        <p:nvSpPr>
          <p:cNvPr id="11" name="Content Placeholder 2"/>
          <p:cNvSpPr>
            <a:spLocks noGrp="1"/>
          </p:cNvSpPr>
          <p:nvPr>
            <p:ph idx="1"/>
          </p:nvPr>
        </p:nvSpPr>
        <p:spPr>
          <a:xfrm>
            <a:off x="91440" y="1371600"/>
            <a:ext cx="2926080" cy="4754880"/>
          </a:xfrm>
          <a:prstGeom prst="rect">
            <a:avLst/>
          </a:prstGeom>
        </p:spPr>
        <p:txBody>
          <a:bodyPr/>
          <a:lstStyle>
            <a:lvl1pPr>
              <a:defRPr sz="2000" b="0" i="0">
                <a:solidFill>
                  <a:schemeClr val="tx1"/>
                </a:solidFill>
                <a:latin typeface="Calibri" pitchFamily="34" charset="0"/>
                <a:cs typeface="Calibri" pitchFamily="34" charset="0"/>
              </a:defRPr>
            </a:lvl1pPr>
            <a:lvl2pPr>
              <a:defRPr sz="1800" b="0" i="0">
                <a:solidFill>
                  <a:schemeClr val="tx1"/>
                </a:solidFill>
                <a:latin typeface="Calibri" pitchFamily="34" charset="0"/>
                <a:cs typeface="Calibri" pitchFamily="34" charset="0"/>
              </a:defRPr>
            </a:lvl2pPr>
            <a:lvl3pPr>
              <a:defRPr sz="1600" b="0" i="0">
                <a:solidFill>
                  <a:schemeClr val="tx1"/>
                </a:solidFill>
                <a:latin typeface="Calibri" pitchFamily="34" charset="0"/>
                <a:cs typeface="Calibri" pitchFamily="34" charset="0"/>
              </a:defRPr>
            </a:lvl3pPr>
            <a:lvl4pPr>
              <a:defRPr sz="1400" b="0" i="0">
                <a:solidFill>
                  <a:schemeClr val="tx1"/>
                </a:solidFill>
                <a:latin typeface="Calibri" pitchFamily="34" charset="0"/>
                <a:cs typeface="Calibri" pitchFamily="34" charset="0"/>
              </a:defRPr>
            </a:lvl4pPr>
            <a:lvl5pPr>
              <a:defRPr sz="1300" b="0" i="0">
                <a:solidFill>
                  <a:schemeClr val="tx1"/>
                </a:solidFill>
                <a:latin typeface="Calibri" pitchFamily="34" charset="0"/>
                <a:cs typeface="Calibri"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6"/>
          <p:cNvSpPr>
            <a:spLocks noGrp="1"/>
          </p:cNvSpPr>
          <p:nvPr>
            <p:ph type="body" sz="quarter" idx="11" hasCustomPrompt="1"/>
          </p:nvPr>
        </p:nvSpPr>
        <p:spPr>
          <a:xfrm>
            <a:off x="91440" y="6217920"/>
            <a:ext cx="8321040" cy="548640"/>
          </a:xfrm>
          <a:prstGeom prst="rect">
            <a:avLst/>
          </a:prstGeom>
        </p:spPr>
        <p:txBody>
          <a:bodyPr anchor="b" anchorCtr="0"/>
          <a:lstStyle>
            <a:lvl1pPr marL="0" indent="0" algn="l">
              <a:spcBef>
                <a:spcPts val="0"/>
              </a:spcBef>
              <a:buFont typeface="Arial" pitchFamily="34" charset="0"/>
              <a:buNone/>
              <a:defRPr sz="1200" baseline="0">
                <a:solidFill>
                  <a:schemeClr val="tx1"/>
                </a:solidFill>
                <a:latin typeface="Calibri" pitchFamily="34" charset="0"/>
                <a:cs typeface="Calibri" pitchFamily="34" charset="0"/>
              </a:defRPr>
            </a:lvl1pPr>
          </a:lstStyle>
          <a:p>
            <a:pPr algn="l">
              <a:spcBef>
                <a:spcPts val="0"/>
              </a:spcBef>
            </a:pPr>
            <a:r>
              <a:rPr lang="en-US" dirty="0" smtClean="0"/>
              <a:t>Insert Source Here</a:t>
            </a:r>
          </a:p>
        </p:txBody>
      </p:sp>
      <p:sp>
        <p:nvSpPr>
          <p:cNvPr id="15" name="Content Placeholder 2"/>
          <p:cNvSpPr>
            <a:spLocks noGrp="1"/>
          </p:cNvSpPr>
          <p:nvPr>
            <p:ph idx="12"/>
          </p:nvPr>
        </p:nvSpPr>
        <p:spPr>
          <a:xfrm>
            <a:off x="3108960" y="1371600"/>
            <a:ext cx="2926080" cy="4754880"/>
          </a:xfrm>
          <a:prstGeom prst="rect">
            <a:avLst/>
          </a:prstGeom>
        </p:spPr>
        <p:txBody>
          <a:bodyPr/>
          <a:lstStyle>
            <a:lvl1pPr>
              <a:defRPr sz="2000" b="0" i="0">
                <a:solidFill>
                  <a:schemeClr val="tx1"/>
                </a:solidFill>
                <a:latin typeface="Calibri" pitchFamily="34" charset="0"/>
                <a:cs typeface="Calibri" pitchFamily="34" charset="0"/>
              </a:defRPr>
            </a:lvl1pPr>
            <a:lvl2pPr>
              <a:defRPr sz="1800" b="0" i="0">
                <a:solidFill>
                  <a:schemeClr val="tx1"/>
                </a:solidFill>
                <a:latin typeface="Calibri" pitchFamily="34" charset="0"/>
                <a:cs typeface="Calibri" pitchFamily="34" charset="0"/>
              </a:defRPr>
            </a:lvl2pPr>
            <a:lvl3pPr>
              <a:defRPr sz="1600" b="0" i="0">
                <a:solidFill>
                  <a:schemeClr val="tx1"/>
                </a:solidFill>
                <a:latin typeface="Calibri" pitchFamily="34" charset="0"/>
                <a:cs typeface="Calibri" pitchFamily="34" charset="0"/>
              </a:defRPr>
            </a:lvl3pPr>
            <a:lvl4pPr>
              <a:defRPr sz="1400" b="0" i="0">
                <a:solidFill>
                  <a:schemeClr val="tx1"/>
                </a:solidFill>
                <a:latin typeface="Calibri" pitchFamily="34" charset="0"/>
                <a:cs typeface="Calibri" pitchFamily="34" charset="0"/>
              </a:defRPr>
            </a:lvl4pPr>
            <a:lvl5pPr>
              <a:defRPr sz="1300" b="0" i="0">
                <a:solidFill>
                  <a:schemeClr val="tx1"/>
                </a:solidFill>
                <a:latin typeface="Calibri" pitchFamily="34" charset="0"/>
                <a:cs typeface="Calibri"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Content Placeholder 2"/>
          <p:cNvSpPr>
            <a:spLocks noGrp="1"/>
          </p:cNvSpPr>
          <p:nvPr>
            <p:ph idx="13"/>
          </p:nvPr>
        </p:nvSpPr>
        <p:spPr>
          <a:xfrm>
            <a:off x="6126480" y="1371600"/>
            <a:ext cx="2926080" cy="4754880"/>
          </a:xfrm>
          <a:prstGeom prst="rect">
            <a:avLst/>
          </a:prstGeom>
        </p:spPr>
        <p:txBody>
          <a:bodyPr/>
          <a:lstStyle>
            <a:lvl1pPr>
              <a:defRPr sz="2000" b="0" i="0">
                <a:solidFill>
                  <a:schemeClr val="tx1"/>
                </a:solidFill>
                <a:latin typeface="Calibri" pitchFamily="34" charset="0"/>
                <a:cs typeface="Calibri" pitchFamily="34" charset="0"/>
              </a:defRPr>
            </a:lvl1pPr>
            <a:lvl2pPr>
              <a:defRPr sz="1800" b="0" i="0">
                <a:solidFill>
                  <a:schemeClr val="tx1"/>
                </a:solidFill>
                <a:latin typeface="Calibri" pitchFamily="34" charset="0"/>
                <a:cs typeface="Calibri" pitchFamily="34" charset="0"/>
              </a:defRPr>
            </a:lvl2pPr>
            <a:lvl3pPr>
              <a:defRPr sz="1600" b="0" i="0">
                <a:solidFill>
                  <a:schemeClr val="tx1"/>
                </a:solidFill>
                <a:latin typeface="Calibri" pitchFamily="34" charset="0"/>
                <a:cs typeface="Calibri" pitchFamily="34" charset="0"/>
              </a:defRPr>
            </a:lvl3pPr>
            <a:lvl4pPr>
              <a:defRPr sz="1400" b="0" i="0">
                <a:solidFill>
                  <a:schemeClr val="tx1"/>
                </a:solidFill>
                <a:latin typeface="Calibri" pitchFamily="34" charset="0"/>
                <a:cs typeface="Calibri" pitchFamily="34" charset="0"/>
              </a:defRPr>
            </a:lvl4pPr>
            <a:lvl5pPr>
              <a:defRPr sz="1300" b="0" i="0">
                <a:solidFill>
                  <a:schemeClr val="tx1"/>
                </a:solidFill>
                <a:latin typeface="Calibri" pitchFamily="34" charset="0"/>
                <a:cs typeface="Calibri"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5"/>
          <p:cNvSpPr>
            <a:spLocks noGrp="1" noChangeArrowheads="1"/>
          </p:cNvSpPr>
          <p:nvPr>
            <p:ph type="title"/>
          </p:nvPr>
        </p:nvSpPr>
        <p:spPr bwMode="auto">
          <a:xfrm>
            <a:off x="91440" y="365760"/>
            <a:ext cx="8961120" cy="91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lvl="0" algn="l" rtl="0" eaLnBrk="1" fontAlgn="base" hangingPunct="1">
              <a:spcBef>
                <a:spcPct val="0"/>
              </a:spcBef>
              <a:spcAft>
                <a:spcPct val="0"/>
              </a:spcAft>
            </a:pPr>
            <a:r>
              <a:rPr lang="en-US" smtClean="0"/>
              <a:t>Click to edit Master title style</a:t>
            </a:r>
            <a:endParaRPr lang="en-US" dirty="0" smtClean="0"/>
          </a:p>
        </p:txBody>
      </p:sp>
    </p:spTree>
    <p:extLst>
      <p:ext uri="{BB962C8B-B14F-4D97-AF65-F5344CB8AC3E}">
        <p14:creationId xmlns:p14="http://schemas.microsoft.com/office/powerpoint/2010/main" val="26881671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Layout">
    <p:spTree>
      <p:nvGrpSpPr>
        <p:cNvPr id="1" name=""/>
        <p:cNvGrpSpPr/>
        <p:nvPr/>
      </p:nvGrpSpPr>
      <p:grpSpPr>
        <a:xfrm>
          <a:off x="0" y="0"/>
          <a:ext cx="0" cy="0"/>
          <a:chOff x="0" y="0"/>
          <a:chExt cx="0" cy="0"/>
        </a:xfrm>
      </p:grpSpPr>
      <p:sp>
        <p:nvSpPr>
          <p:cNvPr id="5" name="Text Placeholder 6"/>
          <p:cNvSpPr>
            <a:spLocks noGrp="1"/>
          </p:cNvSpPr>
          <p:nvPr>
            <p:ph type="body" sz="quarter" idx="11" hasCustomPrompt="1"/>
          </p:nvPr>
        </p:nvSpPr>
        <p:spPr>
          <a:xfrm>
            <a:off x="91440" y="6217920"/>
            <a:ext cx="8321040" cy="548640"/>
          </a:xfrm>
          <a:prstGeom prst="rect">
            <a:avLst/>
          </a:prstGeom>
        </p:spPr>
        <p:txBody>
          <a:bodyPr anchor="b" anchorCtr="0"/>
          <a:lstStyle>
            <a:lvl1pPr marL="0" indent="0" algn="l">
              <a:spcBef>
                <a:spcPts val="0"/>
              </a:spcBef>
              <a:buFont typeface="Arial" pitchFamily="34" charset="0"/>
              <a:buNone/>
              <a:defRPr sz="1200" baseline="0">
                <a:solidFill>
                  <a:schemeClr val="tx1"/>
                </a:solidFill>
                <a:latin typeface="Calibri" pitchFamily="34" charset="0"/>
                <a:cs typeface="Calibri" pitchFamily="34" charset="0"/>
              </a:defRPr>
            </a:lvl1pPr>
          </a:lstStyle>
          <a:p>
            <a:pPr algn="l">
              <a:spcBef>
                <a:spcPts val="0"/>
              </a:spcBef>
            </a:pPr>
            <a:r>
              <a:rPr lang="en-US" dirty="0" smtClean="0"/>
              <a:t>Insert Source Here</a:t>
            </a:r>
          </a:p>
        </p:txBody>
      </p:sp>
      <p:sp>
        <p:nvSpPr>
          <p:cNvPr id="4" name="Rectangle 5"/>
          <p:cNvSpPr>
            <a:spLocks noGrp="1" noChangeArrowheads="1"/>
          </p:cNvSpPr>
          <p:nvPr>
            <p:ph type="title"/>
          </p:nvPr>
        </p:nvSpPr>
        <p:spPr bwMode="auto">
          <a:xfrm>
            <a:off x="91440" y="365760"/>
            <a:ext cx="8961120" cy="91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lvl="0" algn="l" rtl="0" eaLnBrk="1" fontAlgn="base" hangingPunct="1">
              <a:spcBef>
                <a:spcPct val="0"/>
              </a:spcBef>
              <a:spcAft>
                <a:spcPct val="0"/>
              </a:spcAft>
            </a:pPr>
            <a:r>
              <a:rPr lang="en-US" smtClean="0"/>
              <a:t>Click to edit Master title style</a:t>
            </a:r>
            <a:endParaRPr lang="en-US" dirty="0" smtClean="0"/>
          </a:p>
        </p:txBody>
      </p:sp>
    </p:spTree>
    <p:extLst>
      <p:ext uri="{BB962C8B-B14F-4D97-AF65-F5344CB8AC3E}">
        <p14:creationId xmlns:p14="http://schemas.microsoft.com/office/powerpoint/2010/main" val="131471196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 y="1371600"/>
            <a:ext cx="8961120" cy="4754880"/>
          </a:xfrm>
          <a:prstGeom prst="rect">
            <a:avLst/>
          </a:prstGeom>
        </p:spPr>
        <p:txBody>
          <a:bodyPr/>
          <a:lstStyle>
            <a:lvl1pPr>
              <a:defRPr sz="2000" b="0" i="0">
                <a:solidFill>
                  <a:schemeClr val="tx1"/>
                </a:solidFill>
                <a:latin typeface="Calibri" pitchFamily="34" charset="0"/>
                <a:cs typeface="Calibri" pitchFamily="34" charset="0"/>
              </a:defRPr>
            </a:lvl1pPr>
            <a:lvl2pPr>
              <a:defRPr sz="1800" b="0" i="0">
                <a:solidFill>
                  <a:schemeClr val="tx1"/>
                </a:solidFill>
                <a:latin typeface="Calibri" pitchFamily="34" charset="0"/>
                <a:cs typeface="Calibri" pitchFamily="34" charset="0"/>
              </a:defRPr>
            </a:lvl2pPr>
            <a:lvl3pPr>
              <a:defRPr sz="1600" b="0" i="0">
                <a:solidFill>
                  <a:schemeClr val="tx1"/>
                </a:solidFill>
                <a:latin typeface="Calibri" pitchFamily="34" charset="0"/>
                <a:cs typeface="Calibri" pitchFamily="34" charset="0"/>
              </a:defRPr>
            </a:lvl3pPr>
            <a:lvl4pPr>
              <a:defRPr sz="1400" b="0" i="0">
                <a:solidFill>
                  <a:schemeClr val="tx1"/>
                </a:solidFill>
                <a:latin typeface="Calibri" pitchFamily="34" charset="0"/>
                <a:cs typeface="Calibri" pitchFamily="34" charset="0"/>
              </a:defRPr>
            </a:lvl4pPr>
            <a:lvl5pPr>
              <a:defRPr sz="1300" b="0" i="0">
                <a:solidFill>
                  <a:schemeClr val="tx1"/>
                </a:solidFill>
                <a:latin typeface="Calibri" pitchFamily="34" charset="0"/>
                <a:cs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ext Placeholder 6"/>
          <p:cNvSpPr>
            <a:spLocks noGrp="1"/>
          </p:cNvSpPr>
          <p:nvPr>
            <p:ph type="body" sz="quarter" idx="11" hasCustomPrompt="1"/>
          </p:nvPr>
        </p:nvSpPr>
        <p:spPr>
          <a:xfrm>
            <a:off x="91440" y="6217920"/>
            <a:ext cx="8321040" cy="548640"/>
          </a:xfrm>
          <a:prstGeom prst="rect">
            <a:avLst/>
          </a:prstGeom>
        </p:spPr>
        <p:txBody>
          <a:bodyPr anchor="b" anchorCtr="0"/>
          <a:lstStyle>
            <a:lvl1pPr marL="0" indent="0" algn="l">
              <a:spcBef>
                <a:spcPts val="0"/>
              </a:spcBef>
              <a:buFont typeface="Arial" pitchFamily="34" charset="0"/>
              <a:buNone/>
              <a:defRPr sz="1200" baseline="0">
                <a:solidFill>
                  <a:schemeClr val="tx1"/>
                </a:solidFill>
                <a:latin typeface="Calibri" pitchFamily="34" charset="0"/>
                <a:cs typeface="Calibri" pitchFamily="34" charset="0"/>
              </a:defRPr>
            </a:lvl1pPr>
          </a:lstStyle>
          <a:p>
            <a:pPr algn="l">
              <a:spcBef>
                <a:spcPts val="0"/>
              </a:spcBef>
            </a:pPr>
            <a:r>
              <a:rPr lang="en-US" dirty="0" smtClean="0"/>
              <a:t>Insert Source Here</a:t>
            </a:r>
          </a:p>
        </p:txBody>
      </p:sp>
      <p:sp>
        <p:nvSpPr>
          <p:cNvPr id="32" name="Rectangle 5"/>
          <p:cNvSpPr>
            <a:spLocks noGrp="1" noChangeArrowheads="1"/>
          </p:cNvSpPr>
          <p:nvPr>
            <p:ph type="title"/>
          </p:nvPr>
        </p:nvSpPr>
        <p:spPr bwMode="auto">
          <a:xfrm>
            <a:off x="91440" y="365760"/>
            <a:ext cx="8961120" cy="91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lvl="0" algn="l" rtl="0" eaLnBrk="1" fontAlgn="base" hangingPunct="1">
              <a:spcBef>
                <a:spcPct val="0"/>
              </a:spcBef>
              <a:spcAft>
                <a:spcPct val="0"/>
              </a:spcAft>
            </a:pPr>
            <a:r>
              <a:rPr lang="en-US" smtClean="0"/>
              <a:t>Click to edit Master title style</a:t>
            </a:r>
            <a:endParaRPr lang="en-US" dirty="0" smtClean="0"/>
          </a:p>
        </p:txBody>
      </p:sp>
    </p:spTree>
    <p:extLst>
      <p:ext uri="{BB962C8B-B14F-4D97-AF65-F5344CB8AC3E}">
        <p14:creationId xmlns:p14="http://schemas.microsoft.com/office/powerpoint/2010/main" val="191577238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image" Target="../media/image1.png"/><Relationship Id="rId5" Type="http://schemas.openxmlformats.org/officeDocument/2006/relationships/theme" Target="../theme/theme2.xml"/><Relationship Id="rId4" Type="http://schemas.openxmlformats.org/officeDocument/2006/relationships/slideLayout" Target="../slideLayouts/slideLayout8.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1.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image" Target="../media/image1.png"/><Relationship Id="rId5" Type="http://schemas.openxmlformats.org/officeDocument/2006/relationships/theme" Target="../theme/theme3.xml"/><Relationship Id="rId4" Type="http://schemas.openxmlformats.org/officeDocument/2006/relationships/slideLayout" Target="../slideLayouts/slideLayout12.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4.xml"/><Relationship Id="rId1" Type="http://schemas.openxmlformats.org/officeDocument/2006/relationships/slideLayout" Target="../slideLayouts/slideLayout1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5" Type="http://schemas.openxmlformats.org/officeDocument/2006/relationships/slideLayout" Target="../slideLayouts/slideLayout18.xml"/><Relationship Id="rId10" Type="http://schemas.openxmlformats.org/officeDocument/2006/relationships/theme" Target="../theme/theme5.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85000"/>
            <a:alpha val="0"/>
          </a:schemeClr>
        </a:solidFill>
        <a:effectLst/>
      </p:bgPr>
    </p:bg>
    <p:spTree>
      <p:nvGrpSpPr>
        <p:cNvPr id="1" name=""/>
        <p:cNvGrpSpPr/>
        <p:nvPr/>
      </p:nvGrpSpPr>
      <p:grpSpPr>
        <a:xfrm>
          <a:off x="0" y="0"/>
          <a:ext cx="0" cy="0"/>
          <a:chOff x="0" y="0"/>
          <a:chExt cx="0" cy="0"/>
        </a:xfrm>
      </p:grpSpPr>
      <p:sp>
        <p:nvSpPr>
          <p:cNvPr id="57349" name="Rectangle 5"/>
          <p:cNvSpPr>
            <a:spLocks noGrp="1" noChangeArrowheads="1"/>
          </p:cNvSpPr>
          <p:nvPr>
            <p:ph type="title"/>
          </p:nvPr>
        </p:nvSpPr>
        <p:spPr bwMode="auto">
          <a:xfrm>
            <a:off x="91440" y="91440"/>
            <a:ext cx="8961120" cy="91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lgn="l" rtl="0" eaLnBrk="1" fontAlgn="base" hangingPunct="1">
              <a:spcBef>
                <a:spcPct val="0"/>
              </a:spcBef>
              <a:spcAft>
                <a:spcPct val="0"/>
              </a:spcAft>
            </a:pPr>
            <a:r>
              <a:rPr lang="en-US" smtClean="0"/>
              <a:t>Click to edit Master title style</a:t>
            </a:r>
            <a:endParaRPr lang="en-US" dirty="0" smtClean="0"/>
          </a:p>
        </p:txBody>
      </p:sp>
      <p:pic>
        <p:nvPicPr>
          <p:cNvPr id="5" name="Picture 4"/>
          <p:cNvPicPr>
            <a:picLocks noChangeAspect="1" noChangeArrowheads="1"/>
          </p:cNvPicPr>
          <p:nvPr/>
        </p:nvPicPr>
        <p:blipFill>
          <a:blip r:embed="rId6" cstate="print"/>
          <a:srcRect/>
          <a:stretch>
            <a:fillRect/>
          </a:stretch>
        </p:blipFill>
        <p:spPr bwMode="auto">
          <a:xfrm>
            <a:off x="8503920" y="6217920"/>
            <a:ext cx="548640" cy="551434"/>
          </a:xfrm>
          <a:prstGeom prst="rect">
            <a:avLst/>
          </a:prstGeom>
          <a:noFill/>
        </p:spPr>
      </p:pic>
    </p:spTree>
    <p:extLst>
      <p:ext uri="{BB962C8B-B14F-4D97-AF65-F5344CB8AC3E}">
        <p14:creationId xmlns:p14="http://schemas.microsoft.com/office/powerpoint/2010/main" val="2441716585"/>
      </p:ext>
    </p:extLst>
  </p:cSld>
  <p:clrMap bg1="lt1" tx1="dk1" bg2="lt2" tx2="dk2" accent1="accent1" accent2="accent2" accent3="accent3" accent4="accent4" accent5="accent5" accent6="accent6" hlink="hlink" folHlink="folHlink"/>
  <p:sldLayoutIdLst>
    <p:sldLayoutId id="2147483661" r:id="rId1"/>
    <p:sldLayoutId id="2147483664" r:id="rId2"/>
    <p:sldLayoutId id="2147483665" r:id="rId3"/>
    <p:sldLayoutId id="2147483663" r:id="rId4"/>
  </p:sldLayoutIdLst>
  <p:timing>
    <p:tnLst>
      <p:par>
        <p:cTn id="1" dur="indefinite" restart="never" nodeType="tmRoot"/>
      </p:par>
    </p:tnLst>
  </p:timing>
  <p:hf hdr="0" ftr="0" dt="0"/>
  <p:txStyles>
    <p:titleStyle>
      <a:lvl1pPr algn="l" rtl="0" eaLnBrk="1" fontAlgn="base" hangingPunct="1">
        <a:spcBef>
          <a:spcPct val="0"/>
        </a:spcBef>
        <a:spcAft>
          <a:spcPct val="0"/>
        </a:spcAft>
        <a:defRPr lang="en-US" sz="2800" b="1" i="0" dirty="0" smtClean="0">
          <a:solidFill>
            <a:srgbClr val="000000"/>
          </a:solidFill>
          <a:latin typeface="Calibri" pitchFamily="34" charset="0"/>
          <a:ea typeface="+mj-ea"/>
          <a:cs typeface="Calibri" pitchFamily="34" charset="0"/>
        </a:defRPr>
      </a:lvl1pPr>
      <a:lvl2pPr algn="l" rtl="0" eaLnBrk="1" fontAlgn="base" hangingPunct="1">
        <a:spcBef>
          <a:spcPct val="0"/>
        </a:spcBef>
        <a:spcAft>
          <a:spcPct val="0"/>
        </a:spcAft>
        <a:defRPr sz="2600" b="1">
          <a:solidFill>
            <a:schemeClr val="tx2"/>
          </a:solidFill>
          <a:latin typeface="Tahoma" pitchFamily="34" charset="0"/>
          <a:cs typeface="Arial" charset="0"/>
        </a:defRPr>
      </a:lvl2pPr>
      <a:lvl3pPr algn="l" rtl="0" eaLnBrk="1" fontAlgn="base" hangingPunct="1">
        <a:spcBef>
          <a:spcPct val="0"/>
        </a:spcBef>
        <a:spcAft>
          <a:spcPct val="0"/>
        </a:spcAft>
        <a:defRPr sz="2600" b="1">
          <a:solidFill>
            <a:schemeClr val="tx2"/>
          </a:solidFill>
          <a:latin typeface="Tahoma" pitchFamily="34" charset="0"/>
          <a:cs typeface="Arial" charset="0"/>
        </a:defRPr>
      </a:lvl3pPr>
      <a:lvl4pPr algn="l" rtl="0" eaLnBrk="1" fontAlgn="base" hangingPunct="1">
        <a:spcBef>
          <a:spcPct val="0"/>
        </a:spcBef>
        <a:spcAft>
          <a:spcPct val="0"/>
        </a:spcAft>
        <a:defRPr sz="2600" b="1">
          <a:solidFill>
            <a:schemeClr val="tx2"/>
          </a:solidFill>
          <a:latin typeface="Tahoma" pitchFamily="34" charset="0"/>
          <a:cs typeface="Arial" charset="0"/>
        </a:defRPr>
      </a:lvl4pPr>
      <a:lvl5pPr algn="l" rtl="0" eaLnBrk="1" fontAlgn="base" hangingPunct="1">
        <a:spcBef>
          <a:spcPct val="0"/>
        </a:spcBef>
        <a:spcAft>
          <a:spcPct val="0"/>
        </a:spcAft>
        <a:defRPr sz="2600" b="1">
          <a:solidFill>
            <a:schemeClr val="tx2"/>
          </a:solidFill>
          <a:latin typeface="Tahoma" pitchFamily="34" charset="0"/>
          <a:cs typeface="Arial" charset="0"/>
        </a:defRPr>
      </a:lvl5pPr>
      <a:lvl6pPr marL="457200" algn="l" rtl="0" eaLnBrk="1" fontAlgn="base" hangingPunct="1">
        <a:spcBef>
          <a:spcPct val="0"/>
        </a:spcBef>
        <a:spcAft>
          <a:spcPct val="0"/>
        </a:spcAft>
        <a:defRPr sz="2600" b="1">
          <a:solidFill>
            <a:schemeClr val="tx2"/>
          </a:solidFill>
          <a:latin typeface="Tahoma" pitchFamily="34" charset="0"/>
          <a:cs typeface="Arial" charset="0"/>
        </a:defRPr>
      </a:lvl6pPr>
      <a:lvl7pPr marL="914400" algn="l" rtl="0" eaLnBrk="1" fontAlgn="base" hangingPunct="1">
        <a:spcBef>
          <a:spcPct val="0"/>
        </a:spcBef>
        <a:spcAft>
          <a:spcPct val="0"/>
        </a:spcAft>
        <a:defRPr sz="2600" b="1">
          <a:solidFill>
            <a:schemeClr val="tx2"/>
          </a:solidFill>
          <a:latin typeface="Tahoma" pitchFamily="34" charset="0"/>
          <a:cs typeface="Arial" charset="0"/>
        </a:defRPr>
      </a:lvl7pPr>
      <a:lvl8pPr marL="1371600" algn="l" rtl="0" eaLnBrk="1" fontAlgn="base" hangingPunct="1">
        <a:spcBef>
          <a:spcPct val="0"/>
        </a:spcBef>
        <a:spcAft>
          <a:spcPct val="0"/>
        </a:spcAft>
        <a:defRPr sz="2600" b="1">
          <a:solidFill>
            <a:schemeClr val="tx2"/>
          </a:solidFill>
          <a:latin typeface="Tahoma" pitchFamily="34" charset="0"/>
          <a:cs typeface="Arial" charset="0"/>
        </a:defRPr>
      </a:lvl8pPr>
      <a:lvl9pPr marL="1828800" algn="l" rtl="0" eaLnBrk="1" fontAlgn="base" hangingPunct="1">
        <a:spcBef>
          <a:spcPct val="0"/>
        </a:spcBef>
        <a:spcAft>
          <a:spcPct val="0"/>
        </a:spcAft>
        <a:defRPr sz="2600" b="1">
          <a:solidFill>
            <a:schemeClr val="tx2"/>
          </a:solidFill>
          <a:latin typeface="Tahoma" pitchFamily="34" charset="0"/>
          <a:cs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85000"/>
            <a:alpha val="0"/>
          </a:schemeClr>
        </a:solidFill>
        <a:effectLst/>
      </p:bgPr>
    </p:bg>
    <p:spTree>
      <p:nvGrpSpPr>
        <p:cNvPr id="1" name=""/>
        <p:cNvGrpSpPr/>
        <p:nvPr/>
      </p:nvGrpSpPr>
      <p:grpSpPr>
        <a:xfrm>
          <a:off x="0" y="0"/>
          <a:ext cx="0" cy="0"/>
          <a:chOff x="0" y="0"/>
          <a:chExt cx="0" cy="0"/>
        </a:xfrm>
      </p:grpSpPr>
      <p:sp>
        <p:nvSpPr>
          <p:cNvPr id="57349" name="Rectangle 5"/>
          <p:cNvSpPr>
            <a:spLocks noGrp="1" noChangeArrowheads="1"/>
          </p:cNvSpPr>
          <p:nvPr>
            <p:ph type="title"/>
          </p:nvPr>
        </p:nvSpPr>
        <p:spPr bwMode="auto">
          <a:xfrm>
            <a:off x="91440" y="365760"/>
            <a:ext cx="8961120" cy="91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lgn="l" rtl="0" eaLnBrk="1" fontAlgn="base" hangingPunct="1">
              <a:spcBef>
                <a:spcPct val="0"/>
              </a:spcBef>
              <a:spcAft>
                <a:spcPct val="0"/>
              </a:spcAft>
            </a:pPr>
            <a:r>
              <a:rPr lang="en-US" dirty="0" smtClean="0"/>
              <a:t>Click to edit Master title style</a:t>
            </a:r>
          </a:p>
        </p:txBody>
      </p:sp>
      <p:pic>
        <p:nvPicPr>
          <p:cNvPr id="5" name="Picture 4"/>
          <p:cNvPicPr>
            <a:picLocks noChangeAspect="1" noChangeArrowheads="1"/>
          </p:cNvPicPr>
          <p:nvPr/>
        </p:nvPicPr>
        <p:blipFill>
          <a:blip r:embed="rId6" cstate="print"/>
          <a:srcRect/>
          <a:stretch>
            <a:fillRect/>
          </a:stretch>
        </p:blipFill>
        <p:spPr bwMode="auto">
          <a:xfrm>
            <a:off x="8503920" y="6217920"/>
            <a:ext cx="548640" cy="551434"/>
          </a:xfrm>
          <a:prstGeom prst="rect">
            <a:avLst/>
          </a:prstGeom>
          <a:noFill/>
        </p:spPr>
      </p:pic>
      <p:sp>
        <p:nvSpPr>
          <p:cNvPr id="4" name="TextBox 3"/>
          <p:cNvSpPr txBox="1"/>
          <p:nvPr/>
        </p:nvSpPr>
        <p:spPr>
          <a:xfrm>
            <a:off x="91440" y="91440"/>
            <a:ext cx="8961120" cy="307777"/>
          </a:xfrm>
          <a:prstGeom prst="rect">
            <a:avLst/>
          </a:prstGeom>
          <a:noFill/>
        </p:spPr>
        <p:txBody>
          <a:bodyPr wrap="square" rtlCol="0">
            <a:spAutoFit/>
          </a:bodyPr>
          <a:lstStyle/>
          <a:p>
            <a:pPr algn="l"/>
            <a:r>
              <a:rPr lang="en-US" sz="1400" b="1" dirty="0" smtClean="0">
                <a:latin typeface="Calibri" pitchFamily="34" charset="0"/>
                <a:cs typeface="Meta Offc Pro"/>
              </a:rPr>
              <a:t>Exhibit </a:t>
            </a:r>
            <a:fld id="{0C16F13B-3659-4888-B784-82F22626CC5F}" type="slidenum">
              <a:rPr lang="en-US" sz="1400" b="1" smtClean="0">
                <a:latin typeface="Calibri" pitchFamily="34" charset="0"/>
                <a:cs typeface="Meta Offc Pro"/>
              </a:rPr>
              <a:pPr algn="l"/>
              <a:t>‹#›</a:t>
            </a:fld>
            <a:endParaRPr lang="en-US" sz="1400" b="1" dirty="0" err="1" smtClean="0">
              <a:latin typeface="Calibri" pitchFamily="34" charset="0"/>
              <a:cs typeface="Meta Offc Pro"/>
            </a:endParaRPr>
          </a:p>
        </p:txBody>
      </p:sp>
    </p:spTree>
    <p:extLst>
      <p:ext uri="{BB962C8B-B14F-4D97-AF65-F5344CB8AC3E}">
        <p14:creationId xmlns:p14="http://schemas.microsoft.com/office/powerpoint/2010/main" val="648246042"/>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Lst>
  <p:timing>
    <p:tnLst>
      <p:par>
        <p:cTn id="1" dur="indefinite" restart="never" nodeType="tmRoot"/>
      </p:par>
    </p:tnLst>
  </p:timing>
  <p:hf hdr="0" ftr="0" dt="0"/>
  <p:txStyles>
    <p:titleStyle>
      <a:lvl1pPr algn="l" rtl="0" eaLnBrk="1" fontAlgn="base" hangingPunct="1">
        <a:spcBef>
          <a:spcPct val="0"/>
        </a:spcBef>
        <a:spcAft>
          <a:spcPct val="0"/>
        </a:spcAft>
        <a:defRPr lang="en-US" sz="2800" b="1" i="0" dirty="0" smtClean="0">
          <a:solidFill>
            <a:srgbClr val="000000"/>
          </a:solidFill>
          <a:latin typeface="Calibri" pitchFamily="34" charset="0"/>
          <a:ea typeface="+mj-ea"/>
          <a:cs typeface="Calibri" pitchFamily="34" charset="0"/>
        </a:defRPr>
      </a:lvl1pPr>
      <a:lvl2pPr algn="l" rtl="0" eaLnBrk="1" fontAlgn="base" hangingPunct="1">
        <a:spcBef>
          <a:spcPct val="0"/>
        </a:spcBef>
        <a:spcAft>
          <a:spcPct val="0"/>
        </a:spcAft>
        <a:defRPr sz="2600" b="1">
          <a:solidFill>
            <a:schemeClr val="tx2"/>
          </a:solidFill>
          <a:latin typeface="Tahoma" pitchFamily="34" charset="0"/>
          <a:cs typeface="Arial" charset="0"/>
        </a:defRPr>
      </a:lvl2pPr>
      <a:lvl3pPr algn="l" rtl="0" eaLnBrk="1" fontAlgn="base" hangingPunct="1">
        <a:spcBef>
          <a:spcPct val="0"/>
        </a:spcBef>
        <a:spcAft>
          <a:spcPct val="0"/>
        </a:spcAft>
        <a:defRPr sz="2600" b="1">
          <a:solidFill>
            <a:schemeClr val="tx2"/>
          </a:solidFill>
          <a:latin typeface="Tahoma" pitchFamily="34" charset="0"/>
          <a:cs typeface="Arial" charset="0"/>
        </a:defRPr>
      </a:lvl3pPr>
      <a:lvl4pPr algn="l" rtl="0" eaLnBrk="1" fontAlgn="base" hangingPunct="1">
        <a:spcBef>
          <a:spcPct val="0"/>
        </a:spcBef>
        <a:spcAft>
          <a:spcPct val="0"/>
        </a:spcAft>
        <a:defRPr sz="2600" b="1">
          <a:solidFill>
            <a:schemeClr val="tx2"/>
          </a:solidFill>
          <a:latin typeface="Tahoma" pitchFamily="34" charset="0"/>
          <a:cs typeface="Arial" charset="0"/>
        </a:defRPr>
      </a:lvl4pPr>
      <a:lvl5pPr algn="l" rtl="0" eaLnBrk="1" fontAlgn="base" hangingPunct="1">
        <a:spcBef>
          <a:spcPct val="0"/>
        </a:spcBef>
        <a:spcAft>
          <a:spcPct val="0"/>
        </a:spcAft>
        <a:defRPr sz="2600" b="1">
          <a:solidFill>
            <a:schemeClr val="tx2"/>
          </a:solidFill>
          <a:latin typeface="Tahoma" pitchFamily="34" charset="0"/>
          <a:cs typeface="Arial" charset="0"/>
        </a:defRPr>
      </a:lvl5pPr>
      <a:lvl6pPr marL="457200" algn="l" rtl="0" eaLnBrk="1" fontAlgn="base" hangingPunct="1">
        <a:spcBef>
          <a:spcPct val="0"/>
        </a:spcBef>
        <a:spcAft>
          <a:spcPct val="0"/>
        </a:spcAft>
        <a:defRPr sz="2600" b="1">
          <a:solidFill>
            <a:schemeClr val="tx2"/>
          </a:solidFill>
          <a:latin typeface="Tahoma" pitchFamily="34" charset="0"/>
          <a:cs typeface="Arial" charset="0"/>
        </a:defRPr>
      </a:lvl6pPr>
      <a:lvl7pPr marL="914400" algn="l" rtl="0" eaLnBrk="1" fontAlgn="base" hangingPunct="1">
        <a:spcBef>
          <a:spcPct val="0"/>
        </a:spcBef>
        <a:spcAft>
          <a:spcPct val="0"/>
        </a:spcAft>
        <a:defRPr sz="2600" b="1">
          <a:solidFill>
            <a:schemeClr val="tx2"/>
          </a:solidFill>
          <a:latin typeface="Tahoma" pitchFamily="34" charset="0"/>
          <a:cs typeface="Arial" charset="0"/>
        </a:defRPr>
      </a:lvl7pPr>
      <a:lvl8pPr marL="1371600" algn="l" rtl="0" eaLnBrk="1" fontAlgn="base" hangingPunct="1">
        <a:spcBef>
          <a:spcPct val="0"/>
        </a:spcBef>
        <a:spcAft>
          <a:spcPct val="0"/>
        </a:spcAft>
        <a:defRPr sz="2600" b="1">
          <a:solidFill>
            <a:schemeClr val="tx2"/>
          </a:solidFill>
          <a:latin typeface="Tahoma" pitchFamily="34" charset="0"/>
          <a:cs typeface="Arial" charset="0"/>
        </a:defRPr>
      </a:lvl8pPr>
      <a:lvl9pPr marL="1828800" algn="l" rtl="0" eaLnBrk="1" fontAlgn="base" hangingPunct="1">
        <a:spcBef>
          <a:spcPct val="0"/>
        </a:spcBef>
        <a:spcAft>
          <a:spcPct val="0"/>
        </a:spcAft>
        <a:defRPr sz="2600" b="1">
          <a:solidFill>
            <a:schemeClr val="tx2"/>
          </a:solidFill>
          <a:latin typeface="Tahoma" pitchFamily="34" charset="0"/>
          <a:cs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85000"/>
            <a:alpha val="0"/>
          </a:schemeClr>
        </a:solidFill>
        <a:effectLst/>
      </p:bgPr>
    </p:bg>
    <p:spTree>
      <p:nvGrpSpPr>
        <p:cNvPr id="1" name=""/>
        <p:cNvGrpSpPr/>
        <p:nvPr/>
      </p:nvGrpSpPr>
      <p:grpSpPr>
        <a:xfrm>
          <a:off x="0" y="0"/>
          <a:ext cx="0" cy="0"/>
          <a:chOff x="0" y="0"/>
          <a:chExt cx="0" cy="0"/>
        </a:xfrm>
      </p:grpSpPr>
      <p:sp>
        <p:nvSpPr>
          <p:cNvPr id="57349" name="Rectangle 5"/>
          <p:cNvSpPr>
            <a:spLocks noGrp="1" noChangeArrowheads="1"/>
          </p:cNvSpPr>
          <p:nvPr>
            <p:ph type="title"/>
          </p:nvPr>
        </p:nvSpPr>
        <p:spPr bwMode="auto">
          <a:xfrm>
            <a:off x="91440" y="365760"/>
            <a:ext cx="8961120" cy="91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lgn="l" rtl="0" eaLnBrk="1" fontAlgn="base" hangingPunct="1">
              <a:spcBef>
                <a:spcPct val="0"/>
              </a:spcBef>
              <a:spcAft>
                <a:spcPct val="0"/>
              </a:spcAft>
            </a:pPr>
            <a:r>
              <a:rPr lang="en-US" dirty="0" smtClean="0"/>
              <a:t>Click to edit Master title style</a:t>
            </a:r>
          </a:p>
        </p:txBody>
      </p:sp>
      <p:pic>
        <p:nvPicPr>
          <p:cNvPr id="5" name="Picture 4"/>
          <p:cNvPicPr>
            <a:picLocks noChangeAspect="1" noChangeArrowheads="1"/>
          </p:cNvPicPr>
          <p:nvPr/>
        </p:nvPicPr>
        <p:blipFill>
          <a:blip r:embed="rId6" cstate="print"/>
          <a:srcRect/>
          <a:stretch>
            <a:fillRect/>
          </a:stretch>
        </p:blipFill>
        <p:spPr bwMode="auto">
          <a:xfrm>
            <a:off x="8503920" y="6217920"/>
            <a:ext cx="548640" cy="551434"/>
          </a:xfrm>
          <a:prstGeom prst="rect">
            <a:avLst/>
          </a:prstGeom>
          <a:noFill/>
        </p:spPr>
      </p:pic>
      <p:sp>
        <p:nvSpPr>
          <p:cNvPr id="4" name="TextBox 3"/>
          <p:cNvSpPr txBox="1"/>
          <p:nvPr/>
        </p:nvSpPr>
        <p:spPr>
          <a:xfrm>
            <a:off x="91440" y="91440"/>
            <a:ext cx="8961120" cy="307777"/>
          </a:xfrm>
          <a:prstGeom prst="rect">
            <a:avLst/>
          </a:prstGeom>
          <a:noFill/>
        </p:spPr>
        <p:txBody>
          <a:bodyPr wrap="square" rtlCol="0">
            <a:spAutoFit/>
          </a:bodyPr>
          <a:lstStyle/>
          <a:p>
            <a:pPr algn="l"/>
            <a:r>
              <a:rPr lang="en-US" sz="1400" b="1" dirty="0" smtClean="0">
                <a:latin typeface="Calibri" pitchFamily="34" charset="0"/>
                <a:cs typeface="Meta Offc Pro"/>
              </a:rPr>
              <a:t>Figure </a:t>
            </a:r>
            <a:fld id="{0C16F13B-3659-4888-B784-82F22626CC5F}" type="slidenum">
              <a:rPr lang="en-US" sz="1400" b="1" smtClean="0">
                <a:latin typeface="Calibri" pitchFamily="34" charset="0"/>
                <a:cs typeface="Meta Offc Pro"/>
              </a:rPr>
              <a:pPr algn="l"/>
              <a:t>‹#›</a:t>
            </a:fld>
            <a:endParaRPr lang="en-US" sz="1400" b="1" dirty="0" err="1" smtClean="0">
              <a:latin typeface="Calibri" pitchFamily="34" charset="0"/>
              <a:cs typeface="Meta Offc Pro"/>
            </a:endParaRPr>
          </a:p>
        </p:txBody>
      </p:sp>
    </p:spTree>
    <p:extLst>
      <p:ext uri="{BB962C8B-B14F-4D97-AF65-F5344CB8AC3E}">
        <p14:creationId xmlns:p14="http://schemas.microsoft.com/office/powerpoint/2010/main" val="1882789776"/>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Lst>
  <p:timing>
    <p:tnLst>
      <p:par>
        <p:cTn id="1" dur="indefinite" restart="never" nodeType="tmRoot"/>
      </p:par>
    </p:tnLst>
  </p:timing>
  <p:hf hdr="0" ftr="0" dt="0"/>
  <p:txStyles>
    <p:titleStyle>
      <a:lvl1pPr algn="l" rtl="0" eaLnBrk="1" fontAlgn="base" hangingPunct="1">
        <a:spcBef>
          <a:spcPct val="0"/>
        </a:spcBef>
        <a:spcAft>
          <a:spcPct val="0"/>
        </a:spcAft>
        <a:defRPr lang="en-US" sz="2800" b="1" i="0" dirty="0" smtClean="0">
          <a:solidFill>
            <a:srgbClr val="000000"/>
          </a:solidFill>
          <a:latin typeface="Calibri" pitchFamily="34" charset="0"/>
          <a:ea typeface="+mj-ea"/>
          <a:cs typeface="Calibri" pitchFamily="34" charset="0"/>
        </a:defRPr>
      </a:lvl1pPr>
      <a:lvl2pPr algn="l" rtl="0" eaLnBrk="1" fontAlgn="base" hangingPunct="1">
        <a:spcBef>
          <a:spcPct val="0"/>
        </a:spcBef>
        <a:spcAft>
          <a:spcPct val="0"/>
        </a:spcAft>
        <a:defRPr sz="2600" b="1">
          <a:solidFill>
            <a:schemeClr val="tx2"/>
          </a:solidFill>
          <a:latin typeface="Tahoma" pitchFamily="34" charset="0"/>
          <a:cs typeface="Arial" charset="0"/>
        </a:defRPr>
      </a:lvl2pPr>
      <a:lvl3pPr algn="l" rtl="0" eaLnBrk="1" fontAlgn="base" hangingPunct="1">
        <a:spcBef>
          <a:spcPct val="0"/>
        </a:spcBef>
        <a:spcAft>
          <a:spcPct val="0"/>
        </a:spcAft>
        <a:defRPr sz="2600" b="1">
          <a:solidFill>
            <a:schemeClr val="tx2"/>
          </a:solidFill>
          <a:latin typeface="Tahoma" pitchFamily="34" charset="0"/>
          <a:cs typeface="Arial" charset="0"/>
        </a:defRPr>
      </a:lvl3pPr>
      <a:lvl4pPr algn="l" rtl="0" eaLnBrk="1" fontAlgn="base" hangingPunct="1">
        <a:spcBef>
          <a:spcPct val="0"/>
        </a:spcBef>
        <a:spcAft>
          <a:spcPct val="0"/>
        </a:spcAft>
        <a:defRPr sz="2600" b="1">
          <a:solidFill>
            <a:schemeClr val="tx2"/>
          </a:solidFill>
          <a:latin typeface="Tahoma" pitchFamily="34" charset="0"/>
          <a:cs typeface="Arial" charset="0"/>
        </a:defRPr>
      </a:lvl4pPr>
      <a:lvl5pPr algn="l" rtl="0" eaLnBrk="1" fontAlgn="base" hangingPunct="1">
        <a:spcBef>
          <a:spcPct val="0"/>
        </a:spcBef>
        <a:spcAft>
          <a:spcPct val="0"/>
        </a:spcAft>
        <a:defRPr sz="2600" b="1">
          <a:solidFill>
            <a:schemeClr val="tx2"/>
          </a:solidFill>
          <a:latin typeface="Tahoma" pitchFamily="34" charset="0"/>
          <a:cs typeface="Arial" charset="0"/>
        </a:defRPr>
      </a:lvl5pPr>
      <a:lvl6pPr marL="457200" algn="l" rtl="0" eaLnBrk="1" fontAlgn="base" hangingPunct="1">
        <a:spcBef>
          <a:spcPct val="0"/>
        </a:spcBef>
        <a:spcAft>
          <a:spcPct val="0"/>
        </a:spcAft>
        <a:defRPr sz="2600" b="1">
          <a:solidFill>
            <a:schemeClr val="tx2"/>
          </a:solidFill>
          <a:latin typeface="Tahoma" pitchFamily="34" charset="0"/>
          <a:cs typeface="Arial" charset="0"/>
        </a:defRPr>
      </a:lvl6pPr>
      <a:lvl7pPr marL="914400" algn="l" rtl="0" eaLnBrk="1" fontAlgn="base" hangingPunct="1">
        <a:spcBef>
          <a:spcPct val="0"/>
        </a:spcBef>
        <a:spcAft>
          <a:spcPct val="0"/>
        </a:spcAft>
        <a:defRPr sz="2600" b="1">
          <a:solidFill>
            <a:schemeClr val="tx2"/>
          </a:solidFill>
          <a:latin typeface="Tahoma" pitchFamily="34" charset="0"/>
          <a:cs typeface="Arial" charset="0"/>
        </a:defRPr>
      </a:lvl7pPr>
      <a:lvl8pPr marL="1371600" algn="l" rtl="0" eaLnBrk="1" fontAlgn="base" hangingPunct="1">
        <a:spcBef>
          <a:spcPct val="0"/>
        </a:spcBef>
        <a:spcAft>
          <a:spcPct val="0"/>
        </a:spcAft>
        <a:defRPr sz="2600" b="1">
          <a:solidFill>
            <a:schemeClr val="tx2"/>
          </a:solidFill>
          <a:latin typeface="Tahoma" pitchFamily="34" charset="0"/>
          <a:cs typeface="Arial" charset="0"/>
        </a:defRPr>
      </a:lvl8pPr>
      <a:lvl9pPr marL="1828800" algn="l" rtl="0" eaLnBrk="1" fontAlgn="base" hangingPunct="1">
        <a:spcBef>
          <a:spcPct val="0"/>
        </a:spcBef>
        <a:spcAft>
          <a:spcPct val="0"/>
        </a:spcAft>
        <a:defRPr sz="2600" b="1">
          <a:solidFill>
            <a:schemeClr val="tx2"/>
          </a:solidFill>
          <a:latin typeface="Tahoma" pitchFamily="34" charset="0"/>
          <a:cs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ctangle 7"/>
          <p:cNvSpPr/>
          <p:nvPr/>
        </p:nvSpPr>
        <p:spPr>
          <a:xfrm>
            <a:off x="230541" y="1554480"/>
            <a:ext cx="8682918" cy="4481320"/>
          </a:xfrm>
          <a:prstGeom prst="rect">
            <a:avLst/>
          </a:prstGeom>
          <a:solidFill>
            <a:srgbClr val="0B78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FFFF"/>
              </a:solidFill>
            </a:endParaRPr>
          </a:p>
        </p:txBody>
      </p:sp>
      <p:pic>
        <p:nvPicPr>
          <p:cNvPr id="7" name="Picture 6"/>
          <p:cNvPicPr>
            <a:picLocks noChangeAspect="1" noChangeArrowheads="1"/>
          </p:cNvPicPr>
          <p:nvPr/>
        </p:nvPicPr>
        <p:blipFill>
          <a:blip r:embed="rId3" cstate="print"/>
          <a:srcRect/>
          <a:stretch>
            <a:fillRect/>
          </a:stretch>
        </p:blipFill>
        <p:spPr bwMode="auto">
          <a:xfrm>
            <a:off x="230541" y="228600"/>
            <a:ext cx="1087719" cy="1093258"/>
          </a:xfrm>
          <a:prstGeom prst="rect">
            <a:avLst/>
          </a:prstGeom>
          <a:noFill/>
        </p:spPr>
      </p:pic>
    </p:spTree>
    <p:extLst>
      <p:ext uri="{BB962C8B-B14F-4D97-AF65-F5344CB8AC3E}">
        <p14:creationId xmlns:p14="http://schemas.microsoft.com/office/powerpoint/2010/main" val="406593133"/>
      </p:ext>
    </p:extLst>
  </p:cSld>
  <p:clrMap bg1="lt1" tx1="dk1" bg2="lt2" tx2="dk2" accent1="accent1" accent2="accent2" accent3="accent3" accent4="accent4" accent5="accent5" accent6="accent6" hlink="hlink" folHlink="folHlink"/>
  <p:sldLayoutIdLst>
    <p:sldLayoutId id="2147483667" r:id="rId1"/>
  </p:sldLayoutIdLst>
  <p:timing>
    <p:tnLst>
      <p:par>
        <p:cTn id="1" dur="indefinite" restart="never" nodeType="tmRoot"/>
      </p:par>
    </p:tnLst>
  </p:timing>
  <p:txStyles>
    <p:titleStyle>
      <a:lvl1pPr algn="l" defTabSz="457200" rtl="0" eaLnBrk="1" latinLnBrk="0" hangingPunct="1">
        <a:spcBef>
          <a:spcPct val="0"/>
        </a:spcBef>
        <a:buNone/>
        <a:defRPr sz="3200" kern="1200" baseline="0">
          <a:solidFill>
            <a:schemeClr val="bg1"/>
          </a:solidFill>
          <a:latin typeface="MetaSerif-Book"/>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85000"/>
            <a:alpha val="0"/>
          </a:schemeClr>
        </a:solidFill>
        <a:effectLst/>
      </p:bgPr>
    </p:bg>
    <p:spTree>
      <p:nvGrpSpPr>
        <p:cNvPr id="1" name=""/>
        <p:cNvGrpSpPr/>
        <p:nvPr/>
      </p:nvGrpSpPr>
      <p:grpSpPr>
        <a:xfrm>
          <a:off x="0" y="0"/>
          <a:ext cx="0" cy="0"/>
          <a:chOff x="0" y="0"/>
          <a:chExt cx="0" cy="0"/>
        </a:xfrm>
      </p:grpSpPr>
      <p:sp>
        <p:nvSpPr>
          <p:cNvPr id="57349" name="Rectangle 5"/>
          <p:cNvSpPr>
            <a:spLocks noGrp="1" noChangeArrowheads="1"/>
          </p:cNvSpPr>
          <p:nvPr>
            <p:ph type="title"/>
          </p:nvPr>
        </p:nvSpPr>
        <p:spPr bwMode="auto">
          <a:xfrm>
            <a:off x="91440" y="91440"/>
            <a:ext cx="8961120" cy="91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lgn="l" rtl="0" eaLnBrk="1" fontAlgn="base" hangingPunct="1">
              <a:spcBef>
                <a:spcPct val="0"/>
              </a:spcBef>
              <a:spcAft>
                <a:spcPct val="0"/>
              </a:spcAft>
            </a:pPr>
            <a:r>
              <a:rPr lang="en-US" dirty="0" smtClean="0"/>
              <a:t>Click to edit Master title style</a:t>
            </a:r>
          </a:p>
        </p:txBody>
      </p:sp>
      <p:sp>
        <p:nvSpPr>
          <p:cNvPr id="5" name="Text Placeholder 6"/>
          <p:cNvSpPr txBox="1">
            <a:spLocks/>
          </p:cNvSpPr>
          <p:nvPr userDrawn="1"/>
        </p:nvSpPr>
        <p:spPr>
          <a:xfrm>
            <a:off x="76200" y="6553200"/>
            <a:ext cx="7299960" cy="274320"/>
          </a:xfrm>
          <a:prstGeom prst="rect">
            <a:avLst/>
          </a:prstGeom>
        </p:spPr>
        <p:txBody>
          <a:bodyPr anchor="b" anchorCtr="0"/>
          <a:lstStyle>
            <a:lvl1pPr marL="0" indent="0" algn="l" rtl="0" eaLnBrk="1" fontAlgn="base" hangingPunct="1">
              <a:spcBef>
                <a:spcPts val="0"/>
              </a:spcBef>
              <a:spcAft>
                <a:spcPct val="0"/>
              </a:spcAft>
              <a:buFont typeface="Arial" pitchFamily="34" charset="0"/>
              <a:buNone/>
              <a:defRPr sz="1200" baseline="0">
                <a:solidFill>
                  <a:schemeClr val="tx1"/>
                </a:solidFill>
                <a:latin typeface="Calibri" pitchFamily="34" charset="0"/>
                <a:ea typeface="+mn-ea"/>
                <a:cs typeface="Calibri" pitchFamily="34" charset="0"/>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a:lstStyle>
          <a:p>
            <a:r>
              <a:rPr lang="en-US" sz="1100" b="1" dirty="0" smtClean="0">
                <a:solidFill>
                  <a:srgbClr val="DC7A27"/>
                </a:solidFill>
                <a:latin typeface="Arial" pitchFamily="34" charset="0"/>
                <a:cs typeface="Arial" pitchFamily="34" charset="0"/>
              </a:rPr>
              <a:t>Peterson-Kaiser Health System Tracker</a:t>
            </a:r>
          </a:p>
        </p:txBody>
      </p:sp>
    </p:spTree>
    <p:extLst>
      <p:ext uri="{BB962C8B-B14F-4D97-AF65-F5344CB8AC3E}">
        <p14:creationId xmlns:p14="http://schemas.microsoft.com/office/powerpoint/2010/main" val="2984566454"/>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Lst>
  <p:timing>
    <p:tnLst>
      <p:par>
        <p:cTn id="1" dur="indefinite" restart="never" nodeType="tmRoot"/>
      </p:par>
    </p:tnLst>
  </p:timing>
  <p:hf hdr="0" ftr="0" dt="0"/>
  <p:txStyles>
    <p:titleStyle>
      <a:lvl1pPr algn="l" rtl="0" eaLnBrk="1" fontAlgn="base" hangingPunct="1">
        <a:spcBef>
          <a:spcPct val="0"/>
        </a:spcBef>
        <a:spcAft>
          <a:spcPct val="0"/>
        </a:spcAft>
        <a:defRPr lang="en-US" sz="2800" b="1" i="0" dirty="0" smtClean="0">
          <a:solidFill>
            <a:srgbClr val="0D324E"/>
          </a:solidFill>
          <a:latin typeface="Georgia" pitchFamily="18" charset="0"/>
          <a:ea typeface="+mj-ea"/>
          <a:cs typeface="Georgia" pitchFamily="18" charset="0"/>
        </a:defRPr>
      </a:lvl1pPr>
      <a:lvl2pPr algn="l" rtl="0" eaLnBrk="1" fontAlgn="base" hangingPunct="1">
        <a:spcBef>
          <a:spcPct val="0"/>
        </a:spcBef>
        <a:spcAft>
          <a:spcPct val="0"/>
        </a:spcAft>
        <a:defRPr sz="2600" b="1">
          <a:solidFill>
            <a:schemeClr val="tx2"/>
          </a:solidFill>
          <a:latin typeface="Tahoma" pitchFamily="34" charset="0"/>
          <a:cs typeface="Arial" charset="0"/>
        </a:defRPr>
      </a:lvl2pPr>
      <a:lvl3pPr algn="l" rtl="0" eaLnBrk="1" fontAlgn="base" hangingPunct="1">
        <a:spcBef>
          <a:spcPct val="0"/>
        </a:spcBef>
        <a:spcAft>
          <a:spcPct val="0"/>
        </a:spcAft>
        <a:defRPr sz="2600" b="1">
          <a:solidFill>
            <a:schemeClr val="tx2"/>
          </a:solidFill>
          <a:latin typeface="Tahoma" pitchFamily="34" charset="0"/>
          <a:cs typeface="Arial" charset="0"/>
        </a:defRPr>
      </a:lvl3pPr>
      <a:lvl4pPr algn="l" rtl="0" eaLnBrk="1" fontAlgn="base" hangingPunct="1">
        <a:spcBef>
          <a:spcPct val="0"/>
        </a:spcBef>
        <a:spcAft>
          <a:spcPct val="0"/>
        </a:spcAft>
        <a:defRPr sz="2600" b="1">
          <a:solidFill>
            <a:schemeClr val="tx2"/>
          </a:solidFill>
          <a:latin typeface="Tahoma" pitchFamily="34" charset="0"/>
          <a:cs typeface="Arial" charset="0"/>
        </a:defRPr>
      </a:lvl4pPr>
      <a:lvl5pPr algn="l" rtl="0" eaLnBrk="1" fontAlgn="base" hangingPunct="1">
        <a:spcBef>
          <a:spcPct val="0"/>
        </a:spcBef>
        <a:spcAft>
          <a:spcPct val="0"/>
        </a:spcAft>
        <a:defRPr sz="2600" b="1">
          <a:solidFill>
            <a:schemeClr val="tx2"/>
          </a:solidFill>
          <a:latin typeface="Tahoma" pitchFamily="34" charset="0"/>
          <a:cs typeface="Arial" charset="0"/>
        </a:defRPr>
      </a:lvl5pPr>
      <a:lvl6pPr marL="457200" algn="l" rtl="0" eaLnBrk="1" fontAlgn="base" hangingPunct="1">
        <a:spcBef>
          <a:spcPct val="0"/>
        </a:spcBef>
        <a:spcAft>
          <a:spcPct val="0"/>
        </a:spcAft>
        <a:defRPr sz="2600" b="1">
          <a:solidFill>
            <a:schemeClr val="tx2"/>
          </a:solidFill>
          <a:latin typeface="Tahoma" pitchFamily="34" charset="0"/>
          <a:cs typeface="Arial" charset="0"/>
        </a:defRPr>
      </a:lvl6pPr>
      <a:lvl7pPr marL="914400" algn="l" rtl="0" eaLnBrk="1" fontAlgn="base" hangingPunct="1">
        <a:spcBef>
          <a:spcPct val="0"/>
        </a:spcBef>
        <a:spcAft>
          <a:spcPct val="0"/>
        </a:spcAft>
        <a:defRPr sz="2600" b="1">
          <a:solidFill>
            <a:schemeClr val="tx2"/>
          </a:solidFill>
          <a:latin typeface="Tahoma" pitchFamily="34" charset="0"/>
          <a:cs typeface="Arial" charset="0"/>
        </a:defRPr>
      </a:lvl7pPr>
      <a:lvl8pPr marL="1371600" algn="l" rtl="0" eaLnBrk="1" fontAlgn="base" hangingPunct="1">
        <a:spcBef>
          <a:spcPct val="0"/>
        </a:spcBef>
        <a:spcAft>
          <a:spcPct val="0"/>
        </a:spcAft>
        <a:defRPr sz="2600" b="1">
          <a:solidFill>
            <a:schemeClr val="tx2"/>
          </a:solidFill>
          <a:latin typeface="Tahoma" pitchFamily="34" charset="0"/>
          <a:cs typeface="Arial" charset="0"/>
        </a:defRPr>
      </a:lvl8pPr>
      <a:lvl9pPr marL="1828800" algn="l" rtl="0" eaLnBrk="1" fontAlgn="base" hangingPunct="1">
        <a:spcBef>
          <a:spcPct val="0"/>
        </a:spcBef>
        <a:spcAft>
          <a:spcPct val="0"/>
        </a:spcAft>
        <a:defRPr sz="2600" b="1">
          <a:solidFill>
            <a:schemeClr val="tx2"/>
          </a:solidFill>
          <a:latin typeface="Tahoma" pitchFamily="34" charset="0"/>
          <a:cs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3" Type="http://schemas.openxmlformats.org/officeDocument/2006/relationships/hyperlink" Target="http://www.tobaccoatlas.org/topic/cigarette-use-globally/" TargetMode="External"/><Relationship Id="rId2" Type="http://schemas.openxmlformats.org/officeDocument/2006/relationships/notesSlide" Target="../notesSlides/notesSlide10.xml"/><Relationship Id="rId1" Type="http://schemas.openxmlformats.org/officeDocument/2006/relationships/slideLayout" Target="../slideLayouts/slideLayout14.xml"/><Relationship Id="rId4" Type="http://schemas.openxmlformats.org/officeDocument/2006/relationships/chart" Target="../charts/chart15.xml"/></Relationships>
</file>

<file path=ppt/slides/_rels/slide11.xml.rels><?xml version="1.0" encoding="UTF-8" standalone="yes"?>
<Relationships xmlns="http://schemas.openxmlformats.org/package/2006/relationships"><Relationship Id="rId3" Type="http://schemas.openxmlformats.org/officeDocument/2006/relationships/hyperlink" Target="http://ghdx.healthdata.org/global-burden-disease-study-2013-gbd-2013-data-downloads" TargetMode="External"/><Relationship Id="rId2" Type="http://schemas.openxmlformats.org/officeDocument/2006/relationships/notesSlide" Target="../notesSlides/notesSlide11.xml"/><Relationship Id="rId1" Type="http://schemas.openxmlformats.org/officeDocument/2006/relationships/slideLayout" Target="../slideLayouts/slideLayout14.xml"/><Relationship Id="rId4" Type="http://schemas.openxmlformats.org/officeDocument/2006/relationships/chart" Target="../charts/chart16.xml"/></Relationships>
</file>

<file path=ppt/slides/_rels/slide12.xml.rels><?xml version="1.0" encoding="UTF-8" standalone="yes"?>
<Relationships xmlns="http://schemas.openxmlformats.org/package/2006/relationships"><Relationship Id="rId3" Type="http://schemas.openxmlformats.org/officeDocument/2006/relationships/hyperlink" Target="http://dx.doi.org/10.1787/data-00546-en" TargetMode="External"/><Relationship Id="rId2" Type="http://schemas.openxmlformats.org/officeDocument/2006/relationships/notesSlide" Target="../notesSlides/notesSlide12.xml"/><Relationship Id="rId1" Type="http://schemas.openxmlformats.org/officeDocument/2006/relationships/slideLayout" Target="../slideLayouts/slideLayout14.xml"/><Relationship Id="rId4" Type="http://schemas.openxmlformats.org/officeDocument/2006/relationships/chart" Target="../charts/chart17.xml"/></Relationships>
</file>

<file path=ppt/slides/_rels/slide13.xml.rels><?xml version="1.0" encoding="UTF-8" standalone="yes"?>
<Relationships xmlns="http://schemas.openxmlformats.org/package/2006/relationships"><Relationship Id="rId3" Type="http://schemas.openxmlformats.org/officeDocument/2006/relationships/hyperlink" Target="http://apps.who.int/gho/data/view.main.2463?lang=en" TargetMode="External"/><Relationship Id="rId2" Type="http://schemas.openxmlformats.org/officeDocument/2006/relationships/notesSlide" Target="../notesSlides/notesSlide13.xml"/><Relationship Id="rId1" Type="http://schemas.openxmlformats.org/officeDocument/2006/relationships/slideLayout" Target="../slideLayouts/slideLayout14.xml"/><Relationship Id="rId4" Type="http://schemas.openxmlformats.org/officeDocument/2006/relationships/chart" Target="../charts/chart18.xml"/></Relationships>
</file>

<file path=ppt/slides/_rels/slide14.xml.rels><?xml version="1.0" encoding="UTF-8" standalone="yes"?>
<Relationships xmlns="http://schemas.openxmlformats.org/package/2006/relationships"><Relationship Id="rId3" Type="http://schemas.openxmlformats.org/officeDocument/2006/relationships/hyperlink" Target="http://ghdx.healthdata.org/global-burden-disease-study-2013-gbd-2013-data-downloads" TargetMode="External"/><Relationship Id="rId2" Type="http://schemas.openxmlformats.org/officeDocument/2006/relationships/notesSlide" Target="../notesSlides/notesSlide14.xml"/><Relationship Id="rId1" Type="http://schemas.openxmlformats.org/officeDocument/2006/relationships/slideLayout" Target="../slideLayouts/slideLayout14.xml"/><Relationship Id="rId4" Type="http://schemas.openxmlformats.org/officeDocument/2006/relationships/chart" Target="../charts/chart19.xml"/></Relationships>
</file>

<file path=ppt/slides/_rels/slide15.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15.xml"/><Relationship Id="rId1" Type="http://schemas.openxmlformats.org/officeDocument/2006/relationships/slideLayout" Target="../slideLayouts/slideLayout14.xml"/><Relationship Id="rId5" Type="http://schemas.openxmlformats.org/officeDocument/2006/relationships/hyperlink" Target="http://dx.doi.org/10.1787/data-00546-en" TargetMode="External"/><Relationship Id="rId4" Type="http://schemas.openxmlformats.org/officeDocument/2006/relationships/hyperlink" Target="http://www.cdc.gov/nchs/hus.htm" TargetMode="External"/></Relationships>
</file>

<file path=ppt/slides/_rels/slide16.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16.xml"/><Relationship Id="rId1" Type="http://schemas.openxmlformats.org/officeDocument/2006/relationships/slideLayout" Target="../slideLayouts/slideLayout14.xml"/><Relationship Id="rId5" Type="http://schemas.openxmlformats.org/officeDocument/2006/relationships/hyperlink" Target="http://dx.doi.org/10.1787/data-00546-en" TargetMode="External"/><Relationship Id="rId4" Type="http://schemas.openxmlformats.org/officeDocument/2006/relationships/hyperlink" Target="http://www.cdc.gov/nchs/hus.htm" TargetMode="External"/></Relationships>
</file>

<file path=ppt/slides/_rels/slide17.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notesSlide" Target="../notesSlides/notesSlide17.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3" Type="http://schemas.openxmlformats.org/officeDocument/2006/relationships/hyperlink" Target="http://ghdx.healthdata.org/global-burden-disease-study-2013-gbd-2013-data-downloads" TargetMode="External"/><Relationship Id="rId2" Type="http://schemas.openxmlformats.org/officeDocument/2006/relationships/notesSlide" Target="../notesSlides/notesSlide18.xml"/><Relationship Id="rId1" Type="http://schemas.openxmlformats.org/officeDocument/2006/relationships/slideLayout" Target="../slideLayouts/slideLayout15.xml"/><Relationship Id="rId4" Type="http://schemas.openxmlformats.org/officeDocument/2006/relationships/chart" Target="../charts/chart23.xml"/></Relationships>
</file>

<file path=ppt/slides/_rels/slide19.xml.rels><?xml version="1.0" encoding="UTF-8" standalone="yes"?>
<Relationships xmlns="http://schemas.openxmlformats.org/package/2006/relationships"><Relationship Id="rId3" Type="http://schemas.openxmlformats.org/officeDocument/2006/relationships/chart" Target="../charts/chart24.xml"/><Relationship Id="rId2" Type="http://schemas.openxmlformats.org/officeDocument/2006/relationships/notesSlide" Target="../notesSlides/notesSlide19.xml"/><Relationship Id="rId1" Type="http://schemas.openxmlformats.org/officeDocument/2006/relationships/slideLayout" Target="../slideLayouts/slideLayout20.xml"/><Relationship Id="rId5" Type="http://schemas.openxmlformats.org/officeDocument/2006/relationships/hyperlink" Target="http://ghdx.healthdata.org/global-burden-disease-study-2013-gbd-2013-data-downloads" TargetMode="External"/><Relationship Id="rId4" Type="http://schemas.openxmlformats.org/officeDocument/2006/relationships/chart" Target="../charts/chart25.xml"/></Relationships>
</file>

<file path=ppt/slides/_rels/slide2.xml.rels><?xml version="1.0" encoding="UTF-8" standalone="yes"?>
<Relationships xmlns="http://schemas.openxmlformats.org/package/2006/relationships"><Relationship Id="rId3" Type="http://schemas.openxmlformats.org/officeDocument/2006/relationships/hyperlink" Target="http://dx.doi.org/10.1787/data-00349-en" TargetMode="External"/><Relationship Id="rId2" Type="http://schemas.openxmlformats.org/officeDocument/2006/relationships/notesSlide" Target="../notesSlides/notesSlide2.xml"/><Relationship Id="rId1" Type="http://schemas.openxmlformats.org/officeDocument/2006/relationships/slideLayout" Target="../slideLayouts/slideLayout15.xml"/><Relationship Id="rId5" Type="http://schemas.openxmlformats.org/officeDocument/2006/relationships/chart" Target="../charts/chart6.xml"/><Relationship Id="rId4" Type="http://schemas.openxmlformats.org/officeDocument/2006/relationships/chart" Target="../charts/chart5.xml"/></Relationships>
</file>

<file path=ppt/slides/_rels/slide20.xml.rels><?xml version="1.0" encoding="UTF-8" standalone="yes"?>
<Relationships xmlns="http://schemas.openxmlformats.org/package/2006/relationships"><Relationship Id="rId3" Type="http://schemas.openxmlformats.org/officeDocument/2006/relationships/hyperlink" Target="http://apps.who.int/gho/data/node.main.162?lang=en" TargetMode="External"/><Relationship Id="rId2" Type="http://schemas.openxmlformats.org/officeDocument/2006/relationships/notesSlide" Target="../notesSlides/notesSlide20.xml"/><Relationship Id="rId1" Type="http://schemas.openxmlformats.org/officeDocument/2006/relationships/slideLayout" Target="../slideLayouts/slideLayout14.xml"/><Relationship Id="rId4" Type="http://schemas.openxmlformats.org/officeDocument/2006/relationships/chart" Target="../charts/chart26.xml"/></Relationships>
</file>

<file path=ppt/slides/_rels/slide21.xml.rels><?xml version="1.0" encoding="UTF-8" standalone="yes"?>
<Relationships xmlns="http://schemas.openxmlformats.org/package/2006/relationships"><Relationship Id="rId3" Type="http://schemas.openxmlformats.org/officeDocument/2006/relationships/chart" Target="../charts/chart27.xml"/><Relationship Id="rId2" Type="http://schemas.openxmlformats.org/officeDocument/2006/relationships/notesSlide" Target="../notesSlides/notesSlide21.xml"/><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3" Type="http://schemas.openxmlformats.org/officeDocument/2006/relationships/hyperlink" Target="http://ghdx.healthdata.org/global-burden-disease-study-2013-gbd-2013-data-downloads" TargetMode="External"/><Relationship Id="rId2" Type="http://schemas.openxmlformats.org/officeDocument/2006/relationships/notesSlide" Target="../notesSlides/notesSlide22.xml"/><Relationship Id="rId1" Type="http://schemas.openxmlformats.org/officeDocument/2006/relationships/slideLayout" Target="../slideLayouts/slideLayout14.xml"/><Relationship Id="rId4" Type="http://schemas.openxmlformats.org/officeDocument/2006/relationships/chart" Target="../charts/chart28.xml"/></Relationships>
</file>

<file path=ppt/slides/_rels/slide23.xml.rels><?xml version="1.0" encoding="UTF-8" standalone="yes"?>
<Relationships xmlns="http://schemas.openxmlformats.org/package/2006/relationships"><Relationship Id="rId3" Type="http://schemas.openxmlformats.org/officeDocument/2006/relationships/chart" Target="../charts/chart29.xml"/><Relationship Id="rId2" Type="http://schemas.openxmlformats.org/officeDocument/2006/relationships/notesSlide" Target="../notesSlides/notesSlide23.xml"/><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3" Type="http://schemas.openxmlformats.org/officeDocument/2006/relationships/hyperlink" Target="http://ghdx.healthdata.org/global-burden-disease-study-2013-gbd-2013-data-downloads" TargetMode="External"/><Relationship Id="rId2" Type="http://schemas.openxmlformats.org/officeDocument/2006/relationships/notesSlide" Target="../notesSlides/notesSlide24.xml"/><Relationship Id="rId1" Type="http://schemas.openxmlformats.org/officeDocument/2006/relationships/slideLayout" Target="../slideLayouts/slideLayout15.xml"/><Relationship Id="rId4" Type="http://schemas.openxmlformats.org/officeDocument/2006/relationships/chart" Target="../charts/chart30.xml"/></Relationships>
</file>

<file path=ppt/slides/_rels/slide25.xml.rels><?xml version="1.0" encoding="UTF-8" standalone="yes"?>
<Relationships xmlns="http://schemas.openxmlformats.org/package/2006/relationships"><Relationship Id="rId3" Type="http://schemas.openxmlformats.org/officeDocument/2006/relationships/chart" Target="../charts/chart31.xml"/><Relationship Id="rId2" Type="http://schemas.openxmlformats.org/officeDocument/2006/relationships/notesSlide" Target="../notesSlides/notesSlide25.xml"/><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3" Type="http://schemas.openxmlformats.org/officeDocument/2006/relationships/hyperlink" Target="http://ghdx.healthdata.org/global-burden-disease-study-2013-gbd-2013-data-downloads" TargetMode="External"/><Relationship Id="rId2" Type="http://schemas.openxmlformats.org/officeDocument/2006/relationships/notesSlide" Target="../notesSlides/notesSlide26.xml"/><Relationship Id="rId1" Type="http://schemas.openxmlformats.org/officeDocument/2006/relationships/slideLayout" Target="../slideLayouts/slideLayout14.xml"/><Relationship Id="rId4" Type="http://schemas.openxmlformats.org/officeDocument/2006/relationships/chart" Target="../charts/chart32.xml"/></Relationships>
</file>

<file path=ppt/slides/_rels/slide27.xml.rels><?xml version="1.0" encoding="UTF-8" standalone="yes"?>
<Relationships xmlns="http://schemas.openxmlformats.org/package/2006/relationships"><Relationship Id="rId3" Type="http://schemas.openxmlformats.org/officeDocument/2006/relationships/hyperlink" Target="http://ghdx.healthdata.org/global-burden-disease-study-2013-gbd-2013-data-downloads" TargetMode="External"/><Relationship Id="rId2" Type="http://schemas.openxmlformats.org/officeDocument/2006/relationships/notesSlide" Target="../notesSlides/notesSlide27.xml"/><Relationship Id="rId1" Type="http://schemas.openxmlformats.org/officeDocument/2006/relationships/slideLayout" Target="../slideLayouts/slideLayout14.xml"/><Relationship Id="rId4" Type="http://schemas.openxmlformats.org/officeDocument/2006/relationships/chart" Target="../charts/chart33.xml"/></Relationships>
</file>

<file path=ppt/slides/_rels/slide3.xml.rels><?xml version="1.0" encoding="UTF-8" standalone="yes"?>
<Relationships xmlns="http://schemas.openxmlformats.org/package/2006/relationships"><Relationship Id="rId3" Type="http://schemas.openxmlformats.org/officeDocument/2006/relationships/hyperlink" Target="https://www.cia.gov/library/publications/the-world-factbook/fields/2177.html" TargetMode="External"/><Relationship Id="rId2" Type="http://schemas.openxmlformats.org/officeDocument/2006/relationships/notesSlide" Target="../notesSlides/notesSlide3.xml"/><Relationship Id="rId1" Type="http://schemas.openxmlformats.org/officeDocument/2006/relationships/slideLayout" Target="../slideLayouts/slideLayout14.xml"/><Relationship Id="rId6" Type="http://schemas.openxmlformats.org/officeDocument/2006/relationships/chart" Target="../charts/chart8.xml"/><Relationship Id="rId5" Type="http://schemas.openxmlformats.org/officeDocument/2006/relationships/chart" Target="../charts/chart7.xml"/><Relationship Id="rId4" Type="http://schemas.openxmlformats.org/officeDocument/2006/relationships/hyperlink" Target="http://data.worldbank.org/indicator/SP.POP.65UP.TO.ZS" TargetMode="External"/></Relationships>
</file>

<file path=ppt/slides/_rels/slide4.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5.xml"/><Relationship Id="rId1" Type="http://schemas.openxmlformats.org/officeDocument/2006/relationships/slideLayout" Target="../slideLayouts/slideLayout14.xml"/><Relationship Id="rId4" Type="http://schemas.openxmlformats.org/officeDocument/2006/relationships/hyperlink" Target="http://www.cdc.gov/nchs/data/nvsr/nvsr64/nvsr64_02.pdf" TargetMode="External"/></Relationships>
</file>

<file path=ppt/slides/_rels/slide6.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3" Type="http://schemas.openxmlformats.org/officeDocument/2006/relationships/hyperlink" Target="http://dx.doi.org/10.1787/health_glance-2015-graph33-en" TargetMode="External"/><Relationship Id="rId2" Type="http://schemas.openxmlformats.org/officeDocument/2006/relationships/notesSlide" Target="../notesSlides/notesSlide7.xml"/><Relationship Id="rId1" Type="http://schemas.openxmlformats.org/officeDocument/2006/relationships/slideLayout" Target="../slideLayouts/slideLayout15.xml"/><Relationship Id="rId4" Type="http://schemas.openxmlformats.org/officeDocument/2006/relationships/chart" Target="../charts/chart12.xml"/></Relationships>
</file>

<file path=ppt/slides/_rels/slide8.xml.rels><?xml version="1.0" encoding="UTF-8" standalone="yes"?>
<Relationships xmlns="http://schemas.openxmlformats.org/package/2006/relationships"><Relationship Id="rId3" Type="http://schemas.openxmlformats.org/officeDocument/2006/relationships/hyperlink" Target="https://www.census.gov/content/dam/Census/library/publications/2015/demo/p60-253.pdf" TargetMode="External"/><Relationship Id="rId2" Type="http://schemas.openxmlformats.org/officeDocument/2006/relationships/notesSlide" Target="../notesSlides/notesSlide8.xml"/><Relationship Id="rId1" Type="http://schemas.openxmlformats.org/officeDocument/2006/relationships/slideLayout" Target="../slideLayouts/slideLayout14.xml"/><Relationship Id="rId4" Type="http://schemas.openxmlformats.org/officeDocument/2006/relationships/chart" Target="../charts/chart13.xml"/></Relationships>
</file>

<file path=ppt/slides/_rels/slide9.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What do we know about social determinants of health in the U.S. and comparable countries?</a:t>
            </a:r>
            <a:endParaRPr lang="en-US" dirty="0"/>
          </a:p>
        </p:txBody>
      </p:sp>
    </p:spTree>
    <p:extLst>
      <p:ext uri="{BB962C8B-B14F-4D97-AF65-F5344CB8AC3E}">
        <p14:creationId xmlns:p14="http://schemas.microsoft.com/office/powerpoint/2010/main" val="5238875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91440" y="5852160"/>
            <a:ext cx="8961120" cy="731520"/>
          </a:xfrm>
        </p:spPr>
        <p:txBody>
          <a:bodyPr/>
          <a:lstStyle/>
          <a:p>
            <a:r>
              <a:rPr lang="en-US" b="1" dirty="0" smtClean="0">
                <a:solidFill>
                  <a:srgbClr val="000000"/>
                </a:solidFill>
              </a:rPr>
              <a:t>Source</a:t>
            </a:r>
            <a:r>
              <a:rPr lang="en-US" dirty="0" smtClean="0">
                <a:solidFill>
                  <a:srgbClr val="000000"/>
                </a:solidFill>
              </a:rPr>
              <a:t>: World Lung Foundation </a:t>
            </a:r>
            <a:r>
              <a:rPr lang="en-US" smtClean="0">
                <a:solidFill>
                  <a:srgbClr val="000000"/>
                </a:solidFill>
              </a:rPr>
              <a:t>and the </a:t>
            </a:r>
            <a:r>
              <a:rPr lang="en-US" dirty="0" smtClean="0">
                <a:solidFill>
                  <a:srgbClr val="000000"/>
                </a:solidFill>
              </a:rPr>
              <a:t>American Cancer Society. The Tobacco Atlas. </a:t>
            </a:r>
            <a:r>
              <a:rPr lang="en-US" dirty="0">
                <a:solidFill>
                  <a:srgbClr val="000000"/>
                </a:solidFill>
              </a:rPr>
              <a:t>Available at: </a:t>
            </a:r>
            <a:r>
              <a:rPr lang="en-US" dirty="0" smtClean="0">
                <a:solidFill>
                  <a:srgbClr val="000000"/>
                </a:solidFill>
                <a:hlinkClick r:id="rId3"/>
              </a:rPr>
              <a:t>http://www.tobaccoatlas.org/topic/cigarette-use-globally/</a:t>
            </a:r>
            <a:r>
              <a:rPr lang="en-US" dirty="0" smtClean="0">
                <a:solidFill>
                  <a:srgbClr val="000000"/>
                </a:solidFill>
              </a:rPr>
              <a:t> (Accessed on January 5, 2016).</a:t>
            </a:r>
            <a:endParaRPr lang="en-US" b="1" dirty="0">
              <a:solidFill>
                <a:srgbClr val="000000"/>
              </a:solidFill>
            </a:endParaRPr>
          </a:p>
        </p:txBody>
      </p:sp>
      <p:sp>
        <p:nvSpPr>
          <p:cNvPr id="4" name="Title 3"/>
          <p:cNvSpPr>
            <a:spLocks noGrp="1"/>
          </p:cNvSpPr>
          <p:nvPr>
            <p:ph type="title"/>
          </p:nvPr>
        </p:nvSpPr>
        <p:spPr/>
        <p:txBody>
          <a:bodyPr/>
          <a:lstStyle/>
          <a:p>
            <a:r>
              <a:rPr lang="en-US" b="0" dirty="0" smtClean="0"/>
              <a:t>Per capita cigarette consumption is lower in the United States than in comparably wealthy countries</a:t>
            </a:r>
            <a:endParaRPr lang="en-US" b="0" dirty="0"/>
          </a:p>
        </p:txBody>
      </p:sp>
      <p:sp>
        <p:nvSpPr>
          <p:cNvPr id="8" name="TextBox 7"/>
          <p:cNvSpPr txBox="1"/>
          <p:nvPr/>
        </p:nvSpPr>
        <p:spPr>
          <a:xfrm>
            <a:off x="0" y="1014984"/>
            <a:ext cx="3930884" cy="261610"/>
          </a:xfrm>
          <a:prstGeom prst="rect">
            <a:avLst/>
          </a:prstGeom>
          <a:noFill/>
        </p:spPr>
        <p:txBody>
          <a:bodyPr wrap="none" rtlCol="0">
            <a:spAutoFit/>
          </a:bodyPr>
          <a:lstStyle/>
          <a:p>
            <a:r>
              <a:rPr lang="en-US" sz="1100" b="1" dirty="0" smtClean="0">
                <a:solidFill>
                  <a:srgbClr val="3C3A3B">
                    <a:lumMod val="60000"/>
                    <a:lumOff val="40000"/>
                  </a:srgbClr>
                </a:solidFill>
                <a:cs typeface="Meta Offc Pro"/>
              </a:rPr>
              <a:t>Number of cigarettes smoked per capita per year, age 15+, 2014</a:t>
            </a:r>
          </a:p>
        </p:txBody>
      </p:sp>
      <p:graphicFrame>
        <p:nvGraphicFramePr>
          <p:cNvPr id="6" name="Content Placeholder 11"/>
          <p:cNvGraphicFramePr>
            <a:graphicFrameLocks/>
          </p:cNvGraphicFramePr>
          <p:nvPr>
            <p:extLst>
              <p:ext uri="{D42A27DB-BD31-4B8C-83A1-F6EECF244321}">
                <p14:modId xmlns:p14="http://schemas.microsoft.com/office/powerpoint/2010/main" val="3897847966"/>
              </p:ext>
            </p:extLst>
          </p:nvPr>
        </p:nvGraphicFramePr>
        <p:xfrm>
          <a:off x="37070" y="1447800"/>
          <a:ext cx="8975725" cy="448151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07594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US" b="1" dirty="0">
                <a:solidFill>
                  <a:srgbClr val="000000"/>
                </a:solidFill>
              </a:rPr>
              <a:t>Source</a:t>
            </a:r>
            <a:r>
              <a:rPr lang="en-US" dirty="0">
                <a:solidFill>
                  <a:srgbClr val="000000"/>
                </a:solidFill>
              </a:rPr>
              <a:t>: </a:t>
            </a:r>
            <a:r>
              <a:rPr lang="en-US" dirty="0" smtClean="0">
                <a:solidFill>
                  <a:srgbClr val="000000"/>
                </a:solidFill>
              </a:rPr>
              <a:t>Kaiser Family Foundation analysis of data from the University </a:t>
            </a:r>
            <a:r>
              <a:rPr lang="en-US" dirty="0">
                <a:solidFill>
                  <a:srgbClr val="000000"/>
                </a:solidFill>
              </a:rPr>
              <a:t>of Washington Institute for Health Metrics and Evaluation. Available at: </a:t>
            </a:r>
            <a:r>
              <a:rPr lang="en-US" dirty="0">
                <a:solidFill>
                  <a:srgbClr val="000000"/>
                </a:solidFill>
                <a:hlinkClick r:id="rId3"/>
              </a:rPr>
              <a:t>http://ghdx.healthdata.org/global-burden-disease-study-2013-gbd-2013-data-downloads</a:t>
            </a:r>
            <a:r>
              <a:rPr lang="en-US" dirty="0">
                <a:solidFill>
                  <a:srgbClr val="000000"/>
                </a:solidFill>
              </a:rPr>
              <a:t> (Accessed on November </a:t>
            </a:r>
            <a:r>
              <a:rPr lang="en-US" dirty="0" smtClean="0">
                <a:solidFill>
                  <a:srgbClr val="000000"/>
                </a:solidFill>
              </a:rPr>
              <a:t>22, </a:t>
            </a:r>
            <a:r>
              <a:rPr lang="en-US" dirty="0">
                <a:solidFill>
                  <a:srgbClr val="000000"/>
                </a:solidFill>
              </a:rPr>
              <a:t>2015).</a:t>
            </a:r>
          </a:p>
        </p:txBody>
      </p:sp>
      <p:sp>
        <p:nvSpPr>
          <p:cNvPr id="4" name="Title 3"/>
          <p:cNvSpPr>
            <a:spLocks noGrp="1"/>
          </p:cNvSpPr>
          <p:nvPr>
            <p:ph type="title"/>
          </p:nvPr>
        </p:nvSpPr>
        <p:spPr/>
        <p:txBody>
          <a:bodyPr/>
          <a:lstStyle/>
          <a:p>
            <a:r>
              <a:rPr lang="en-US" b="0" dirty="0" smtClean="0"/>
              <a:t>The U.S. has higher than average disease burden from lung cancer</a:t>
            </a:r>
            <a:endParaRPr lang="en-US" b="0" dirty="0"/>
          </a:p>
        </p:txBody>
      </p:sp>
      <p:sp>
        <p:nvSpPr>
          <p:cNvPr id="6" name="TextBox 5"/>
          <p:cNvSpPr txBox="1"/>
          <p:nvPr/>
        </p:nvSpPr>
        <p:spPr>
          <a:xfrm>
            <a:off x="-1" y="1022411"/>
            <a:ext cx="7532831" cy="261610"/>
          </a:xfrm>
          <a:prstGeom prst="rect">
            <a:avLst/>
          </a:prstGeom>
          <a:noFill/>
        </p:spPr>
        <p:txBody>
          <a:bodyPr wrap="none" rtlCol="0">
            <a:spAutoFit/>
          </a:bodyPr>
          <a:lstStyle/>
          <a:p>
            <a:r>
              <a:rPr lang="en-US" sz="1100" b="1" dirty="0" smtClean="0">
                <a:solidFill>
                  <a:srgbClr val="3C3A3B">
                    <a:lumMod val="60000"/>
                    <a:lumOff val="40000"/>
                  </a:srgbClr>
                </a:solidFill>
              </a:rPr>
              <a:t>Lung, tracheal, and bronchus cancer age-standardized </a:t>
            </a:r>
            <a:r>
              <a:rPr lang="en-US" sz="1100" b="1" dirty="0">
                <a:solidFill>
                  <a:srgbClr val="3C3A3B">
                    <a:lumMod val="60000"/>
                    <a:lumOff val="40000"/>
                  </a:srgbClr>
                </a:solidFill>
              </a:rPr>
              <a:t>d</a:t>
            </a:r>
            <a:r>
              <a:rPr lang="en-US" sz="1100" b="1" dirty="0" smtClean="0">
                <a:solidFill>
                  <a:srgbClr val="3C3A3B">
                    <a:lumMod val="60000"/>
                    <a:lumOff val="40000"/>
                  </a:srgbClr>
                </a:solidFill>
              </a:rPr>
              <a:t>isability </a:t>
            </a:r>
            <a:r>
              <a:rPr lang="en-US" sz="1100" b="1" dirty="0">
                <a:solidFill>
                  <a:srgbClr val="3C3A3B">
                    <a:lumMod val="60000"/>
                    <a:lumOff val="40000"/>
                  </a:srgbClr>
                </a:solidFill>
              </a:rPr>
              <a:t>adjusted life years (DALY) rate per 100,000 population</a:t>
            </a:r>
            <a:r>
              <a:rPr lang="en-US" sz="1100" b="1" dirty="0" smtClean="0">
                <a:solidFill>
                  <a:srgbClr val="3C3A3B">
                    <a:lumMod val="60000"/>
                    <a:lumOff val="40000"/>
                  </a:srgbClr>
                </a:solidFill>
              </a:rPr>
              <a:t>, 2013 </a:t>
            </a:r>
            <a:endParaRPr lang="en-US" sz="1100" b="1" dirty="0">
              <a:solidFill>
                <a:srgbClr val="3C3A3B">
                  <a:lumMod val="60000"/>
                  <a:lumOff val="40000"/>
                </a:srgbClr>
              </a:solidFill>
            </a:endParaRPr>
          </a:p>
        </p:txBody>
      </p:sp>
      <p:graphicFrame>
        <p:nvGraphicFramePr>
          <p:cNvPr id="8" name="Content Placeholder 11"/>
          <p:cNvGraphicFramePr>
            <a:graphicFrameLocks noGrp="1"/>
          </p:cNvGraphicFramePr>
          <p:nvPr>
            <p:ph idx="1"/>
            <p:extLst>
              <p:ext uri="{D42A27DB-BD31-4B8C-83A1-F6EECF244321}">
                <p14:modId xmlns:p14="http://schemas.microsoft.com/office/powerpoint/2010/main" val="2829656029"/>
              </p:ext>
            </p:extLst>
          </p:nvPr>
        </p:nvGraphicFramePr>
        <p:xfrm>
          <a:off x="76200" y="1279525"/>
          <a:ext cx="8975725" cy="448151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9423199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91440" y="5852160"/>
            <a:ext cx="8961120" cy="731520"/>
          </a:xfrm>
        </p:spPr>
        <p:txBody>
          <a:bodyPr/>
          <a:lstStyle/>
          <a:p>
            <a:r>
              <a:rPr lang="en-US" b="1" dirty="0">
                <a:solidFill>
                  <a:srgbClr val="000000"/>
                </a:solidFill>
              </a:rPr>
              <a:t>Source</a:t>
            </a:r>
            <a:r>
              <a:rPr lang="en-US" dirty="0" smtClean="0">
                <a:solidFill>
                  <a:srgbClr val="000000"/>
                </a:solidFill>
              </a:rPr>
              <a:t>: </a:t>
            </a:r>
            <a:r>
              <a:rPr lang="en-US" dirty="0">
                <a:solidFill>
                  <a:srgbClr val="000000"/>
                </a:solidFill>
              </a:rPr>
              <a:t>Kaiser Family Foundation analysis of data from </a:t>
            </a:r>
            <a:r>
              <a:rPr lang="en-US" dirty="0"/>
              <a:t>OECD (2016), "Non-medical determinants of health", </a:t>
            </a:r>
            <a:r>
              <a:rPr lang="en-US" i="1" dirty="0"/>
              <a:t>OECD Health Statistics</a:t>
            </a:r>
            <a:r>
              <a:rPr lang="en-US" dirty="0"/>
              <a:t> (database). DOI: </a:t>
            </a:r>
            <a:r>
              <a:rPr lang="en-US" u="sng" dirty="0">
                <a:hlinkClick r:id="rId3" tooltip="http://dx.doi.org/10.1787/data-00546-en"/>
              </a:rPr>
              <a:t>http://dx.doi.org/10.1787/data-00546-en</a:t>
            </a:r>
            <a:r>
              <a:rPr lang="en-US" dirty="0"/>
              <a:t> (Accessed on 21 January 2016). </a:t>
            </a:r>
            <a:r>
              <a:rPr lang="en-US" b="1" dirty="0"/>
              <a:t>Note:</a:t>
            </a:r>
            <a:r>
              <a:rPr lang="en-US" dirty="0"/>
              <a:t> Comparable countries here include Australia, Canada, Germany, Japan, and the United Kingdom. Data for Australia are for 2011 and data for Canada are for 2013.</a:t>
            </a:r>
          </a:p>
        </p:txBody>
      </p:sp>
      <p:sp>
        <p:nvSpPr>
          <p:cNvPr id="4" name="Title 3"/>
          <p:cNvSpPr>
            <a:spLocks noGrp="1"/>
          </p:cNvSpPr>
          <p:nvPr>
            <p:ph type="title"/>
          </p:nvPr>
        </p:nvSpPr>
        <p:spPr/>
        <p:txBody>
          <a:bodyPr/>
          <a:lstStyle/>
          <a:p>
            <a:r>
              <a:rPr lang="en-US" b="0" dirty="0" smtClean="0"/>
              <a:t>The U.S. has the highest prevalence of obesity among comparable countries</a:t>
            </a:r>
            <a:endParaRPr lang="en-US" b="0" dirty="0"/>
          </a:p>
        </p:txBody>
      </p:sp>
      <p:sp>
        <p:nvSpPr>
          <p:cNvPr id="8" name="TextBox 7"/>
          <p:cNvSpPr txBox="1"/>
          <p:nvPr/>
        </p:nvSpPr>
        <p:spPr>
          <a:xfrm>
            <a:off x="0" y="1014984"/>
            <a:ext cx="4984057" cy="261610"/>
          </a:xfrm>
          <a:prstGeom prst="rect">
            <a:avLst/>
          </a:prstGeom>
          <a:noFill/>
        </p:spPr>
        <p:txBody>
          <a:bodyPr wrap="none" rtlCol="0">
            <a:spAutoFit/>
          </a:bodyPr>
          <a:lstStyle/>
          <a:p>
            <a:r>
              <a:rPr lang="en-US" sz="1100" b="1" dirty="0">
                <a:solidFill>
                  <a:srgbClr val="3C3A3B">
                    <a:lumMod val="60000"/>
                    <a:lumOff val="40000"/>
                  </a:srgbClr>
                </a:solidFill>
              </a:rPr>
              <a:t>Prevalence of obesity, BMI ≥ </a:t>
            </a:r>
            <a:r>
              <a:rPr lang="en-US" sz="1100" b="1" dirty="0" smtClean="0">
                <a:solidFill>
                  <a:srgbClr val="3C3A3B">
                    <a:lumMod val="60000"/>
                    <a:lumOff val="40000"/>
                  </a:srgbClr>
                </a:solidFill>
              </a:rPr>
              <a:t>30, age-standardized estimates, 2012 or nearest year</a:t>
            </a:r>
            <a:endParaRPr lang="en-US" sz="1100" b="1" dirty="0" smtClean="0">
              <a:solidFill>
                <a:srgbClr val="3C3A3B">
                  <a:lumMod val="60000"/>
                  <a:lumOff val="40000"/>
                </a:srgbClr>
              </a:solidFill>
              <a:cs typeface="Meta Offc Pro"/>
            </a:endParaRPr>
          </a:p>
        </p:txBody>
      </p:sp>
      <p:graphicFrame>
        <p:nvGraphicFramePr>
          <p:cNvPr id="6" name="Content Placeholder 11"/>
          <p:cNvGraphicFramePr>
            <a:graphicFrameLocks/>
          </p:cNvGraphicFramePr>
          <p:nvPr>
            <p:extLst>
              <p:ext uri="{D42A27DB-BD31-4B8C-83A1-F6EECF244321}">
                <p14:modId xmlns:p14="http://schemas.microsoft.com/office/powerpoint/2010/main" val="3682921001"/>
              </p:ext>
            </p:extLst>
          </p:nvPr>
        </p:nvGraphicFramePr>
        <p:xfrm>
          <a:off x="76200" y="1279525"/>
          <a:ext cx="8975725" cy="448151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7429370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91440" y="5852160"/>
            <a:ext cx="8961120" cy="731520"/>
          </a:xfrm>
        </p:spPr>
        <p:txBody>
          <a:bodyPr/>
          <a:lstStyle/>
          <a:p>
            <a:r>
              <a:rPr lang="en-US" b="1" dirty="0">
                <a:solidFill>
                  <a:srgbClr val="000000"/>
                </a:solidFill>
              </a:rPr>
              <a:t>Source</a:t>
            </a:r>
            <a:r>
              <a:rPr lang="en-US" dirty="0">
                <a:solidFill>
                  <a:srgbClr val="000000"/>
                </a:solidFill>
              </a:rPr>
              <a:t>: Kaiser Family Foundation analysis of data from the World </a:t>
            </a:r>
            <a:r>
              <a:rPr lang="en-US" dirty="0" smtClean="0">
                <a:solidFill>
                  <a:srgbClr val="000000"/>
                </a:solidFill>
              </a:rPr>
              <a:t>Health Organization. Available at: </a:t>
            </a:r>
            <a:r>
              <a:rPr lang="en-US" dirty="0" smtClean="0">
                <a:solidFill>
                  <a:srgbClr val="000000"/>
                </a:solidFill>
                <a:hlinkClick r:id="rId3"/>
              </a:rPr>
              <a:t>http</a:t>
            </a:r>
            <a:r>
              <a:rPr lang="en-US" dirty="0">
                <a:solidFill>
                  <a:srgbClr val="000000"/>
                </a:solidFill>
                <a:hlinkClick r:id="rId3"/>
              </a:rPr>
              <a:t>://</a:t>
            </a:r>
            <a:r>
              <a:rPr lang="en-US" dirty="0" smtClean="0">
                <a:solidFill>
                  <a:srgbClr val="000000"/>
                </a:solidFill>
                <a:hlinkClick r:id="rId3"/>
              </a:rPr>
              <a:t>apps.who.int/gho/data/view.main.2463?lang=en</a:t>
            </a:r>
            <a:r>
              <a:rPr lang="en-US" dirty="0" smtClean="0">
                <a:solidFill>
                  <a:srgbClr val="000000"/>
                </a:solidFill>
              </a:rPr>
              <a:t> (Accessed on November 22, 2015). </a:t>
            </a:r>
            <a:r>
              <a:rPr lang="en-US" b="1" dirty="0" smtClean="0">
                <a:solidFill>
                  <a:srgbClr val="000000"/>
                </a:solidFill>
              </a:rPr>
              <a:t>Note:</a:t>
            </a:r>
            <a:r>
              <a:rPr lang="en-US" dirty="0" smtClean="0">
                <a:solidFill>
                  <a:srgbClr val="000000"/>
                </a:solidFill>
              </a:rPr>
              <a:t> Data not available for Switzerland.</a:t>
            </a:r>
            <a:endParaRPr lang="en-US" dirty="0">
              <a:solidFill>
                <a:srgbClr val="000000"/>
              </a:solidFill>
            </a:endParaRPr>
          </a:p>
        </p:txBody>
      </p:sp>
      <p:sp>
        <p:nvSpPr>
          <p:cNvPr id="4" name="Title 3"/>
          <p:cNvSpPr>
            <a:spLocks noGrp="1"/>
          </p:cNvSpPr>
          <p:nvPr>
            <p:ph type="title"/>
          </p:nvPr>
        </p:nvSpPr>
        <p:spPr/>
        <p:txBody>
          <a:bodyPr/>
          <a:lstStyle/>
          <a:p>
            <a:r>
              <a:rPr lang="en-US" b="0" dirty="0" smtClean="0"/>
              <a:t>More adults in the U.S. have a sedentary lifestyle than in most comparable countries</a:t>
            </a:r>
            <a:endParaRPr lang="en-US" b="0" dirty="0"/>
          </a:p>
        </p:txBody>
      </p:sp>
      <p:sp>
        <p:nvSpPr>
          <p:cNvPr id="8" name="TextBox 7"/>
          <p:cNvSpPr txBox="1"/>
          <p:nvPr/>
        </p:nvSpPr>
        <p:spPr>
          <a:xfrm>
            <a:off x="0" y="1014984"/>
            <a:ext cx="6316153" cy="261610"/>
          </a:xfrm>
          <a:prstGeom prst="rect">
            <a:avLst/>
          </a:prstGeom>
          <a:noFill/>
        </p:spPr>
        <p:txBody>
          <a:bodyPr wrap="none" rtlCol="0">
            <a:spAutoFit/>
          </a:bodyPr>
          <a:lstStyle/>
          <a:p>
            <a:r>
              <a:rPr lang="en-US" sz="1100" b="1" dirty="0">
                <a:solidFill>
                  <a:srgbClr val="3C3A3B">
                    <a:lumMod val="60000"/>
                    <a:lumOff val="40000"/>
                  </a:srgbClr>
                </a:solidFill>
              </a:rPr>
              <a:t>Prevalence of insufficient physical activity among adults aged 18+ </a:t>
            </a:r>
            <a:r>
              <a:rPr lang="en-US" sz="1100" b="1" dirty="0" smtClean="0">
                <a:solidFill>
                  <a:srgbClr val="3C3A3B">
                    <a:lumMod val="60000"/>
                    <a:lumOff val="40000"/>
                  </a:srgbClr>
                </a:solidFill>
              </a:rPr>
              <a:t>years, age-standardized estimate, 2010</a:t>
            </a:r>
            <a:endParaRPr lang="en-US" sz="1100" b="1" dirty="0" smtClean="0">
              <a:solidFill>
                <a:srgbClr val="3C3A3B">
                  <a:lumMod val="60000"/>
                  <a:lumOff val="40000"/>
                </a:srgbClr>
              </a:solidFill>
              <a:cs typeface="Meta Offc Pro"/>
            </a:endParaRPr>
          </a:p>
        </p:txBody>
      </p:sp>
      <p:graphicFrame>
        <p:nvGraphicFramePr>
          <p:cNvPr id="6" name="Content Placeholder 4"/>
          <p:cNvGraphicFramePr>
            <a:graphicFrameLocks noGrp="1"/>
          </p:cNvGraphicFramePr>
          <p:nvPr>
            <p:ph idx="1"/>
            <p:extLst>
              <p:ext uri="{D42A27DB-BD31-4B8C-83A1-F6EECF244321}">
                <p14:modId xmlns:p14="http://schemas.microsoft.com/office/powerpoint/2010/main" val="1834362329"/>
              </p:ext>
            </p:extLst>
          </p:nvPr>
        </p:nvGraphicFramePr>
        <p:xfrm>
          <a:off x="76200" y="1279525"/>
          <a:ext cx="8975725" cy="448151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7404764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US" b="1" dirty="0">
                <a:solidFill>
                  <a:srgbClr val="000000"/>
                </a:solidFill>
              </a:rPr>
              <a:t>Source</a:t>
            </a:r>
            <a:r>
              <a:rPr lang="en-US" dirty="0">
                <a:solidFill>
                  <a:srgbClr val="000000"/>
                </a:solidFill>
              </a:rPr>
              <a:t>: Kaiser Family Foundation analysis of data from the University of Washington Institute for Health Metrics and Evaluation. Available at: </a:t>
            </a:r>
            <a:r>
              <a:rPr lang="en-US" dirty="0">
                <a:solidFill>
                  <a:srgbClr val="000000"/>
                </a:solidFill>
                <a:hlinkClick r:id="rId3"/>
              </a:rPr>
              <a:t>http://ghdx.healthdata.org/global-burden-disease-study-2013-gbd-2013-data-downloads</a:t>
            </a:r>
            <a:r>
              <a:rPr lang="en-US" dirty="0">
                <a:solidFill>
                  <a:srgbClr val="000000"/>
                </a:solidFill>
              </a:rPr>
              <a:t> (Accessed on November 23, 2015).</a:t>
            </a:r>
          </a:p>
        </p:txBody>
      </p:sp>
      <p:sp>
        <p:nvSpPr>
          <p:cNvPr id="4" name="Title 3"/>
          <p:cNvSpPr>
            <a:spLocks noGrp="1"/>
          </p:cNvSpPr>
          <p:nvPr>
            <p:ph type="title"/>
          </p:nvPr>
        </p:nvSpPr>
        <p:spPr/>
        <p:txBody>
          <a:bodyPr/>
          <a:lstStyle/>
          <a:p>
            <a:r>
              <a:rPr lang="en-US" b="0" dirty="0"/>
              <a:t>The U.S. has a higher than average disease burden </a:t>
            </a:r>
            <a:r>
              <a:rPr lang="en-US" b="0" dirty="0" smtClean="0"/>
              <a:t>caused by cardiovascular </a:t>
            </a:r>
            <a:r>
              <a:rPr lang="en-US" b="0" dirty="0"/>
              <a:t>diseases</a:t>
            </a:r>
          </a:p>
        </p:txBody>
      </p:sp>
      <p:sp>
        <p:nvSpPr>
          <p:cNvPr id="7" name="TextBox 6"/>
          <p:cNvSpPr txBox="1"/>
          <p:nvPr/>
        </p:nvSpPr>
        <p:spPr>
          <a:xfrm>
            <a:off x="0" y="1014984"/>
            <a:ext cx="5375189" cy="261610"/>
          </a:xfrm>
          <a:prstGeom prst="rect">
            <a:avLst/>
          </a:prstGeom>
          <a:noFill/>
        </p:spPr>
        <p:txBody>
          <a:bodyPr wrap="none" rtlCol="0">
            <a:spAutoFit/>
          </a:bodyPr>
          <a:lstStyle/>
          <a:p>
            <a:r>
              <a:rPr lang="en-US" sz="1100" b="1" dirty="0">
                <a:solidFill>
                  <a:srgbClr val="3C3A3B">
                    <a:lumMod val="60000"/>
                    <a:lumOff val="40000"/>
                  </a:srgbClr>
                </a:solidFill>
              </a:rPr>
              <a:t>Age-standardized Disability adjusted life years (DALY) rate per 100,000 population, 2013 </a:t>
            </a:r>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673433193"/>
              </p:ext>
            </p:extLst>
          </p:nvPr>
        </p:nvGraphicFramePr>
        <p:xfrm>
          <a:off x="76205" y="1279525"/>
          <a:ext cx="8979408" cy="448056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8098249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509592365"/>
              </p:ext>
            </p:extLst>
          </p:nvPr>
        </p:nvGraphicFramePr>
        <p:xfrm>
          <a:off x="76200" y="1279525"/>
          <a:ext cx="8975725" cy="4481513"/>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 Placeholder 2"/>
          <p:cNvSpPr>
            <a:spLocks noGrp="1"/>
          </p:cNvSpPr>
          <p:nvPr>
            <p:ph type="body" sz="quarter" idx="11"/>
          </p:nvPr>
        </p:nvSpPr>
        <p:spPr/>
        <p:txBody>
          <a:bodyPr/>
          <a:lstStyle/>
          <a:p>
            <a:r>
              <a:rPr lang="en-US" b="1" dirty="0" smtClean="0"/>
              <a:t>Source:</a:t>
            </a:r>
            <a:r>
              <a:rPr lang="en-US" dirty="0" smtClean="0"/>
              <a:t> Data by race are from CDC/National Center for Health Statistics, “Health</a:t>
            </a:r>
            <a:r>
              <a:rPr lang="en-US" dirty="0"/>
              <a:t>, United States, 2014: With Special Feature on Adults Aged </a:t>
            </a:r>
            <a:r>
              <a:rPr lang="en-US" dirty="0" smtClean="0"/>
              <a:t>55–64,” </a:t>
            </a:r>
            <a:r>
              <a:rPr lang="en-US" dirty="0"/>
              <a:t>available at </a:t>
            </a:r>
            <a:r>
              <a:rPr lang="en-US" dirty="0">
                <a:hlinkClick r:id="rId4"/>
              </a:rPr>
              <a:t>http://</a:t>
            </a:r>
            <a:r>
              <a:rPr lang="en-US" dirty="0" smtClean="0">
                <a:hlinkClick r:id="rId4"/>
              </a:rPr>
              <a:t>www.cdc.gov/nchs/hus.htm</a:t>
            </a:r>
            <a:r>
              <a:rPr lang="en-US" b="1" dirty="0" smtClean="0"/>
              <a:t>; </a:t>
            </a:r>
            <a:r>
              <a:rPr lang="en-US" dirty="0" smtClean="0"/>
              <a:t>comparable country data  are from </a:t>
            </a:r>
            <a:r>
              <a:rPr lang="en-US" dirty="0"/>
              <a:t>OECD (2016), "Non-medical determinants of health", </a:t>
            </a:r>
            <a:r>
              <a:rPr lang="en-US" i="1" dirty="0"/>
              <a:t>OECD Health Statistics</a:t>
            </a:r>
            <a:r>
              <a:rPr lang="en-US" dirty="0"/>
              <a:t> (database</a:t>
            </a:r>
            <a:r>
              <a:rPr lang="en-US" dirty="0" smtClean="0"/>
              <a:t>). DOI</a:t>
            </a:r>
            <a:r>
              <a:rPr lang="en-US" dirty="0"/>
              <a:t>: </a:t>
            </a:r>
            <a:r>
              <a:rPr lang="en-US" u="sng" dirty="0">
                <a:hlinkClick r:id="rId5" tooltip="http://dx.doi.org/10.1787/data-00546-en"/>
              </a:rPr>
              <a:t>http://</a:t>
            </a:r>
            <a:r>
              <a:rPr lang="en-US" u="sng" dirty="0" smtClean="0">
                <a:hlinkClick r:id="rId5" tooltip="http://dx.doi.org/10.1787/data-00546-en"/>
              </a:rPr>
              <a:t>dx.doi.org/10.1787/data-00546-en</a:t>
            </a:r>
            <a:r>
              <a:rPr lang="en-US" dirty="0" smtClean="0"/>
              <a:t> (Accessed </a:t>
            </a:r>
            <a:r>
              <a:rPr lang="en-US" dirty="0"/>
              <a:t>on 21 January 2016</a:t>
            </a:r>
            <a:r>
              <a:rPr lang="en-US" dirty="0" smtClean="0"/>
              <a:t>). </a:t>
            </a:r>
            <a:r>
              <a:rPr lang="en-US" b="1" dirty="0" smtClean="0"/>
              <a:t>Note:</a:t>
            </a:r>
            <a:r>
              <a:rPr lang="en-US" dirty="0" smtClean="0"/>
              <a:t> Comparable countries here include Australia, Canada, Germany, Japan, and the United Kingdom. Data for Australia are for 2011 and data for Canada are for 2013.</a:t>
            </a:r>
            <a:endParaRPr lang="en-US" dirty="0"/>
          </a:p>
        </p:txBody>
      </p:sp>
      <p:sp>
        <p:nvSpPr>
          <p:cNvPr id="4" name="Title 3"/>
          <p:cNvSpPr>
            <a:spLocks noGrp="1"/>
          </p:cNvSpPr>
          <p:nvPr>
            <p:ph type="title"/>
          </p:nvPr>
        </p:nvSpPr>
        <p:spPr/>
        <p:txBody>
          <a:bodyPr/>
          <a:lstStyle/>
          <a:p>
            <a:r>
              <a:rPr lang="en-US" sz="2400" b="0" dirty="0" smtClean="0"/>
              <a:t>In the U.S., whites, blacks, and Hispanics all have higher prevalence of obesity than the average of comparable countries</a:t>
            </a:r>
            <a:endParaRPr lang="en-US" sz="2400" b="0" dirty="0"/>
          </a:p>
        </p:txBody>
      </p:sp>
      <p:cxnSp>
        <p:nvCxnSpPr>
          <p:cNvPr id="7" name="Straight Connector 6"/>
          <p:cNvCxnSpPr/>
          <p:nvPr/>
        </p:nvCxnSpPr>
        <p:spPr>
          <a:xfrm>
            <a:off x="5638800" y="1371600"/>
            <a:ext cx="0" cy="4343400"/>
          </a:xfrm>
          <a:prstGeom prst="line">
            <a:avLst/>
          </a:prstGeom>
          <a:ln w="12700" cmpd="sng">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0" y="1014984"/>
            <a:ext cx="5431295" cy="261610"/>
          </a:xfrm>
          <a:prstGeom prst="rect">
            <a:avLst/>
          </a:prstGeom>
          <a:noFill/>
        </p:spPr>
        <p:txBody>
          <a:bodyPr wrap="none" rtlCol="0">
            <a:spAutoFit/>
          </a:bodyPr>
          <a:lstStyle/>
          <a:p>
            <a:r>
              <a:rPr lang="en-US" sz="1100" b="1" dirty="0" smtClean="0">
                <a:solidFill>
                  <a:srgbClr val="3C3A3B">
                    <a:lumMod val="60000"/>
                    <a:lumOff val="40000"/>
                  </a:srgbClr>
                </a:solidFill>
                <a:cs typeface="Meta Offc Pro"/>
              </a:rPr>
              <a:t>Prevalence of obesity for adults age 20+ by race/ethnicity and gender, age-adjusted, 2012</a:t>
            </a:r>
          </a:p>
        </p:txBody>
      </p:sp>
    </p:spTree>
    <p:extLst>
      <p:ext uri="{BB962C8B-B14F-4D97-AF65-F5344CB8AC3E}">
        <p14:creationId xmlns:p14="http://schemas.microsoft.com/office/powerpoint/2010/main" val="32145759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4137892288"/>
              </p:ext>
            </p:extLst>
          </p:nvPr>
        </p:nvGraphicFramePr>
        <p:xfrm>
          <a:off x="76200" y="1279525"/>
          <a:ext cx="8975725" cy="4481513"/>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 Placeholder 2"/>
          <p:cNvSpPr>
            <a:spLocks noGrp="1"/>
          </p:cNvSpPr>
          <p:nvPr>
            <p:ph type="body" sz="quarter" idx="11"/>
          </p:nvPr>
        </p:nvSpPr>
        <p:spPr/>
        <p:txBody>
          <a:bodyPr/>
          <a:lstStyle/>
          <a:p>
            <a:r>
              <a:rPr lang="en-US" b="1" dirty="0" smtClean="0"/>
              <a:t>Source:</a:t>
            </a:r>
            <a:r>
              <a:rPr lang="en-US" dirty="0" smtClean="0"/>
              <a:t> </a:t>
            </a:r>
            <a:r>
              <a:rPr lang="en-US" dirty="0"/>
              <a:t>Data by </a:t>
            </a:r>
            <a:r>
              <a:rPr lang="en-US" dirty="0" smtClean="0"/>
              <a:t>poverty level </a:t>
            </a:r>
            <a:r>
              <a:rPr lang="en-US" dirty="0"/>
              <a:t>are from </a:t>
            </a:r>
            <a:r>
              <a:rPr lang="en-US" dirty="0" smtClean="0"/>
              <a:t>CDC/National </a:t>
            </a:r>
            <a:r>
              <a:rPr lang="en-US" dirty="0"/>
              <a:t>Center for Health </a:t>
            </a:r>
            <a:r>
              <a:rPr lang="en-US" dirty="0" smtClean="0"/>
              <a:t>Statistics, </a:t>
            </a:r>
            <a:r>
              <a:rPr lang="en-US" dirty="0"/>
              <a:t>“Health, United States, 2014: With Special Feature on Adults Aged 55–64,” available at </a:t>
            </a:r>
            <a:r>
              <a:rPr lang="en-US" dirty="0">
                <a:hlinkClick r:id="rId4"/>
              </a:rPr>
              <a:t>http://www.cdc.gov/nchs/hus.htm</a:t>
            </a:r>
            <a:r>
              <a:rPr lang="en-US" b="1" dirty="0"/>
              <a:t>; </a:t>
            </a:r>
            <a:r>
              <a:rPr lang="en-US" dirty="0" smtClean="0"/>
              <a:t>comparable </a:t>
            </a:r>
            <a:r>
              <a:rPr lang="en-US" dirty="0"/>
              <a:t>country data  are from OECD (2016), "Non-medical determinants of health", </a:t>
            </a:r>
            <a:r>
              <a:rPr lang="en-US" i="1" dirty="0"/>
              <a:t>OECD Health Statistics</a:t>
            </a:r>
            <a:r>
              <a:rPr lang="en-US" dirty="0"/>
              <a:t> (database). DOI: </a:t>
            </a:r>
            <a:r>
              <a:rPr lang="en-US" u="sng" dirty="0">
                <a:hlinkClick r:id="rId5" tooltip="http://dx.doi.org/10.1787/data-00546-en"/>
              </a:rPr>
              <a:t>http://dx.doi.org/10.1787/data-00546-en</a:t>
            </a:r>
            <a:r>
              <a:rPr lang="en-US" dirty="0"/>
              <a:t> (Accessed on 21 January 2016). </a:t>
            </a:r>
            <a:r>
              <a:rPr lang="en-US" b="1" dirty="0"/>
              <a:t>Note:</a:t>
            </a:r>
            <a:r>
              <a:rPr lang="en-US" dirty="0"/>
              <a:t> Comparable countries here include Australia, Canada, Germany, Japan, and the United Kingdom. Data for Australia are for 2011 and data for Canada are for 2013</a:t>
            </a:r>
            <a:r>
              <a:rPr lang="en-US" dirty="0" smtClean="0"/>
              <a:t>.</a:t>
            </a:r>
            <a:endParaRPr lang="en-US" dirty="0"/>
          </a:p>
        </p:txBody>
      </p:sp>
      <p:sp>
        <p:nvSpPr>
          <p:cNvPr id="4" name="Title 3"/>
          <p:cNvSpPr>
            <a:spLocks noGrp="1"/>
          </p:cNvSpPr>
          <p:nvPr>
            <p:ph type="title"/>
          </p:nvPr>
        </p:nvSpPr>
        <p:spPr/>
        <p:txBody>
          <a:bodyPr/>
          <a:lstStyle/>
          <a:p>
            <a:r>
              <a:rPr lang="en-US" b="0" dirty="0" smtClean="0"/>
              <a:t>Income level may contribute to the higher prevalence of obesity in the United States than in similar countries</a:t>
            </a:r>
            <a:endParaRPr lang="en-US" b="0" dirty="0"/>
          </a:p>
        </p:txBody>
      </p:sp>
      <p:sp>
        <p:nvSpPr>
          <p:cNvPr id="6" name="TextBox 5"/>
          <p:cNvSpPr txBox="1"/>
          <p:nvPr/>
        </p:nvSpPr>
        <p:spPr>
          <a:xfrm>
            <a:off x="0" y="1014984"/>
            <a:ext cx="7661072" cy="261610"/>
          </a:xfrm>
          <a:prstGeom prst="rect">
            <a:avLst/>
          </a:prstGeom>
          <a:noFill/>
        </p:spPr>
        <p:txBody>
          <a:bodyPr wrap="none" rtlCol="0">
            <a:spAutoFit/>
          </a:bodyPr>
          <a:lstStyle/>
          <a:p>
            <a:r>
              <a:rPr lang="en-US" sz="1100" b="1" dirty="0" smtClean="0">
                <a:solidFill>
                  <a:srgbClr val="3C3A3B">
                    <a:lumMod val="60000"/>
                    <a:lumOff val="40000"/>
                  </a:srgbClr>
                </a:solidFill>
                <a:cs typeface="Meta Offc Pro"/>
              </a:rPr>
              <a:t>Prevalence of obesity for adults age 20+ by poverty level in the U.S. and on average in comparable countries, age-adjusted, 2012</a:t>
            </a:r>
          </a:p>
        </p:txBody>
      </p:sp>
      <p:cxnSp>
        <p:nvCxnSpPr>
          <p:cNvPr id="8" name="Straight Connector 7"/>
          <p:cNvCxnSpPr/>
          <p:nvPr/>
        </p:nvCxnSpPr>
        <p:spPr>
          <a:xfrm>
            <a:off x="6172200" y="1447800"/>
            <a:ext cx="0" cy="4267200"/>
          </a:xfrm>
          <a:prstGeom prst="line">
            <a:avLst/>
          </a:prstGeom>
          <a:ln w="12700" cmpd="sng">
            <a:solidFill>
              <a:schemeClr val="tx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825501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91440" y="5852160"/>
            <a:ext cx="8961120" cy="731520"/>
          </a:xfrm>
        </p:spPr>
        <p:txBody>
          <a:bodyPr/>
          <a:lstStyle/>
          <a:p>
            <a:r>
              <a:rPr lang="en-US" b="1" dirty="0">
                <a:solidFill>
                  <a:srgbClr val="000000"/>
                </a:solidFill>
              </a:rPr>
              <a:t>Source</a:t>
            </a:r>
            <a:r>
              <a:rPr lang="en-US" dirty="0">
                <a:solidFill>
                  <a:srgbClr val="000000"/>
                </a:solidFill>
              </a:rPr>
              <a:t>: </a:t>
            </a:r>
            <a:r>
              <a:rPr lang="en-US" dirty="0" smtClean="0">
                <a:solidFill>
                  <a:srgbClr val="000000"/>
                </a:solidFill>
              </a:rPr>
              <a:t>Kaiser Family Foundation analysis of data from OECD</a:t>
            </a:r>
            <a:r>
              <a:rPr lang="en-US" dirty="0">
                <a:solidFill>
                  <a:srgbClr val="000000"/>
                </a:solidFill>
              </a:rPr>
              <a:t> (</a:t>
            </a:r>
            <a:r>
              <a:rPr lang="en-US" dirty="0" smtClean="0">
                <a:solidFill>
                  <a:srgbClr val="000000"/>
                </a:solidFill>
              </a:rPr>
              <a:t>2015),</a:t>
            </a:r>
            <a:r>
              <a:rPr lang="en-US" dirty="0">
                <a:solidFill>
                  <a:srgbClr val="000000"/>
                </a:solidFill>
              </a:rPr>
              <a:t> "OECD Health Data: </a:t>
            </a:r>
            <a:r>
              <a:rPr lang="en-US" dirty="0" smtClean="0">
                <a:solidFill>
                  <a:srgbClr val="000000"/>
                </a:solidFill>
              </a:rPr>
              <a:t>Non-Medical Determinants of Health", </a:t>
            </a:r>
            <a:r>
              <a:rPr lang="en-US" dirty="0">
                <a:solidFill>
                  <a:srgbClr val="000000"/>
                </a:solidFill>
              </a:rPr>
              <a:t>OECD Health Statistics (database).  </a:t>
            </a:r>
            <a:r>
              <a:rPr lang="en-US" dirty="0" err="1" smtClean="0">
                <a:solidFill>
                  <a:srgbClr val="000000"/>
                </a:solidFill>
              </a:rPr>
              <a:t>doi</a:t>
            </a:r>
            <a:r>
              <a:rPr lang="en-US" dirty="0" smtClean="0">
                <a:solidFill>
                  <a:srgbClr val="000000"/>
                </a:solidFill>
              </a:rPr>
              <a:t>: </a:t>
            </a:r>
            <a:r>
              <a:rPr lang="en-US" dirty="0" smtClean="0"/>
              <a:t>10.1787/data-00546-en </a:t>
            </a:r>
            <a:r>
              <a:rPr lang="en-US" dirty="0" smtClean="0">
                <a:solidFill>
                  <a:srgbClr val="000000"/>
                </a:solidFill>
              </a:rPr>
              <a:t>(Accessed September 29, 2015). </a:t>
            </a:r>
            <a:r>
              <a:rPr lang="en-US" b="1" dirty="0" smtClean="0">
                <a:solidFill>
                  <a:srgbClr val="000000"/>
                </a:solidFill>
              </a:rPr>
              <a:t>Note: </a:t>
            </a:r>
            <a:r>
              <a:rPr lang="en-US" dirty="0" smtClean="0">
                <a:solidFill>
                  <a:srgbClr val="000000"/>
                </a:solidFill>
              </a:rPr>
              <a:t>Data for Austria were unavailable for 2012, so data from the previous year are shown.</a:t>
            </a:r>
            <a:endParaRPr lang="en-US" dirty="0">
              <a:solidFill>
                <a:srgbClr val="000000"/>
              </a:solidFill>
            </a:endParaRPr>
          </a:p>
        </p:txBody>
      </p:sp>
      <p:sp>
        <p:nvSpPr>
          <p:cNvPr id="4" name="Title 3"/>
          <p:cNvSpPr>
            <a:spLocks noGrp="1"/>
          </p:cNvSpPr>
          <p:nvPr>
            <p:ph type="title"/>
          </p:nvPr>
        </p:nvSpPr>
        <p:spPr/>
        <p:txBody>
          <a:bodyPr/>
          <a:lstStyle/>
          <a:p>
            <a:r>
              <a:rPr lang="en-US" b="0" dirty="0" smtClean="0"/>
              <a:t>The U.S. has consistently had lower average alcohol consumption than most comparable countries</a:t>
            </a:r>
            <a:endParaRPr lang="en-US" b="0" dirty="0"/>
          </a:p>
        </p:txBody>
      </p:sp>
      <p:sp>
        <p:nvSpPr>
          <p:cNvPr id="8" name="TextBox 7"/>
          <p:cNvSpPr txBox="1"/>
          <p:nvPr/>
        </p:nvSpPr>
        <p:spPr>
          <a:xfrm>
            <a:off x="0" y="1014984"/>
            <a:ext cx="2334293" cy="261610"/>
          </a:xfrm>
          <a:prstGeom prst="rect">
            <a:avLst/>
          </a:prstGeom>
          <a:noFill/>
        </p:spPr>
        <p:txBody>
          <a:bodyPr wrap="none" rtlCol="0">
            <a:spAutoFit/>
          </a:bodyPr>
          <a:lstStyle/>
          <a:p>
            <a:r>
              <a:rPr lang="en-US" sz="1100" b="1" dirty="0" smtClean="0">
                <a:solidFill>
                  <a:srgbClr val="3C3A3B">
                    <a:lumMod val="60000"/>
                    <a:lumOff val="40000"/>
                  </a:srgbClr>
                </a:solidFill>
                <a:cs typeface="Meta Offc Pro"/>
              </a:rPr>
              <a:t>Liters per capita, age 15+, 1980-2012</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724359440"/>
              </p:ext>
            </p:extLst>
          </p:nvPr>
        </p:nvGraphicFramePr>
        <p:xfrm>
          <a:off x="76200" y="1279525"/>
          <a:ext cx="8975725" cy="448151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608373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b="1" dirty="0">
                <a:solidFill>
                  <a:srgbClr val="000000"/>
                </a:solidFill>
              </a:rPr>
              <a:t>Source</a:t>
            </a:r>
            <a:r>
              <a:rPr lang="en-US" dirty="0">
                <a:solidFill>
                  <a:srgbClr val="000000"/>
                </a:solidFill>
              </a:rPr>
              <a:t>: Kaiser Family Foundation analysis of data from the University of Washington Institute for Health Metrics and Evaluation. Available at: </a:t>
            </a:r>
            <a:r>
              <a:rPr lang="en-US" dirty="0">
                <a:solidFill>
                  <a:srgbClr val="000000"/>
                </a:solidFill>
                <a:hlinkClick r:id="rId3"/>
              </a:rPr>
              <a:t>http://ghdx.healthdata.org/global-burden-disease-study-2013-gbd-2013-data-downloads</a:t>
            </a:r>
            <a:r>
              <a:rPr lang="en-US" dirty="0">
                <a:solidFill>
                  <a:srgbClr val="000000"/>
                </a:solidFill>
              </a:rPr>
              <a:t> (Accessed </a:t>
            </a:r>
            <a:r>
              <a:rPr lang="en-US" dirty="0" smtClean="0">
                <a:solidFill>
                  <a:srgbClr val="000000"/>
                </a:solidFill>
              </a:rPr>
              <a:t>on November </a:t>
            </a:r>
            <a:r>
              <a:rPr lang="en-US" dirty="0">
                <a:solidFill>
                  <a:srgbClr val="000000"/>
                </a:solidFill>
              </a:rPr>
              <a:t>23, 2015).</a:t>
            </a:r>
          </a:p>
        </p:txBody>
      </p:sp>
      <p:sp>
        <p:nvSpPr>
          <p:cNvPr id="3" name="Title 2"/>
          <p:cNvSpPr>
            <a:spLocks noGrp="1"/>
          </p:cNvSpPr>
          <p:nvPr>
            <p:ph type="title"/>
          </p:nvPr>
        </p:nvSpPr>
        <p:spPr/>
        <p:txBody>
          <a:bodyPr/>
          <a:lstStyle/>
          <a:p>
            <a:pPr>
              <a:tabLst>
                <a:tab pos="7712075" algn="l"/>
              </a:tabLst>
            </a:pPr>
            <a:r>
              <a:rPr lang="en-US" b="0" dirty="0"/>
              <a:t>D</a:t>
            </a:r>
            <a:r>
              <a:rPr lang="en-US" b="0" dirty="0" smtClean="0"/>
              <a:t>isease burden from alcohol use disorders is higher than average in the U.S.</a:t>
            </a:r>
            <a:endParaRPr lang="en-US" b="0" dirty="0"/>
          </a:p>
        </p:txBody>
      </p:sp>
      <p:graphicFrame>
        <p:nvGraphicFramePr>
          <p:cNvPr id="4" name="Content Placeholder 11"/>
          <p:cNvGraphicFramePr>
            <a:graphicFrameLocks/>
          </p:cNvGraphicFramePr>
          <p:nvPr>
            <p:extLst>
              <p:ext uri="{D42A27DB-BD31-4B8C-83A1-F6EECF244321}">
                <p14:modId xmlns:p14="http://schemas.microsoft.com/office/powerpoint/2010/main" val="2365002966"/>
              </p:ext>
            </p:extLst>
          </p:nvPr>
        </p:nvGraphicFramePr>
        <p:xfrm>
          <a:off x="76200" y="1279525"/>
          <a:ext cx="8975725" cy="4481513"/>
        </p:xfrm>
        <a:graphic>
          <a:graphicData uri="http://schemas.openxmlformats.org/drawingml/2006/chart">
            <c:chart xmlns:c="http://schemas.openxmlformats.org/drawingml/2006/chart" xmlns:r="http://schemas.openxmlformats.org/officeDocument/2006/relationships" r:id="rId4"/>
          </a:graphicData>
        </a:graphic>
      </p:graphicFrame>
      <p:sp>
        <p:nvSpPr>
          <p:cNvPr id="5" name="TextBox 4"/>
          <p:cNvSpPr txBox="1"/>
          <p:nvPr/>
        </p:nvSpPr>
        <p:spPr>
          <a:xfrm>
            <a:off x="0" y="1014984"/>
            <a:ext cx="5376793" cy="261610"/>
          </a:xfrm>
          <a:prstGeom prst="rect">
            <a:avLst/>
          </a:prstGeom>
          <a:noFill/>
        </p:spPr>
        <p:txBody>
          <a:bodyPr wrap="none" rtlCol="0">
            <a:spAutoFit/>
          </a:bodyPr>
          <a:lstStyle/>
          <a:p>
            <a:pPr fontAlgn="b">
              <a:defRPr/>
            </a:pPr>
            <a:r>
              <a:rPr lang="en-US" sz="1100" b="1" dirty="0" smtClean="0">
                <a:solidFill>
                  <a:srgbClr val="3C3A3B">
                    <a:lumMod val="60000"/>
                    <a:lumOff val="40000"/>
                  </a:srgbClr>
                </a:solidFill>
              </a:rPr>
              <a:t>Age-standardized </a:t>
            </a:r>
            <a:r>
              <a:rPr lang="en-US" sz="1100" b="1" dirty="0">
                <a:solidFill>
                  <a:srgbClr val="3C3A3B">
                    <a:lumMod val="60000"/>
                    <a:lumOff val="40000"/>
                  </a:srgbClr>
                </a:solidFill>
              </a:rPr>
              <a:t>Disability adjusted life years (DALY) rate per 100,000 </a:t>
            </a:r>
            <a:r>
              <a:rPr lang="en-US" sz="1100" b="1" dirty="0" smtClean="0">
                <a:solidFill>
                  <a:srgbClr val="3C3A3B">
                    <a:lumMod val="60000"/>
                    <a:lumOff val="40000"/>
                  </a:srgbClr>
                </a:solidFill>
              </a:rPr>
              <a:t>population, 2013</a:t>
            </a:r>
            <a:endParaRPr lang="en-US" sz="1100" b="1" dirty="0">
              <a:solidFill>
                <a:srgbClr val="3C3A3B">
                  <a:lumMod val="60000"/>
                  <a:lumOff val="40000"/>
                </a:srgbClr>
              </a:solidFill>
            </a:endParaRPr>
          </a:p>
        </p:txBody>
      </p:sp>
    </p:spTree>
    <p:extLst>
      <p:ext uri="{BB962C8B-B14F-4D97-AF65-F5344CB8AC3E}">
        <p14:creationId xmlns:p14="http://schemas.microsoft.com/office/powerpoint/2010/main" val="30410333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2"/>
            <p:extLst>
              <p:ext uri="{D42A27DB-BD31-4B8C-83A1-F6EECF244321}">
                <p14:modId xmlns:p14="http://schemas.microsoft.com/office/powerpoint/2010/main" val="2685447143"/>
              </p:ext>
            </p:extLst>
          </p:nvPr>
        </p:nvGraphicFramePr>
        <p:xfrm>
          <a:off x="4267200" y="1371600"/>
          <a:ext cx="4433887" cy="438912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3"/>
          <p:cNvSpPr>
            <a:spLocks noGrp="1"/>
          </p:cNvSpPr>
          <p:nvPr>
            <p:ph type="title"/>
          </p:nvPr>
        </p:nvSpPr>
        <p:spPr>
          <a:xfrm>
            <a:off x="91440" y="91440"/>
            <a:ext cx="9052560" cy="914400"/>
          </a:xfrm>
        </p:spPr>
        <p:txBody>
          <a:bodyPr/>
          <a:lstStyle/>
          <a:p>
            <a:r>
              <a:rPr lang="en-US" b="0" dirty="0" smtClean="0"/>
              <a:t>The U.S. has higher than average disease burden caused by liver conditions due to alcohol use</a:t>
            </a:r>
            <a:endParaRPr lang="en-US" b="0" dirty="0"/>
          </a:p>
        </p:txBody>
      </p:sp>
      <p:graphicFrame>
        <p:nvGraphicFramePr>
          <p:cNvPr id="8" name="Content Placeholder 6"/>
          <p:cNvGraphicFramePr>
            <a:graphicFrameLocks noGrp="1"/>
          </p:cNvGraphicFramePr>
          <p:nvPr>
            <p:ph idx="12"/>
            <p:extLst>
              <p:ext uri="{D42A27DB-BD31-4B8C-83A1-F6EECF244321}">
                <p14:modId xmlns:p14="http://schemas.microsoft.com/office/powerpoint/2010/main" val="2319117383"/>
              </p:ext>
            </p:extLst>
          </p:nvPr>
        </p:nvGraphicFramePr>
        <p:xfrm>
          <a:off x="38100" y="1371600"/>
          <a:ext cx="4433887" cy="438912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9" name="Table 8"/>
          <p:cNvGraphicFramePr>
            <a:graphicFrameLocks noGrp="1"/>
          </p:cNvGraphicFramePr>
          <p:nvPr>
            <p:extLst>
              <p:ext uri="{D42A27DB-BD31-4B8C-83A1-F6EECF244321}">
                <p14:modId xmlns:p14="http://schemas.microsoft.com/office/powerpoint/2010/main" val="905349375"/>
              </p:ext>
            </p:extLst>
          </p:nvPr>
        </p:nvGraphicFramePr>
        <p:xfrm>
          <a:off x="228600" y="1143000"/>
          <a:ext cx="4114800" cy="502920"/>
        </p:xfrm>
        <a:graphic>
          <a:graphicData uri="http://schemas.openxmlformats.org/drawingml/2006/table">
            <a:tbl>
              <a:tblPr>
                <a:tableStyleId>{5C22544A-7EE6-4342-B048-85BDC9FD1C3A}</a:tableStyleId>
              </a:tblPr>
              <a:tblGrid>
                <a:gridCol w="4114800"/>
              </a:tblGrid>
              <a:tr h="257175">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b="1" u="none" strike="noStrike" dirty="0" smtClean="0">
                          <a:solidFill>
                            <a:schemeClr val="accent6">
                              <a:lumMod val="60000"/>
                              <a:lumOff val="40000"/>
                            </a:schemeClr>
                          </a:solidFill>
                          <a:effectLst/>
                        </a:rPr>
                        <a:t>Liver</a:t>
                      </a:r>
                      <a:r>
                        <a:rPr lang="en-US" sz="1100" b="1" u="none" strike="noStrike" baseline="0" dirty="0" smtClean="0">
                          <a:solidFill>
                            <a:schemeClr val="accent6">
                              <a:lumMod val="60000"/>
                              <a:lumOff val="40000"/>
                            </a:schemeClr>
                          </a:solidFill>
                          <a:effectLst/>
                        </a:rPr>
                        <a:t> cancer due to alcohol use, a</a:t>
                      </a:r>
                      <a:r>
                        <a:rPr lang="en-US" sz="1100" b="1" dirty="0" smtClean="0">
                          <a:solidFill>
                            <a:schemeClr val="accent6">
                              <a:lumMod val="60000"/>
                              <a:lumOff val="40000"/>
                            </a:schemeClr>
                          </a:solidFill>
                        </a:rPr>
                        <a:t>ge-standardized Disability adjusted life years (DALY) rate per 100,000 population</a:t>
                      </a:r>
                      <a:r>
                        <a:rPr lang="en-US" sz="1100" b="1" baseline="0" dirty="0" smtClean="0">
                          <a:solidFill>
                            <a:schemeClr val="accent6">
                              <a:lumMod val="60000"/>
                              <a:lumOff val="40000"/>
                            </a:schemeClr>
                          </a:solidFill>
                        </a:rPr>
                        <a:t>, 2013</a:t>
                      </a:r>
                      <a:endParaRPr lang="en-US" sz="1100" b="1" dirty="0" smtClean="0">
                        <a:solidFill>
                          <a:schemeClr val="accent6">
                            <a:lumMod val="60000"/>
                            <a:lumOff val="40000"/>
                          </a:schemeClr>
                        </a:solidFill>
                      </a:endParaRPr>
                    </a:p>
                    <a:p>
                      <a:pPr algn="l" fontAlgn="b"/>
                      <a:endParaRPr lang="en-US" sz="1100" b="1" i="0" u="none" strike="noStrike" dirty="0">
                        <a:solidFill>
                          <a:schemeClr val="accent6">
                            <a:lumMod val="60000"/>
                            <a:lumOff val="40000"/>
                          </a:schemeClr>
                        </a:solidFill>
                        <a:effectLst/>
                        <a:latin typeface="Arial"/>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3973593386"/>
              </p:ext>
            </p:extLst>
          </p:nvPr>
        </p:nvGraphicFramePr>
        <p:xfrm>
          <a:off x="4876800" y="1143000"/>
          <a:ext cx="4114800" cy="335280"/>
        </p:xfrm>
        <a:graphic>
          <a:graphicData uri="http://schemas.openxmlformats.org/drawingml/2006/table">
            <a:tbl>
              <a:tblPr>
                <a:tableStyleId>{5C22544A-7EE6-4342-B048-85BDC9FD1C3A}</a:tableStyleId>
              </a:tblPr>
              <a:tblGrid>
                <a:gridCol w="4114800"/>
              </a:tblGrid>
              <a:tr h="257175">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b="1" u="none" strike="noStrike" dirty="0" smtClean="0">
                          <a:solidFill>
                            <a:schemeClr val="accent6">
                              <a:lumMod val="60000"/>
                              <a:lumOff val="40000"/>
                            </a:schemeClr>
                          </a:solidFill>
                          <a:effectLst/>
                        </a:rPr>
                        <a:t>Liver</a:t>
                      </a:r>
                      <a:r>
                        <a:rPr lang="en-US" sz="1100" b="1" u="none" strike="noStrike" baseline="0" dirty="0" smtClean="0">
                          <a:solidFill>
                            <a:schemeClr val="accent6">
                              <a:lumMod val="60000"/>
                              <a:lumOff val="40000"/>
                            </a:schemeClr>
                          </a:solidFill>
                          <a:effectLst/>
                        </a:rPr>
                        <a:t> cirrhosis due to alcohol use, a</a:t>
                      </a:r>
                      <a:r>
                        <a:rPr lang="en-US" sz="1100" b="1" dirty="0" smtClean="0">
                          <a:solidFill>
                            <a:schemeClr val="accent6">
                              <a:lumMod val="60000"/>
                              <a:lumOff val="40000"/>
                            </a:schemeClr>
                          </a:solidFill>
                        </a:rPr>
                        <a:t>ge-standardized Disability adjusted life years (DALY) rate per 100,000 population</a:t>
                      </a:r>
                      <a:r>
                        <a:rPr lang="en-US" sz="1100" b="1" baseline="0" dirty="0" smtClean="0">
                          <a:solidFill>
                            <a:schemeClr val="accent6">
                              <a:lumMod val="60000"/>
                              <a:lumOff val="40000"/>
                            </a:schemeClr>
                          </a:solidFill>
                        </a:rPr>
                        <a:t>, 2013</a:t>
                      </a:r>
                      <a:endParaRPr lang="en-US" sz="1100" b="1" dirty="0" smtClean="0">
                        <a:solidFill>
                          <a:schemeClr val="accent6">
                            <a:lumMod val="60000"/>
                            <a:lumOff val="40000"/>
                          </a:schemeClr>
                        </a:solidFill>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sp>
        <p:nvSpPr>
          <p:cNvPr id="10" name="Text Placeholder 2"/>
          <p:cNvSpPr>
            <a:spLocks noGrp="1"/>
          </p:cNvSpPr>
          <p:nvPr>
            <p:ph type="body" sz="quarter" idx="11"/>
          </p:nvPr>
        </p:nvSpPr>
        <p:spPr>
          <a:xfrm>
            <a:off x="91440" y="5852160"/>
            <a:ext cx="8979408" cy="731520"/>
          </a:xfrm>
        </p:spPr>
        <p:txBody>
          <a:bodyPr/>
          <a:lstStyle/>
          <a:p>
            <a:r>
              <a:rPr lang="en-US" b="1" dirty="0">
                <a:solidFill>
                  <a:srgbClr val="000000"/>
                </a:solidFill>
              </a:rPr>
              <a:t>Source</a:t>
            </a:r>
            <a:r>
              <a:rPr lang="en-US" dirty="0">
                <a:solidFill>
                  <a:srgbClr val="000000"/>
                </a:solidFill>
              </a:rPr>
              <a:t>: Kaiser Family Foundation analysis of data from the University of Washington Institute for Health Metrics and Evaluation. Available at: </a:t>
            </a:r>
            <a:r>
              <a:rPr lang="en-US" dirty="0">
                <a:solidFill>
                  <a:srgbClr val="000000"/>
                </a:solidFill>
                <a:hlinkClick r:id="rId5"/>
              </a:rPr>
              <a:t>http://ghdx.healthdata.org/global-burden-disease-study-2013-gbd-2013-data-downloads</a:t>
            </a:r>
            <a:r>
              <a:rPr lang="en-US" dirty="0">
                <a:solidFill>
                  <a:srgbClr val="000000"/>
                </a:solidFill>
              </a:rPr>
              <a:t> (Accessed </a:t>
            </a:r>
            <a:r>
              <a:rPr lang="en-US" dirty="0" smtClean="0">
                <a:solidFill>
                  <a:srgbClr val="000000"/>
                </a:solidFill>
              </a:rPr>
              <a:t>on November </a:t>
            </a:r>
            <a:r>
              <a:rPr lang="en-US" dirty="0">
                <a:solidFill>
                  <a:srgbClr val="000000"/>
                </a:solidFill>
              </a:rPr>
              <a:t>23, 2015</a:t>
            </a:r>
            <a:r>
              <a:rPr lang="en-US" dirty="0" smtClean="0">
                <a:solidFill>
                  <a:srgbClr val="000000"/>
                </a:solidFill>
              </a:rPr>
              <a:t>). </a:t>
            </a:r>
            <a:r>
              <a:rPr lang="en-US" b="1" dirty="0" smtClean="0">
                <a:solidFill>
                  <a:srgbClr val="000000"/>
                </a:solidFill>
              </a:rPr>
              <a:t>Note:</a:t>
            </a:r>
            <a:r>
              <a:rPr lang="en-US" dirty="0" smtClean="0">
                <a:solidFill>
                  <a:srgbClr val="000000"/>
                </a:solidFill>
              </a:rPr>
              <a:t> </a:t>
            </a:r>
            <a:r>
              <a:rPr lang="en-US" dirty="0">
                <a:solidFill>
                  <a:srgbClr val="000000"/>
                </a:solidFill>
              </a:rPr>
              <a:t>“Average” is the simple average of the comparable countries shown above. Comparable countries are defined as those with above median GDP and above median GDP per capita in at least one of the past ten years.</a:t>
            </a:r>
          </a:p>
        </p:txBody>
      </p:sp>
    </p:spTree>
    <p:extLst>
      <p:ext uri="{BB962C8B-B14F-4D97-AF65-F5344CB8AC3E}">
        <p14:creationId xmlns:p14="http://schemas.microsoft.com/office/powerpoint/2010/main" val="18765436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b="1" dirty="0">
                <a:solidFill>
                  <a:schemeClr val="accent6">
                    <a:lumMod val="50000"/>
                  </a:schemeClr>
                </a:solidFill>
              </a:rPr>
              <a:t>Source</a:t>
            </a:r>
            <a:r>
              <a:rPr lang="en-US" dirty="0">
                <a:solidFill>
                  <a:schemeClr val="accent6">
                    <a:lumMod val="50000"/>
                  </a:schemeClr>
                </a:solidFill>
              </a:rPr>
              <a:t>: </a:t>
            </a:r>
            <a:r>
              <a:rPr lang="en-US" dirty="0">
                <a:solidFill>
                  <a:schemeClr val="accent6">
                    <a:lumMod val="50000"/>
                  </a:schemeClr>
                </a:solidFill>
                <a:latin typeface="Georgia"/>
              </a:rPr>
              <a:t>Kaiser Family Foundation analysis of </a:t>
            </a:r>
            <a:r>
              <a:rPr lang="en-US" dirty="0" smtClean="0">
                <a:solidFill>
                  <a:schemeClr val="accent6">
                    <a:lumMod val="50000"/>
                  </a:schemeClr>
                </a:solidFill>
                <a:latin typeface="Georgia"/>
              </a:rPr>
              <a:t>data from </a:t>
            </a:r>
            <a:r>
              <a:rPr lang="en-US" dirty="0" smtClean="0">
                <a:solidFill>
                  <a:schemeClr val="accent6">
                    <a:lumMod val="50000"/>
                  </a:schemeClr>
                </a:solidFill>
              </a:rPr>
              <a:t>OECD</a:t>
            </a:r>
            <a:r>
              <a:rPr lang="en-US" dirty="0">
                <a:solidFill>
                  <a:schemeClr val="accent6">
                    <a:lumMod val="50000"/>
                  </a:schemeClr>
                </a:solidFill>
              </a:rPr>
              <a:t> (</a:t>
            </a:r>
            <a:r>
              <a:rPr lang="en-US" dirty="0" smtClean="0">
                <a:solidFill>
                  <a:schemeClr val="accent6">
                    <a:lumMod val="50000"/>
                  </a:schemeClr>
                </a:solidFill>
              </a:rPr>
              <a:t>2016),</a:t>
            </a:r>
            <a:r>
              <a:rPr lang="en-US" dirty="0">
                <a:solidFill>
                  <a:schemeClr val="accent6">
                    <a:lumMod val="50000"/>
                  </a:schemeClr>
                </a:solidFill>
              </a:rPr>
              <a:t> "Health expenditure and financing: Health expenditure indicators", </a:t>
            </a:r>
            <a:r>
              <a:rPr lang="en-US" i="1" dirty="0">
                <a:solidFill>
                  <a:schemeClr val="accent6">
                    <a:lumMod val="50000"/>
                  </a:schemeClr>
                </a:solidFill>
              </a:rPr>
              <a:t>OECD Health Statistics</a:t>
            </a:r>
            <a:r>
              <a:rPr lang="en-US" dirty="0">
                <a:solidFill>
                  <a:schemeClr val="accent6">
                    <a:lumMod val="50000"/>
                  </a:schemeClr>
                </a:solidFill>
              </a:rPr>
              <a:t> (database</a:t>
            </a:r>
            <a:r>
              <a:rPr lang="en-US" dirty="0" smtClean="0">
                <a:solidFill>
                  <a:schemeClr val="accent6">
                    <a:lumMod val="50000"/>
                  </a:schemeClr>
                </a:solidFill>
              </a:rPr>
              <a:t>). </a:t>
            </a:r>
            <a:r>
              <a:rPr lang="en-US" dirty="0" err="1" smtClean="0">
                <a:solidFill>
                  <a:schemeClr val="accent6">
                    <a:lumMod val="50000"/>
                  </a:schemeClr>
                </a:solidFill>
              </a:rPr>
              <a:t>doi</a:t>
            </a:r>
            <a:r>
              <a:rPr lang="en-US" dirty="0" smtClean="0">
                <a:solidFill>
                  <a:schemeClr val="accent6">
                    <a:lumMod val="50000"/>
                  </a:schemeClr>
                </a:solidFill>
              </a:rPr>
              <a:t>:</a:t>
            </a:r>
            <a:r>
              <a:rPr lang="en-US" dirty="0">
                <a:solidFill>
                  <a:schemeClr val="accent6">
                    <a:lumMod val="50000"/>
                  </a:schemeClr>
                </a:solidFill>
              </a:rPr>
              <a:t> </a:t>
            </a:r>
            <a:r>
              <a:rPr lang="en-US" u="sng" dirty="0" smtClean="0">
                <a:solidFill>
                  <a:schemeClr val="accent6">
                    <a:lumMod val="50000"/>
                  </a:schemeClr>
                </a:solidFill>
                <a:hlinkClick r:id="rId3" tooltip="http://dx.doi.org/10.1787/data-00349-en"/>
              </a:rPr>
              <a:t>http://dx.doi.org/10.1787/data-00349-en</a:t>
            </a:r>
            <a:r>
              <a:rPr lang="en-US" dirty="0" smtClean="0">
                <a:solidFill>
                  <a:schemeClr val="accent6">
                    <a:lumMod val="50000"/>
                  </a:schemeClr>
                </a:solidFill>
              </a:rPr>
              <a:t> (Accessed on 08 February 2016); and </a:t>
            </a:r>
            <a:r>
              <a:rPr lang="en-US" dirty="0">
                <a:solidFill>
                  <a:schemeClr val="accent6">
                    <a:lumMod val="50000"/>
                  </a:schemeClr>
                </a:solidFill>
              </a:rPr>
              <a:t>OECD (2016), Social spending (indicator). </a:t>
            </a:r>
            <a:r>
              <a:rPr lang="en-US" dirty="0" err="1">
                <a:solidFill>
                  <a:schemeClr val="accent6">
                    <a:lumMod val="50000"/>
                  </a:schemeClr>
                </a:solidFill>
              </a:rPr>
              <a:t>doi</a:t>
            </a:r>
            <a:r>
              <a:rPr lang="en-US" dirty="0">
                <a:solidFill>
                  <a:schemeClr val="accent6">
                    <a:lumMod val="50000"/>
                  </a:schemeClr>
                </a:solidFill>
              </a:rPr>
              <a:t>: 10.1787/7497563b-en </a:t>
            </a:r>
            <a:r>
              <a:rPr lang="en-US" dirty="0" smtClean="0">
                <a:solidFill>
                  <a:schemeClr val="accent6">
                    <a:lumMod val="50000"/>
                  </a:schemeClr>
                </a:solidFill>
              </a:rPr>
              <a:t>(</a:t>
            </a:r>
            <a:r>
              <a:rPr lang="en-US" dirty="0">
                <a:solidFill>
                  <a:schemeClr val="accent6">
                    <a:lumMod val="50000"/>
                  </a:schemeClr>
                </a:solidFill>
              </a:rPr>
              <a:t>Accessed </a:t>
            </a:r>
            <a:r>
              <a:rPr lang="en-US" dirty="0" smtClean="0">
                <a:solidFill>
                  <a:schemeClr val="accent6">
                    <a:lumMod val="50000"/>
                  </a:schemeClr>
                </a:solidFill>
              </a:rPr>
              <a:t>on 08 </a:t>
            </a:r>
            <a:r>
              <a:rPr lang="en-US" dirty="0">
                <a:solidFill>
                  <a:schemeClr val="accent6">
                    <a:lumMod val="50000"/>
                  </a:schemeClr>
                </a:solidFill>
              </a:rPr>
              <a:t>February 2016) </a:t>
            </a:r>
            <a:r>
              <a:rPr lang="en-US" b="1" dirty="0" smtClean="0">
                <a:solidFill>
                  <a:schemeClr val="accent6">
                    <a:lumMod val="50000"/>
                  </a:schemeClr>
                </a:solidFill>
              </a:rPr>
              <a:t>Note: </a:t>
            </a:r>
            <a:r>
              <a:rPr lang="en-US" dirty="0" smtClean="0">
                <a:solidFill>
                  <a:schemeClr val="accent6">
                    <a:lumMod val="50000"/>
                  </a:schemeClr>
                </a:solidFill>
              </a:rPr>
              <a:t>Social spending includes cash assistance. Total net social spending data unavailable for Switzerland.</a:t>
            </a:r>
            <a:endParaRPr lang="en-US" dirty="0">
              <a:solidFill>
                <a:schemeClr val="accent6">
                  <a:lumMod val="50000"/>
                </a:schemeClr>
              </a:solidFill>
            </a:endParaRPr>
          </a:p>
        </p:txBody>
      </p:sp>
      <p:sp>
        <p:nvSpPr>
          <p:cNvPr id="3" name="Title 2"/>
          <p:cNvSpPr>
            <a:spLocks noGrp="1"/>
          </p:cNvSpPr>
          <p:nvPr>
            <p:ph type="title"/>
          </p:nvPr>
        </p:nvSpPr>
        <p:spPr/>
        <p:txBody>
          <a:bodyPr/>
          <a:lstStyle/>
          <a:p>
            <a:r>
              <a:rPr lang="en-US" sz="2400" b="0" dirty="0" smtClean="0"/>
              <a:t>The U.S. is an outlier for health spending, but when combined with other social services, spending is similar to other countries</a:t>
            </a:r>
            <a:endParaRPr lang="en-US" sz="2400" b="0" dirty="0"/>
          </a:p>
        </p:txBody>
      </p:sp>
      <p:sp>
        <p:nvSpPr>
          <p:cNvPr id="5" name="TextBox 4"/>
          <p:cNvSpPr txBox="1"/>
          <p:nvPr/>
        </p:nvSpPr>
        <p:spPr>
          <a:xfrm>
            <a:off x="228600" y="1114225"/>
            <a:ext cx="3657600" cy="261610"/>
          </a:xfrm>
          <a:prstGeom prst="rect">
            <a:avLst/>
          </a:prstGeom>
          <a:noFill/>
        </p:spPr>
        <p:txBody>
          <a:bodyPr wrap="square" rtlCol="0">
            <a:spAutoFit/>
          </a:bodyPr>
          <a:lstStyle/>
          <a:p>
            <a:r>
              <a:rPr lang="en-US" sz="1100" b="1" dirty="0">
                <a:solidFill>
                  <a:srgbClr val="3C3A3B">
                    <a:lumMod val="60000"/>
                    <a:lumOff val="40000"/>
                  </a:srgbClr>
                </a:solidFill>
                <a:cs typeface="Meta Offc Pro"/>
              </a:rPr>
              <a:t>Total health </a:t>
            </a:r>
            <a:r>
              <a:rPr lang="en-US" sz="1100" b="1" dirty="0" smtClean="0">
                <a:solidFill>
                  <a:srgbClr val="3C3A3B">
                    <a:lumMod val="60000"/>
                    <a:lumOff val="40000"/>
                  </a:srgbClr>
                </a:solidFill>
                <a:cs typeface="Meta Offc Pro"/>
              </a:rPr>
              <a:t>consumption </a:t>
            </a:r>
            <a:r>
              <a:rPr lang="en-US" sz="1100" b="1" dirty="0">
                <a:solidFill>
                  <a:srgbClr val="3C3A3B">
                    <a:lumMod val="60000"/>
                    <a:lumOff val="40000"/>
                  </a:srgbClr>
                </a:solidFill>
                <a:cs typeface="Meta Offc Pro"/>
              </a:rPr>
              <a:t>as percent of GDP, </a:t>
            </a:r>
            <a:r>
              <a:rPr lang="en-US" sz="1100" b="1" dirty="0" smtClean="0">
                <a:solidFill>
                  <a:srgbClr val="3C3A3B">
                    <a:lumMod val="60000"/>
                    <a:lumOff val="40000"/>
                  </a:srgbClr>
                </a:solidFill>
                <a:cs typeface="Meta Offc Pro"/>
              </a:rPr>
              <a:t>2011</a:t>
            </a:r>
            <a:endParaRPr lang="en-US" sz="1100" b="1" dirty="0">
              <a:solidFill>
                <a:srgbClr val="3C3A3B">
                  <a:lumMod val="60000"/>
                  <a:lumOff val="40000"/>
                </a:srgbClr>
              </a:solidFill>
              <a:cs typeface="Meta Offc Pro"/>
            </a:endParaRPr>
          </a:p>
        </p:txBody>
      </p:sp>
      <p:graphicFrame>
        <p:nvGraphicFramePr>
          <p:cNvPr id="7" name="Content Placeholder 5"/>
          <p:cNvGraphicFramePr>
            <a:graphicFrameLocks/>
          </p:cNvGraphicFramePr>
          <p:nvPr>
            <p:extLst>
              <p:ext uri="{D42A27DB-BD31-4B8C-83A1-F6EECF244321}">
                <p14:modId xmlns:p14="http://schemas.microsoft.com/office/powerpoint/2010/main" val="3155490094"/>
              </p:ext>
            </p:extLst>
          </p:nvPr>
        </p:nvGraphicFramePr>
        <p:xfrm>
          <a:off x="4373880" y="1327816"/>
          <a:ext cx="4434840" cy="4389120"/>
        </p:xfrm>
        <a:graphic>
          <a:graphicData uri="http://schemas.openxmlformats.org/drawingml/2006/chart">
            <c:chart xmlns:c="http://schemas.openxmlformats.org/drawingml/2006/chart" xmlns:r="http://schemas.openxmlformats.org/officeDocument/2006/relationships" r:id="rId4"/>
          </a:graphicData>
        </a:graphic>
      </p:graphicFrame>
      <p:sp>
        <p:nvSpPr>
          <p:cNvPr id="8" name="TextBox 7"/>
          <p:cNvSpPr txBox="1"/>
          <p:nvPr/>
        </p:nvSpPr>
        <p:spPr>
          <a:xfrm>
            <a:off x="4495800" y="1029587"/>
            <a:ext cx="4191000" cy="430887"/>
          </a:xfrm>
          <a:prstGeom prst="rect">
            <a:avLst/>
          </a:prstGeom>
          <a:noFill/>
        </p:spPr>
        <p:txBody>
          <a:bodyPr wrap="square" rtlCol="0">
            <a:spAutoFit/>
          </a:bodyPr>
          <a:lstStyle/>
          <a:p>
            <a:r>
              <a:rPr lang="en-US" sz="1100" b="1" dirty="0" smtClean="0">
                <a:solidFill>
                  <a:srgbClr val="3C3A3B">
                    <a:lumMod val="60000"/>
                    <a:lumOff val="40000"/>
                  </a:srgbClr>
                </a:solidFill>
                <a:cs typeface="Meta Offc Pro"/>
              </a:rPr>
              <a:t>Total social </a:t>
            </a:r>
            <a:r>
              <a:rPr lang="en-US" sz="1100" b="1" dirty="0">
                <a:solidFill>
                  <a:srgbClr val="3C3A3B">
                    <a:lumMod val="60000"/>
                    <a:lumOff val="40000"/>
                  </a:srgbClr>
                </a:solidFill>
                <a:cs typeface="Meta Offc Pro"/>
              </a:rPr>
              <a:t>spending (including health and other social services</a:t>
            </a:r>
            <a:r>
              <a:rPr lang="en-US" sz="1100" b="1" dirty="0" smtClean="0">
                <a:solidFill>
                  <a:srgbClr val="3C3A3B">
                    <a:lumMod val="60000"/>
                    <a:lumOff val="40000"/>
                  </a:srgbClr>
                </a:solidFill>
                <a:cs typeface="Meta Offc Pro"/>
              </a:rPr>
              <a:t>) as percent of GDP, 2011</a:t>
            </a:r>
            <a:endParaRPr lang="en-US" sz="1100" b="1" dirty="0">
              <a:solidFill>
                <a:srgbClr val="000000"/>
              </a:solidFill>
              <a:cs typeface="Meta Offc Pro"/>
            </a:endParaRPr>
          </a:p>
        </p:txBody>
      </p:sp>
      <p:graphicFrame>
        <p:nvGraphicFramePr>
          <p:cNvPr id="11" name="Content Placeholder 5"/>
          <p:cNvGraphicFramePr>
            <a:graphicFrameLocks/>
          </p:cNvGraphicFramePr>
          <p:nvPr>
            <p:extLst>
              <p:ext uri="{D42A27DB-BD31-4B8C-83A1-F6EECF244321}">
                <p14:modId xmlns:p14="http://schemas.microsoft.com/office/powerpoint/2010/main" val="2711463307"/>
              </p:ext>
            </p:extLst>
          </p:nvPr>
        </p:nvGraphicFramePr>
        <p:xfrm>
          <a:off x="76201" y="1280160"/>
          <a:ext cx="4434840" cy="438912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4745946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91440" y="5852160"/>
            <a:ext cx="8961120" cy="731520"/>
          </a:xfrm>
        </p:spPr>
        <p:txBody>
          <a:bodyPr/>
          <a:lstStyle/>
          <a:p>
            <a:r>
              <a:rPr lang="en-US" b="1" dirty="0">
                <a:solidFill>
                  <a:srgbClr val="000000"/>
                </a:solidFill>
              </a:rPr>
              <a:t>Source</a:t>
            </a:r>
            <a:r>
              <a:rPr lang="en-US" dirty="0">
                <a:solidFill>
                  <a:srgbClr val="000000"/>
                </a:solidFill>
              </a:rPr>
              <a:t>: Kaiser Family Foundation analysis of data from the WHO</a:t>
            </a:r>
            <a:r>
              <a:rPr lang="en-US" dirty="0" smtClean="0">
                <a:solidFill>
                  <a:srgbClr val="000000"/>
                </a:solidFill>
              </a:rPr>
              <a:t> Global Health Observatory Data Repository. </a:t>
            </a:r>
            <a:r>
              <a:rPr lang="en-US" dirty="0">
                <a:solidFill>
                  <a:srgbClr val="000000"/>
                </a:solidFill>
              </a:rPr>
              <a:t>Available at: </a:t>
            </a:r>
            <a:r>
              <a:rPr lang="en-US" dirty="0">
                <a:hlinkClick r:id="rId3"/>
              </a:rPr>
              <a:t>http://</a:t>
            </a:r>
            <a:r>
              <a:rPr lang="en-US" dirty="0" smtClean="0">
                <a:hlinkClick r:id="rId3"/>
              </a:rPr>
              <a:t>apps.who.int/gho/data/node.main.162?lang=en</a:t>
            </a:r>
            <a:r>
              <a:rPr lang="en-US" dirty="0" smtClean="0"/>
              <a:t> (</a:t>
            </a:r>
            <a:r>
              <a:rPr lang="en-US" dirty="0" smtClean="0">
                <a:solidFill>
                  <a:srgbClr val="000000"/>
                </a:solidFill>
              </a:rPr>
              <a:t>Accessed on November 23, 2015). </a:t>
            </a:r>
            <a:endParaRPr lang="en-US" dirty="0">
              <a:solidFill>
                <a:srgbClr val="000000"/>
              </a:solidFill>
            </a:endParaRPr>
          </a:p>
        </p:txBody>
      </p:sp>
      <p:sp>
        <p:nvSpPr>
          <p:cNvPr id="4" name="Title 3"/>
          <p:cNvSpPr>
            <a:spLocks noGrp="1"/>
          </p:cNvSpPr>
          <p:nvPr>
            <p:ph type="title"/>
          </p:nvPr>
        </p:nvSpPr>
        <p:spPr/>
        <p:txBody>
          <a:bodyPr/>
          <a:lstStyle/>
          <a:p>
            <a:r>
              <a:rPr lang="en-US" b="0" dirty="0" smtClean="0">
                <a:solidFill>
                  <a:srgbClr val="0D324E"/>
                </a:solidFill>
              </a:rPr>
              <a:t>The U.S. has the highest environmental burden of disease compared to other high-income countries</a:t>
            </a:r>
            <a:endParaRPr lang="en-US" b="0" dirty="0">
              <a:solidFill>
                <a:srgbClr val="0D324E"/>
              </a:solidFill>
            </a:endParaRPr>
          </a:p>
        </p:txBody>
      </p:sp>
      <p:sp>
        <p:nvSpPr>
          <p:cNvPr id="8" name="TextBox 7"/>
          <p:cNvSpPr txBox="1"/>
          <p:nvPr/>
        </p:nvSpPr>
        <p:spPr>
          <a:xfrm>
            <a:off x="0" y="1014984"/>
            <a:ext cx="3882794" cy="261610"/>
          </a:xfrm>
          <a:prstGeom prst="rect">
            <a:avLst/>
          </a:prstGeom>
          <a:noFill/>
        </p:spPr>
        <p:txBody>
          <a:bodyPr wrap="none" rtlCol="0">
            <a:spAutoFit/>
          </a:bodyPr>
          <a:lstStyle/>
          <a:p>
            <a:pPr fontAlgn="t"/>
            <a:r>
              <a:rPr lang="en-US" sz="1100" b="1" dirty="0" smtClean="0">
                <a:solidFill>
                  <a:srgbClr val="3C3A3B">
                    <a:lumMod val="60000"/>
                    <a:lumOff val="40000"/>
                  </a:srgbClr>
                </a:solidFill>
              </a:rPr>
              <a:t>Total environment attributable DALYs per 100,000 capita, 2004</a:t>
            </a:r>
            <a:endParaRPr lang="en-US" sz="1100" b="1" dirty="0">
              <a:solidFill>
                <a:srgbClr val="3C3A3B">
                  <a:lumMod val="60000"/>
                  <a:lumOff val="40000"/>
                </a:srgbClr>
              </a:solidFill>
              <a:latin typeface="Arial"/>
            </a:endParaRPr>
          </a:p>
        </p:txBody>
      </p:sp>
      <p:graphicFrame>
        <p:nvGraphicFramePr>
          <p:cNvPr id="6" name="Content Placeholder 1"/>
          <p:cNvGraphicFramePr>
            <a:graphicFrameLocks noGrp="1"/>
          </p:cNvGraphicFramePr>
          <p:nvPr>
            <p:ph idx="1"/>
            <p:extLst>
              <p:ext uri="{D42A27DB-BD31-4B8C-83A1-F6EECF244321}">
                <p14:modId xmlns:p14="http://schemas.microsoft.com/office/powerpoint/2010/main" val="1117101276"/>
              </p:ext>
            </p:extLst>
          </p:nvPr>
        </p:nvGraphicFramePr>
        <p:xfrm>
          <a:off x="76200" y="1279525"/>
          <a:ext cx="8975725" cy="448151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9193506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91440" y="5852160"/>
            <a:ext cx="8961120" cy="731520"/>
          </a:xfrm>
        </p:spPr>
        <p:txBody>
          <a:bodyPr/>
          <a:lstStyle/>
          <a:p>
            <a:r>
              <a:rPr lang="en-US" b="1" dirty="0">
                <a:solidFill>
                  <a:srgbClr val="000000"/>
                </a:solidFill>
              </a:rPr>
              <a:t>Source</a:t>
            </a:r>
            <a:r>
              <a:rPr lang="en-US" dirty="0" smtClean="0">
                <a:solidFill>
                  <a:srgbClr val="000000"/>
                </a:solidFill>
              </a:rPr>
              <a:t>: CDC (2013). </a:t>
            </a:r>
            <a:r>
              <a:rPr lang="en-US" dirty="0">
                <a:solidFill>
                  <a:srgbClr val="000000"/>
                </a:solidFill>
              </a:rPr>
              <a:t>Available at: http://www.cdc.gov/nchs/data/nvsr/nvsr64/nvsr64_02.pdf</a:t>
            </a:r>
          </a:p>
        </p:txBody>
      </p:sp>
      <p:sp>
        <p:nvSpPr>
          <p:cNvPr id="4" name="Title 3"/>
          <p:cNvSpPr>
            <a:spLocks noGrp="1"/>
          </p:cNvSpPr>
          <p:nvPr>
            <p:ph type="title"/>
          </p:nvPr>
        </p:nvSpPr>
        <p:spPr/>
        <p:txBody>
          <a:bodyPr/>
          <a:lstStyle/>
          <a:p>
            <a:r>
              <a:rPr lang="en-US" b="0" dirty="0" smtClean="0"/>
              <a:t>Poisonings, car accidents, and falls are the leading causes of accidental death in the United States</a:t>
            </a:r>
            <a:endParaRPr lang="en-US" b="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084741698"/>
              </p:ext>
            </p:extLst>
          </p:nvPr>
        </p:nvGraphicFramePr>
        <p:xfrm>
          <a:off x="76200" y="1279525"/>
          <a:ext cx="8975725" cy="4481513"/>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0" y="1014984"/>
            <a:ext cx="3863558" cy="261610"/>
          </a:xfrm>
          <a:prstGeom prst="rect">
            <a:avLst/>
          </a:prstGeom>
          <a:noFill/>
        </p:spPr>
        <p:txBody>
          <a:bodyPr wrap="none" rtlCol="0">
            <a:spAutoFit/>
          </a:bodyPr>
          <a:lstStyle/>
          <a:p>
            <a:r>
              <a:rPr lang="en-US" sz="1100" b="1" dirty="0" smtClean="0">
                <a:solidFill>
                  <a:srgbClr val="3C3A3B">
                    <a:lumMod val="60000"/>
                    <a:lumOff val="40000"/>
                  </a:srgbClr>
                </a:solidFill>
              </a:rPr>
              <a:t>Mortality rate </a:t>
            </a:r>
            <a:r>
              <a:rPr lang="en-US" sz="1100" b="1" dirty="0">
                <a:solidFill>
                  <a:srgbClr val="3C3A3B">
                    <a:lumMod val="60000"/>
                    <a:lumOff val="40000"/>
                  </a:srgbClr>
                </a:solidFill>
              </a:rPr>
              <a:t>per 100,000 population</a:t>
            </a:r>
            <a:r>
              <a:rPr lang="en-US" sz="1100" b="1" dirty="0" smtClean="0">
                <a:solidFill>
                  <a:srgbClr val="3C3A3B">
                    <a:lumMod val="60000"/>
                    <a:lumOff val="40000"/>
                  </a:srgbClr>
                </a:solidFill>
              </a:rPr>
              <a:t>, by cause of death, 2013 </a:t>
            </a:r>
            <a:endParaRPr lang="en-US" sz="1100" b="1" dirty="0">
              <a:solidFill>
                <a:srgbClr val="3C3A3B">
                  <a:lumMod val="60000"/>
                  <a:lumOff val="40000"/>
                </a:srgbClr>
              </a:solidFill>
            </a:endParaRPr>
          </a:p>
        </p:txBody>
      </p:sp>
    </p:spTree>
    <p:extLst>
      <p:ext uri="{BB962C8B-B14F-4D97-AF65-F5344CB8AC3E}">
        <p14:creationId xmlns:p14="http://schemas.microsoft.com/office/powerpoint/2010/main" val="90373042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US" b="1" dirty="0">
                <a:solidFill>
                  <a:srgbClr val="000000"/>
                </a:solidFill>
              </a:rPr>
              <a:t>Source</a:t>
            </a:r>
            <a:r>
              <a:rPr lang="en-US" dirty="0">
                <a:solidFill>
                  <a:srgbClr val="000000"/>
                </a:solidFill>
              </a:rPr>
              <a:t>: Kaiser Family Foundation analysis of data from the University of Washington Institute for Health Metrics and Evaluation. Available </a:t>
            </a:r>
            <a:r>
              <a:rPr lang="en-US" dirty="0" smtClean="0">
                <a:solidFill>
                  <a:srgbClr val="000000"/>
                </a:solidFill>
              </a:rPr>
              <a:t>at: </a:t>
            </a:r>
            <a:r>
              <a:rPr lang="en-US" dirty="0" smtClean="0">
                <a:solidFill>
                  <a:srgbClr val="000000"/>
                </a:solidFill>
                <a:hlinkClick r:id="rId3"/>
              </a:rPr>
              <a:t>http</a:t>
            </a:r>
            <a:r>
              <a:rPr lang="en-US" dirty="0">
                <a:solidFill>
                  <a:srgbClr val="000000"/>
                </a:solidFill>
                <a:hlinkClick r:id="rId3"/>
              </a:rPr>
              <a:t>://</a:t>
            </a:r>
            <a:r>
              <a:rPr lang="en-US" dirty="0" smtClean="0">
                <a:solidFill>
                  <a:srgbClr val="000000"/>
                </a:solidFill>
                <a:hlinkClick r:id="rId3"/>
              </a:rPr>
              <a:t>ghdx.healthdata.org/global-burden-disease-study-2013-gbd-2013-data-downloads</a:t>
            </a:r>
            <a:r>
              <a:rPr lang="en-US" dirty="0">
                <a:solidFill>
                  <a:srgbClr val="000000"/>
                </a:solidFill>
              </a:rPr>
              <a:t> (Accessed </a:t>
            </a:r>
            <a:r>
              <a:rPr lang="en-US" dirty="0" smtClean="0">
                <a:solidFill>
                  <a:srgbClr val="000000"/>
                </a:solidFill>
              </a:rPr>
              <a:t>on November </a:t>
            </a:r>
            <a:r>
              <a:rPr lang="en-US" dirty="0">
                <a:solidFill>
                  <a:srgbClr val="000000"/>
                </a:solidFill>
              </a:rPr>
              <a:t>23, 2015</a:t>
            </a:r>
            <a:r>
              <a:rPr lang="en-US" dirty="0" smtClean="0">
                <a:solidFill>
                  <a:srgbClr val="000000"/>
                </a:solidFill>
              </a:rPr>
              <a:t>). </a:t>
            </a:r>
            <a:endParaRPr lang="en-US" dirty="0">
              <a:solidFill>
                <a:srgbClr val="000000"/>
              </a:solidFill>
            </a:endParaRPr>
          </a:p>
        </p:txBody>
      </p:sp>
      <p:sp>
        <p:nvSpPr>
          <p:cNvPr id="4" name="Title 3"/>
          <p:cNvSpPr>
            <a:spLocks noGrp="1"/>
          </p:cNvSpPr>
          <p:nvPr>
            <p:ph type="title"/>
          </p:nvPr>
        </p:nvSpPr>
        <p:spPr/>
        <p:txBody>
          <a:bodyPr/>
          <a:lstStyle/>
          <a:p>
            <a:r>
              <a:rPr lang="en-US" b="0" dirty="0" smtClean="0"/>
              <a:t>Accidental poisonings lead to more than twice the years of disability in the U.S. than in comparable countries</a:t>
            </a:r>
            <a:endParaRPr lang="en-US" b="0" dirty="0"/>
          </a:p>
        </p:txBody>
      </p:sp>
      <p:sp>
        <p:nvSpPr>
          <p:cNvPr id="7" name="TextBox 6"/>
          <p:cNvSpPr txBox="1"/>
          <p:nvPr/>
        </p:nvSpPr>
        <p:spPr>
          <a:xfrm>
            <a:off x="0" y="1014984"/>
            <a:ext cx="5375189" cy="261610"/>
          </a:xfrm>
          <a:prstGeom prst="rect">
            <a:avLst/>
          </a:prstGeom>
          <a:noFill/>
        </p:spPr>
        <p:txBody>
          <a:bodyPr wrap="none" rtlCol="0">
            <a:spAutoFit/>
          </a:bodyPr>
          <a:lstStyle/>
          <a:p>
            <a:r>
              <a:rPr lang="en-US" sz="1100" b="1" dirty="0">
                <a:solidFill>
                  <a:srgbClr val="3C3A3B">
                    <a:lumMod val="60000"/>
                    <a:lumOff val="40000"/>
                  </a:srgbClr>
                </a:solidFill>
              </a:rPr>
              <a:t>Age-standardized Disability adjusted life years (DALY) rate per 100,000 population, 2013 </a:t>
            </a:r>
          </a:p>
        </p:txBody>
      </p:sp>
      <p:graphicFrame>
        <p:nvGraphicFramePr>
          <p:cNvPr id="6" name="Content Placeholder 11"/>
          <p:cNvGraphicFramePr>
            <a:graphicFrameLocks noGrp="1"/>
          </p:cNvGraphicFramePr>
          <p:nvPr>
            <p:ph idx="1"/>
            <p:extLst>
              <p:ext uri="{D42A27DB-BD31-4B8C-83A1-F6EECF244321}">
                <p14:modId xmlns:p14="http://schemas.microsoft.com/office/powerpoint/2010/main" val="2855958093"/>
              </p:ext>
            </p:extLst>
          </p:nvPr>
        </p:nvGraphicFramePr>
        <p:xfrm>
          <a:off x="76200" y="1279525"/>
          <a:ext cx="8975725" cy="448151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79631751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US" b="1" dirty="0">
                <a:solidFill>
                  <a:srgbClr val="000000"/>
                </a:solidFill>
              </a:rPr>
              <a:t>Source</a:t>
            </a:r>
            <a:r>
              <a:rPr lang="en-US" dirty="0">
                <a:solidFill>
                  <a:srgbClr val="000000"/>
                </a:solidFill>
              </a:rPr>
              <a:t>: </a:t>
            </a:r>
            <a:r>
              <a:rPr lang="en-US" dirty="0">
                <a:solidFill>
                  <a:srgbClr val="000000"/>
                </a:solidFill>
                <a:latin typeface="Georgia"/>
              </a:rPr>
              <a:t>Kaiser Family Foundation analysis of 2013 </a:t>
            </a:r>
            <a:r>
              <a:rPr lang="en-US" dirty="0">
                <a:solidFill>
                  <a:srgbClr val="000000"/>
                </a:solidFill>
              </a:rPr>
              <a:t>OECD data: OECD Health Statistics (database). </a:t>
            </a:r>
            <a:r>
              <a:rPr lang="en-US" dirty="0" err="1">
                <a:solidFill>
                  <a:srgbClr val="000000"/>
                </a:solidFill>
              </a:rPr>
              <a:t>doi</a:t>
            </a:r>
            <a:r>
              <a:rPr lang="en-US" dirty="0">
                <a:solidFill>
                  <a:srgbClr val="000000"/>
                </a:solidFill>
              </a:rPr>
              <a:t>: </a:t>
            </a:r>
            <a:r>
              <a:rPr lang="en-US" dirty="0"/>
              <a:t>10.1787/data-00540-en</a:t>
            </a:r>
            <a:r>
              <a:rPr lang="en-US" dirty="0">
                <a:solidFill>
                  <a:srgbClr val="000000"/>
                </a:solidFill>
              </a:rPr>
              <a:t> (Accessed </a:t>
            </a:r>
            <a:r>
              <a:rPr lang="en-US" dirty="0" smtClean="0">
                <a:solidFill>
                  <a:srgbClr val="000000"/>
                </a:solidFill>
              </a:rPr>
              <a:t>on December </a:t>
            </a:r>
            <a:r>
              <a:rPr lang="en-US" dirty="0">
                <a:solidFill>
                  <a:srgbClr val="000000"/>
                </a:solidFill>
              </a:rPr>
              <a:t>15, 2015).  </a:t>
            </a:r>
            <a:r>
              <a:rPr lang="en-US" b="1" dirty="0" smtClean="0">
                <a:solidFill>
                  <a:srgbClr val="000000"/>
                </a:solidFill>
              </a:rPr>
              <a:t>Notes: </a:t>
            </a:r>
            <a:r>
              <a:rPr lang="en-US" dirty="0" smtClean="0">
                <a:solidFill>
                  <a:srgbClr val="000000"/>
                </a:solidFill>
              </a:rPr>
              <a:t>Where data were unavailable (United Kingdom in 2000 and Australia </a:t>
            </a:r>
            <a:r>
              <a:rPr lang="en-US" dirty="0">
                <a:solidFill>
                  <a:srgbClr val="000000"/>
                </a:solidFill>
              </a:rPr>
              <a:t>for </a:t>
            </a:r>
            <a:r>
              <a:rPr lang="en-US" dirty="0" smtClean="0">
                <a:solidFill>
                  <a:srgbClr val="000000"/>
                </a:solidFill>
              </a:rPr>
              <a:t>2005), the previous year’s data were used</a:t>
            </a:r>
            <a:r>
              <a:rPr lang="en-US" dirty="0">
                <a:solidFill>
                  <a:srgbClr val="000000"/>
                </a:solidFill>
              </a:rPr>
              <a:t>. </a:t>
            </a:r>
            <a:r>
              <a:rPr lang="en-US" dirty="0" smtClean="0">
                <a:solidFill>
                  <a:srgbClr val="000000"/>
                </a:solidFill>
              </a:rPr>
              <a:t>Data </a:t>
            </a:r>
            <a:r>
              <a:rPr lang="en-US" dirty="0">
                <a:solidFill>
                  <a:srgbClr val="000000"/>
                </a:solidFill>
              </a:rPr>
              <a:t>for Switzerland omitted</a:t>
            </a:r>
            <a:r>
              <a:rPr lang="en-US" dirty="0" smtClean="0">
                <a:solidFill>
                  <a:srgbClr val="000000"/>
                </a:solidFill>
              </a:rPr>
              <a:t>. Break in series for Austria in 2002, Canada and France in 2000, and the United Kingdom in 2001.</a:t>
            </a:r>
            <a:endParaRPr lang="en-US" dirty="0">
              <a:solidFill>
                <a:srgbClr val="000000"/>
              </a:solidFill>
            </a:endParaRPr>
          </a:p>
        </p:txBody>
      </p:sp>
      <p:sp>
        <p:nvSpPr>
          <p:cNvPr id="4" name="Title 3"/>
          <p:cNvSpPr>
            <a:spLocks noGrp="1"/>
          </p:cNvSpPr>
          <p:nvPr>
            <p:ph type="title"/>
          </p:nvPr>
        </p:nvSpPr>
        <p:spPr/>
        <p:txBody>
          <a:bodyPr/>
          <a:lstStyle/>
          <a:p>
            <a:r>
              <a:rPr lang="en-US" sz="2400" b="0" dirty="0" smtClean="0"/>
              <a:t>Relative to comparable countries, the U.S. has higher rates of death from accidental poisonings, such as drug overdoses</a:t>
            </a:r>
            <a:endParaRPr lang="en-US" sz="2400" b="0" dirty="0"/>
          </a:p>
        </p:txBody>
      </p:sp>
      <p:sp>
        <p:nvSpPr>
          <p:cNvPr id="7" name="TextBox 6"/>
          <p:cNvSpPr txBox="1"/>
          <p:nvPr/>
        </p:nvSpPr>
        <p:spPr>
          <a:xfrm>
            <a:off x="0" y="1014984"/>
            <a:ext cx="5448928" cy="261610"/>
          </a:xfrm>
          <a:prstGeom prst="rect">
            <a:avLst/>
          </a:prstGeom>
          <a:noFill/>
        </p:spPr>
        <p:txBody>
          <a:bodyPr wrap="none" rtlCol="0">
            <a:spAutoFit/>
          </a:bodyPr>
          <a:lstStyle/>
          <a:p>
            <a:pPr algn="ctr"/>
            <a:r>
              <a:rPr lang="en-US" sz="1100" b="1" dirty="0">
                <a:solidFill>
                  <a:srgbClr val="D3D3D3">
                    <a:lumMod val="75000"/>
                  </a:srgbClr>
                </a:solidFill>
              </a:rPr>
              <a:t>Standardized mortality rate </a:t>
            </a:r>
            <a:r>
              <a:rPr lang="en-US" sz="1100" b="1" dirty="0" smtClean="0">
                <a:solidFill>
                  <a:srgbClr val="D3D3D3">
                    <a:lumMod val="75000"/>
                  </a:srgbClr>
                </a:solidFill>
              </a:rPr>
              <a:t>for accidental poisonings per </a:t>
            </a:r>
            <a:r>
              <a:rPr lang="en-US" sz="1100" b="1" dirty="0">
                <a:solidFill>
                  <a:srgbClr val="D3D3D3">
                    <a:lumMod val="75000"/>
                  </a:srgbClr>
                </a:solidFill>
              </a:rPr>
              <a:t>100,000 </a:t>
            </a:r>
            <a:r>
              <a:rPr lang="en-US" sz="1100" b="1" dirty="0" smtClean="0">
                <a:solidFill>
                  <a:srgbClr val="D3D3D3">
                    <a:lumMod val="75000"/>
                  </a:srgbClr>
                </a:solidFill>
              </a:rPr>
              <a:t>population, 2000-2010</a:t>
            </a:r>
            <a:endParaRPr lang="en-US" sz="1100" b="1" dirty="0">
              <a:solidFill>
                <a:srgbClr val="D3D3D3">
                  <a:lumMod val="75000"/>
                </a:srgbClr>
              </a:solidFill>
            </a:endParaRPr>
          </a:p>
        </p:txBody>
      </p:sp>
      <p:graphicFrame>
        <p:nvGraphicFramePr>
          <p:cNvPr id="13" name="Content Placeholder 10"/>
          <p:cNvGraphicFramePr>
            <a:graphicFrameLocks noGrp="1"/>
          </p:cNvGraphicFramePr>
          <p:nvPr>
            <p:ph idx="1"/>
            <p:extLst>
              <p:ext uri="{D42A27DB-BD31-4B8C-83A1-F6EECF244321}">
                <p14:modId xmlns:p14="http://schemas.microsoft.com/office/powerpoint/2010/main" val="1405680283"/>
              </p:ext>
            </p:extLst>
          </p:nvPr>
        </p:nvGraphicFramePr>
        <p:xfrm>
          <a:off x="76200" y="1279525"/>
          <a:ext cx="8979408" cy="448056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800360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b="1" dirty="0">
                <a:solidFill>
                  <a:srgbClr val="000000"/>
                </a:solidFill>
              </a:rPr>
              <a:t>Source</a:t>
            </a:r>
            <a:r>
              <a:rPr lang="en-US" dirty="0">
                <a:solidFill>
                  <a:srgbClr val="000000"/>
                </a:solidFill>
              </a:rPr>
              <a:t>: Kaiser Family Foundation analysis of data from the University of Washington Institute for Health Metrics and Evaluation. Available at: </a:t>
            </a:r>
            <a:r>
              <a:rPr lang="en-US" dirty="0">
                <a:solidFill>
                  <a:srgbClr val="000000"/>
                </a:solidFill>
                <a:hlinkClick r:id="rId3"/>
              </a:rPr>
              <a:t>http://ghdx.healthdata.org/global-burden-disease-study-2013-gbd-2013-data-downloads</a:t>
            </a:r>
            <a:r>
              <a:rPr lang="en-US" dirty="0">
                <a:solidFill>
                  <a:srgbClr val="000000"/>
                </a:solidFill>
              </a:rPr>
              <a:t> (Accessed </a:t>
            </a:r>
            <a:r>
              <a:rPr lang="en-US" dirty="0" smtClean="0">
                <a:solidFill>
                  <a:srgbClr val="000000"/>
                </a:solidFill>
              </a:rPr>
              <a:t>on November </a:t>
            </a:r>
            <a:r>
              <a:rPr lang="en-US" dirty="0">
                <a:solidFill>
                  <a:srgbClr val="000000"/>
                </a:solidFill>
              </a:rPr>
              <a:t>23, 2015).</a:t>
            </a:r>
          </a:p>
        </p:txBody>
      </p:sp>
      <p:sp>
        <p:nvSpPr>
          <p:cNvPr id="3" name="Title 2"/>
          <p:cNvSpPr>
            <a:spLocks noGrp="1"/>
          </p:cNvSpPr>
          <p:nvPr>
            <p:ph type="title"/>
          </p:nvPr>
        </p:nvSpPr>
        <p:spPr/>
        <p:txBody>
          <a:bodyPr/>
          <a:lstStyle/>
          <a:p>
            <a:r>
              <a:rPr lang="en-US" b="0" dirty="0" smtClean="0"/>
              <a:t>Disease burden from drug abuse disorders is higher in the U.S. than in comparable countries</a:t>
            </a:r>
            <a:endParaRPr lang="en-US" b="0" dirty="0"/>
          </a:p>
        </p:txBody>
      </p:sp>
      <p:graphicFrame>
        <p:nvGraphicFramePr>
          <p:cNvPr id="4" name="Content Placeholder 11"/>
          <p:cNvGraphicFramePr>
            <a:graphicFrameLocks/>
          </p:cNvGraphicFramePr>
          <p:nvPr>
            <p:extLst>
              <p:ext uri="{D42A27DB-BD31-4B8C-83A1-F6EECF244321}">
                <p14:modId xmlns:p14="http://schemas.microsoft.com/office/powerpoint/2010/main" val="3588374997"/>
              </p:ext>
            </p:extLst>
          </p:nvPr>
        </p:nvGraphicFramePr>
        <p:xfrm>
          <a:off x="76200" y="1279525"/>
          <a:ext cx="8975725" cy="4481513"/>
        </p:xfrm>
        <a:graphic>
          <a:graphicData uri="http://schemas.openxmlformats.org/drawingml/2006/chart">
            <c:chart xmlns:c="http://schemas.openxmlformats.org/drawingml/2006/chart" xmlns:r="http://schemas.openxmlformats.org/officeDocument/2006/relationships" r:id="rId4"/>
          </a:graphicData>
        </a:graphic>
      </p:graphicFrame>
      <p:sp>
        <p:nvSpPr>
          <p:cNvPr id="5" name="TextBox 4"/>
          <p:cNvSpPr txBox="1"/>
          <p:nvPr/>
        </p:nvSpPr>
        <p:spPr>
          <a:xfrm>
            <a:off x="0" y="1014984"/>
            <a:ext cx="5376793" cy="261610"/>
          </a:xfrm>
          <a:prstGeom prst="rect">
            <a:avLst/>
          </a:prstGeom>
          <a:noFill/>
        </p:spPr>
        <p:txBody>
          <a:bodyPr wrap="none" rtlCol="0">
            <a:spAutoFit/>
          </a:bodyPr>
          <a:lstStyle/>
          <a:p>
            <a:pPr fontAlgn="b">
              <a:defRPr/>
            </a:pPr>
            <a:r>
              <a:rPr lang="en-US" sz="1100" b="1" dirty="0" smtClean="0">
                <a:solidFill>
                  <a:srgbClr val="3C3A3B">
                    <a:lumMod val="60000"/>
                    <a:lumOff val="40000"/>
                  </a:srgbClr>
                </a:solidFill>
              </a:rPr>
              <a:t>Age-standardized </a:t>
            </a:r>
            <a:r>
              <a:rPr lang="en-US" sz="1100" b="1" dirty="0">
                <a:solidFill>
                  <a:srgbClr val="3C3A3B">
                    <a:lumMod val="60000"/>
                    <a:lumOff val="40000"/>
                  </a:srgbClr>
                </a:solidFill>
              </a:rPr>
              <a:t>Disability adjusted life years (DALY) rate per 100,000 </a:t>
            </a:r>
            <a:r>
              <a:rPr lang="en-US" sz="1100" b="1" dirty="0" smtClean="0">
                <a:solidFill>
                  <a:srgbClr val="3C3A3B">
                    <a:lumMod val="60000"/>
                    <a:lumOff val="40000"/>
                  </a:srgbClr>
                </a:solidFill>
              </a:rPr>
              <a:t>population, 2013</a:t>
            </a:r>
            <a:endParaRPr lang="en-US" sz="1100" b="1" dirty="0">
              <a:solidFill>
                <a:srgbClr val="3C3A3B">
                  <a:lumMod val="60000"/>
                  <a:lumOff val="40000"/>
                </a:srgbClr>
              </a:solidFill>
            </a:endParaRPr>
          </a:p>
        </p:txBody>
      </p:sp>
    </p:spTree>
    <p:extLst>
      <p:ext uri="{BB962C8B-B14F-4D97-AF65-F5344CB8AC3E}">
        <p14:creationId xmlns:p14="http://schemas.microsoft.com/office/powerpoint/2010/main" val="915986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1584104502"/>
              </p:ext>
            </p:extLst>
          </p:nvPr>
        </p:nvGraphicFramePr>
        <p:xfrm>
          <a:off x="92075" y="1371600"/>
          <a:ext cx="8959850" cy="4343400"/>
        </p:xfrm>
        <a:graphic>
          <a:graphicData uri="http://schemas.openxmlformats.org/drawingml/2006/chart">
            <c:chart xmlns:c="http://schemas.openxmlformats.org/drawingml/2006/chart" xmlns:r="http://schemas.openxmlformats.org/officeDocument/2006/relationships" r:id="rId3"/>
          </a:graphicData>
        </a:graphic>
      </p:graphicFrame>
      <p:sp>
        <p:nvSpPr>
          <p:cNvPr id="3" name="Title 2"/>
          <p:cNvSpPr>
            <a:spLocks noGrp="1"/>
          </p:cNvSpPr>
          <p:nvPr>
            <p:ph type="title"/>
          </p:nvPr>
        </p:nvSpPr>
        <p:spPr/>
        <p:txBody>
          <a:bodyPr/>
          <a:lstStyle/>
          <a:p>
            <a:r>
              <a:rPr lang="en-US" b="0" dirty="0" smtClean="0"/>
              <a:t>56 percent of people in the U.S. report having a personal connection to prescription painkiller abuse</a:t>
            </a:r>
            <a:endParaRPr lang="en-US" b="0" dirty="0"/>
          </a:p>
        </p:txBody>
      </p:sp>
      <p:sp>
        <p:nvSpPr>
          <p:cNvPr id="5" name="Text Placeholder 4"/>
          <p:cNvSpPr>
            <a:spLocks noGrp="1"/>
          </p:cNvSpPr>
          <p:nvPr>
            <p:ph type="body" sz="quarter" idx="11"/>
          </p:nvPr>
        </p:nvSpPr>
        <p:spPr/>
        <p:txBody>
          <a:bodyPr/>
          <a:lstStyle/>
          <a:p>
            <a:r>
              <a:rPr lang="en-US" b="1" dirty="0" smtClean="0"/>
              <a:t>Source: </a:t>
            </a:r>
            <a:r>
              <a:rPr lang="en-US" dirty="0" smtClean="0"/>
              <a:t>Kaiser Family Foundation. Kaiser Health Tracking Poll: November 2015. </a:t>
            </a:r>
            <a:r>
              <a:rPr lang="en-US" dirty="0"/>
              <a:t>Available at: http://kff.org/health-reform/poll-finding/kaiser-health-tracking-poll-november-2015/</a:t>
            </a:r>
          </a:p>
        </p:txBody>
      </p:sp>
      <p:sp>
        <p:nvSpPr>
          <p:cNvPr id="7" name="TextBox 6"/>
          <p:cNvSpPr txBox="1"/>
          <p:nvPr/>
        </p:nvSpPr>
        <p:spPr>
          <a:xfrm>
            <a:off x="0" y="1014984"/>
            <a:ext cx="5650906" cy="261610"/>
          </a:xfrm>
          <a:prstGeom prst="rect">
            <a:avLst/>
          </a:prstGeom>
          <a:noFill/>
        </p:spPr>
        <p:txBody>
          <a:bodyPr wrap="none" rtlCol="0">
            <a:spAutoFit/>
          </a:bodyPr>
          <a:lstStyle/>
          <a:p>
            <a:pPr fontAlgn="b">
              <a:defRPr/>
            </a:pPr>
            <a:r>
              <a:rPr lang="en-US" sz="1100" b="1" dirty="0" smtClean="0">
                <a:solidFill>
                  <a:srgbClr val="3C3A3B">
                    <a:lumMod val="60000"/>
                    <a:lumOff val="40000"/>
                  </a:srgbClr>
                </a:solidFill>
              </a:rPr>
              <a:t>Percent of nationally representative sample who say they personally know anyone who has… </a:t>
            </a:r>
            <a:endParaRPr lang="en-US" sz="1100" b="1" dirty="0">
              <a:solidFill>
                <a:srgbClr val="3C3A3B">
                  <a:lumMod val="60000"/>
                  <a:lumOff val="40000"/>
                </a:srgbClr>
              </a:solidFill>
            </a:endParaRPr>
          </a:p>
        </p:txBody>
      </p:sp>
    </p:spTree>
    <p:extLst>
      <p:ext uri="{BB962C8B-B14F-4D97-AF65-F5344CB8AC3E}">
        <p14:creationId xmlns:p14="http://schemas.microsoft.com/office/powerpoint/2010/main" val="17450632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US" b="1" dirty="0">
                <a:solidFill>
                  <a:srgbClr val="000000"/>
                </a:solidFill>
              </a:rPr>
              <a:t>Source</a:t>
            </a:r>
            <a:r>
              <a:rPr lang="en-US" dirty="0">
                <a:solidFill>
                  <a:srgbClr val="000000"/>
                </a:solidFill>
              </a:rPr>
              <a:t>: Kaiser Family Foundation analysis of data from the University of Washington Institute for Health Metrics and Evaluation. Available at: </a:t>
            </a:r>
            <a:r>
              <a:rPr lang="en-US" dirty="0">
                <a:solidFill>
                  <a:srgbClr val="000000"/>
                </a:solidFill>
                <a:hlinkClick r:id="rId3"/>
              </a:rPr>
              <a:t>http://ghdx.healthdata.org/global-burden-disease-study-2013-gbd-2013-data-downloads</a:t>
            </a:r>
            <a:r>
              <a:rPr lang="en-US" dirty="0">
                <a:solidFill>
                  <a:srgbClr val="000000"/>
                </a:solidFill>
              </a:rPr>
              <a:t> </a:t>
            </a:r>
            <a:r>
              <a:rPr lang="en-US" dirty="0" smtClean="0">
                <a:solidFill>
                  <a:srgbClr val="000000"/>
                </a:solidFill>
              </a:rPr>
              <a:t>(Accessed on November </a:t>
            </a:r>
            <a:r>
              <a:rPr lang="en-US" dirty="0">
                <a:solidFill>
                  <a:srgbClr val="000000"/>
                </a:solidFill>
              </a:rPr>
              <a:t>23, 2015).</a:t>
            </a:r>
          </a:p>
        </p:txBody>
      </p:sp>
      <p:sp>
        <p:nvSpPr>
          <p:cNvPr id="4" name="Title 3"/>
          <p:cNvSpPr>
            <a:spLocks noGrp="1"/>
          </p:cNvSpPr>
          <p:nvPr>
            <p:ph type="title"/>
          </p:nvPr>
        </p:nvSpPr>
        <p:spPr/>
        <p:txBody>
          <a:bodyPr/>
          <a:lstStyle/>
          <a:p>
            <a:r>
              <a:rPr lang="en-US" b="0" dirty="0" smtClean="0"/>
              <a:t>The U.S. has the highest disease burden from motor vehicle road injuries</a:t>
            </a:r>
            <a:endParaRPr lang="en-US" b="0" dirty="0"/>
          </a:p>
        </p:txBody>
      </p:sp>
      <p:sp>
        <p:nvSpPr>
          <p:cNvPr id="7" name="TextBox 6"/>
          <p:cNvSpPr txBox="1"/>
          <p:nvPr/>
        </p:nvSpPr>
        <p:spPr>
          <a:xfrm>
            <a:off x="0" y="1014984"/>
            <a:ext cx="5375189" cy="261610"/>
          </a:xfrm>
          <a:prstGeom prst="rect">
            <a:avLst/>
          </a:prstGeom>
          <a:noFill/>
        </p:spPr>
        <p:txBody>
          <a:bodyPr wrap="none" rtlCol="0">
            <a:spAutoFit/>
          </a:bodyPr>
          <a:lstStyle/>
          <a:p>
            <a:r>
              <a:rPr lang="en-US" sz="1100" b="1" dirty="0">
                <a:solidFill>
                  <a:srgbClr val="3C3A3B">
                    <a:lumMod val="60000"/>
                    <a:lumOff val="40000"/>
                  </a:srgbClr>
                </a:solidFill>
              </a:rPr>
              <a:t>Age-standardized Disability adjusted life years (DALY</a:t>
            </a:r>
            <a:r>
              <a:rPr lang="en-US" sz="1100" b="1" dirty="0" smtClean="0">
                <a:solidFill>
                  <a:srgbClr val="3C3A3B">
                    <a:lumMod val="60000"/>
                    <a:lumOff val="40000"/>
                  </a:srgbClr>
                </a:solidFill>
              </a:rPr>
              <a:t>) </a:t>
            </a:r>
            <a:r>
              <a:rPr lang="en-US" sz="1100" b="1" dirty="0">
                <a:solidFill>
                  <a:srgbClr val="3C3A3B">
                    <a:lumMod val="60000"/>
                    <a:lumOff val="40000"/>
                  </a:srgbClr>
                </a:solidFill>
              </a:rPr>
              <a:t>rate per 100,000 population, 2013 </a:t>
            </a:r>
          </a:p>
        </p:txBody>
      </p:sp>
      <p:graphicFrame>
        <p:nvGraphicFramePr>
          <p:cNvPr id="6" name="Content Placeholder 11"/>
          <p:cNvGraphicFramePr>
            <a:graphicFrameLocks noGrp="1"/>
          </p:cNvGraphicFramePr>
          <p:nvPr>
            <p:ph idx="1"/>
            <p:extLst>
              <p:ext uri="{D42A27DB-BD31-4B8C-83A1-F6EECF244321}">
                <p14:modId xmlns:p14="http://schemas.microsoft.com/office/powerpoint/2010/main" val="164189958"/>
              </p:ext>
            </p:extLst>
          </p:nvPr>
        </p:nvGraphicFramePr>
        <p:xfrm>
          <a:off x="76200" y="1279525"/>
          <a:ext cx="8975725" cy="448151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10846886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US" b="1" dirty="0">
                <a:solidFill>
                  <a:srgbClr val="000000"/>
                </a:solidFill>
              </a:rPr>
              <a:t>Source</a:t>
            </a:r>
            <a:r>
              <a:rPr lang="en-US" dirty="0">
                <a:solidFill>
                  <a:srgbClr val="000000"/>
                </a:solidFill>
              </a:rPr>
              <a:t>: Kaiser Family Foundation analysis of data from the University of Washington Institute for Health Metrics and Evaluation. Available at: </a:t>
            </a:r>
            <a:r>
              <a:rPr lang="en-US" dirty="0">
                <a:solidFill>
                  <a:srgbClr val="000000"/>
                </a:solidFill>
                <a:hlinkClick r:id="rId3"/>
              </a:rPr>
              <a:t>http://ghdx.healthdata.org/global-burden-disease-study-2013-gbd-2013-data-downloads</a:t>
            </a:r>
            <a:r>
              <a:rPr lang="en-US" dirty="0">
                <a:solidFill>
                  <a:srgbClr val="000000"/>
                </a:solidFill>
              </a:rPr>
              <a:t> (Accessed </a:t>
            </a:r>
            <a:r>
              <a:rPr lang="en-US" dirty="0" smtClean="0">
                <a:solidFill>
                  <a:srgbClr val="000000"/>
                </a:solidFill>
              </a:rPr>
              <a:t>on November </a:t>
            </a:r>
            <a:r>
              <a:rPr lang="en-US" dirty="0">
                <a:solidFill>
                  <a:srgbClr val="000000"/>
                </a:solidFill>
              </a:rPr>
              <a:t>23, 2015).</a:t>
            </a:r>
          </a:p>
        </p:txBody>
      </p:sp>
      <p:sp>
        <p:nvSpPr>
          <p:cNvPr id="4" name="Title 3"/>
          <p:cNvSpPr>
            <a:spLocks noGrp="1"/>
          </p:cNvSpPr>
          <p:nvPr>
            <p:ph type="title"/>
          </p:nvPr>
        </p:nvSpPr>
        <p:spPr/>
        <p:txBody>
          <a:bodyPr/>
          <a:lstStyle/>
          <a:p>
            <a:r>
              <a:rPr lang="en-US" b="0" dirty="0" smtClean="0"/>
              <a:t>The U.S. has the highest rate of years of life lost to disability and premature death due to firearm assaults</a:t>
            </a:r>
            <a:endParaRPr lang="en-US" b="0" dirty="0"/>
          </a:p>
        </p:txBody>
      </p:sp>
      <p:sp>
        <p:nvSpPr>
          <p:cNvPr id="7" name="TextBox 6"/>
          <p:cNvSpPr txBox="1"/>
          <p:nvPr/>
        </p:nvSpPr>
        <p:spPr>
          <a:xfrm>
            <a:off x="0" y="1014984"/>
            <a:ext cx="5375189" cy="261610"/>
          </a:xfrm>
          <a:prstGeom prst="rect">
            <a:avLst/>
          </a:prstGeom>
          <a:noFill/>
        </p:spPr>
        <p:txBody>
          <a:bodyPr wrap="none" rtlCol="0">
            <a:spAutoFit/>
          </a:bodyPr>
          <a:lstStyle/>
          <a:p>
            <a:r>
              <a:rPr lang="en-US" sz="1100" b="1" dirty="0">
                <a:solidFill>
                  <a:srgbClr val="3C3A3B">
                    <a:lumMod val="60000"/>
                    <a:lumOff val="40000"/>
                  </a:srgbClr>
                </a:solidFill>
              </a:rPr>
              <a:t>Age-standardized Disability adjusted life years (DALY</a:t>
            </a:r>
            <a:r>
              <a:rPr lang="en-US" sz="1100" b="1" dirty="0" smtClean="0">
                <a:solidFill>
                  <a:srgbClr val="3C3A3B">
                    <a:lumMod val="60000"/>
                    <a:lumOff val="40000"/>
                  </a:srgbClr>
                </a:solidFill>
              </a:rPr>
              <a:t>) </a:t>
            </a:r>
            <a:r>
              <a:rPr lang="en-US" sz="1100" b="1" dirty="0">
                <a:solidFill>
                  <a:srgbClr val="3C3A3B">
                    <a:lumMod val="60000"/>
                    <a:lumOff val="40000"/>
                  </a:srgbClr>
                </a:solidFill>
              </a:rPr>
              <a:t>rate per 100,000 population, 2013 </a:t>
            </a:r>
          </a:p>
        </p:txBody>
      </p:sp>
      <p:graphicFrame>
        <p:nvGraphicFramePr>
          <p:cNvPr id="6" name="Content Placeholder 11"/>
          <p:cNvGraphicFramePr>
            <a:graphicFrameLocks noGrp="1"/>
          </p:cNvGraphicFramePr>
          <p:nvPr>
            <p:ph idx="1"/>
            <p:extLst>
              <p:ext uri="{D42A27DB-BD31-4B8C-83A1-F6EECF244321}">
                <p14:modId xmlns:p14="http://schemas.microsoft.com/office/powerpoint/2010/main" val="1461483785"/>
              </p:ext>
            </p:extLst>
          </p:nvPr>
        </p:nvGraphicFramePr>
        <p:xfrm>
          <a:off x="76200" y="1279525"/>
          <a:ext cx="8975725" cy="448151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6449974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US" b="1" dirty="0">
                <a:solidFill>
                  <a:srgbClr val="000000"/>
                </a:solidFill>
              </a:rPr>
              <a:t>Source</a:t>
            </a:r>
            <a:r>
              <a:rPr lang="en-US" dirty="0">
                <a:solidFill>
                  <a:srgbClr val="000000"/>
                </a:solidFill>
              </a:rPr>
              <a:t>: </a:t>
            </a:r>
            <a:r>
              <a:rPr lang="en-US" dirty="0" smtClean="0">
                <a:solidFill>
                  <a:srgbClr val="000000"/>
                </a:solidFill>
              </a:rPr>
              <a:t>Data on median age from the CIA World Fact Book , available at </a:t>
            </a:r>
            <a:r>
              <a:rPr lang="en-US" dirty="0" smtClean="0">
                <a:solidFill>
                  <a:srgbClr val="000000"/>
                </a:solidFill>
                <a:hlinkClick r:id="rId3"/>
              </a:rPr>
              <a:t>https</a:t>
            </a:r>
            <a:r>
              <a:rPr lang="en-US" dirty="0">
                <a:solidFill>
                  <a:srgbClr val="000000"/>
                </a:solidFill>
                <a:hlinkClick r:id="rId3"/>
              </a:rPr>
              <a:t>://</a:t>
            </a:r>
            <a:r>
              <a:rPr lang="en-US" dirty="0" smtClean="0">
                <a:solidFill>
                  <a:srgbClr val="000000"/>
                </a:solidFill>
                <a:hlinkClick r:id="rId3"/>
              </a:rPr>
              <a:t>www.cia.gov/library/publications/the-world-factbook/fields/2177.html</a:t>
            </a:r>
            <a:r>
              <a:rPr lang="en-US" dirty="0" smtClean="0">
                <a:solidFill>
                  <a:srgbClr val="000000"/>
                </a:solidFill>
              </a:rPr>
              <a:t>; data on the percent of population over age 65 from the World Bank, available at </a:t>
            </a:r>
            <a:r>
              <a:rPr lang="en-US" dirty="0" smtClean="0">
                <a:solidFill>
                  <a:srgbClr val="000000"/>
                </a:solidFill>
                <a:hlinkClick r:id="rId4"/>
              </a:rPr>
              <a:t>http</a:t>
            </a:r>
            <a:r>
              <a:rPr lang="en-US" dirty="0">
                <a:solidFill>
                  <a:srgbClr val="000000"/>
                </a:solidFill>
                <a:hlinkClick r:id="rId4"/>
              </a:rPr>
              <a:t>://</a:t>
            </a:r>
            <a:r>
              <a:rPr lang="en-US" dirty="0" smtClean="0">
                <a:solidFill>
                  <a:srgbClr val="000000"/>
                </a:solidFill>
                <a:hlinkClick r:id="rId4"/>
              </a:rPr>
              <a:t>data.worldbank.org/indicator/SP.POP.65UP.TO.ZS</a:t>
            </a:r>
            <a:r>
              <a:rPr lang="en-US" dirty="0">
                <a:solidFill>
                  <a:srgbClr val="000000"/>
                </a:solidFill>
              </a:rPr>
              <a:t>.</a:t>
            </a:r>
          </a:p>
        </p:txBody>
      </p:sp>
      <p:sp>
        <p:nvSpPr>
          <p:cNvPr id="4" name="Title 3"/>
          <p:cNvSpPr>
            <a:spLocks noGrp="1"/>
          </p:cNvSpPr>
          <p:nvPr>
            <p:ph type="title"/>
          </p:nvPr>
        </p:nvSpPr>
        <p:spPr/>
        <p:txBody>
          <a:bodyPr/>
          <a:lstStyle/>
          <a:p>
            <a:r>
              <a:rPr lang="en-US" sz="2400" b="0" dirty="0" smtClean="0"/>
              <a:t>Though the U.S. population is aging, it has a younger average age and smaller elderly population than comparable countries</a:t>
            </a:r>
            <a:endParaRPr lang="en-US" sz="2400" b="0" dirty="0"/>
          </a:p>
        </p:txBody>
      </p:sp>
      <p:sp>
        <p:nvSpPr>
          <p:cNvPr id="7" name="TextBox 6"/>
          <p:cNvSpPr txBox="1"/>
          <p:nvPr/>
        </p:nvSpPr>
        <p:spPr>
          <a:xfrm>
            <a:off x="29570" y="1145789"/>
            <a:ext cx="1834156" cy="261610"/>
          </a:xfrm>
          <a:prstGeom prst="rect">
            <a:avLst/>
          </a:prstGeom>
          <a:noFill/>
        </p:spPr>
        <p:txBody>
          <a:bodyPr wrap="none" rtlCol="0">
            <a:spAutoFit/>
          </a:bodyPr>
          <a:lstStyle/>
          <a:p>
            <a:r>
              <a:rPr lang="en-US" sz="1100" b="1" dirty="0" smtClean="0">
                <a:solidFill>
                  <a:srgbClr val="3C3A3B">
                    <a:lumMod val="60000"/>
                    <a:lumOff val="40000"/>
                  </a:srgbClr>
                </a:solidFill>
                <a:cs typeface="Meta Offc Pro"/>
              </a:rPr>
              <a:t>Median age, 2015 estimates</a:t>
            </a:r>
          </a:p>
        </p:txBody>
      </p:sp>
      <p:graphicFrame>
        <p:nvGraphicFramePr>
          <p:cNvPr id="8" name="Content Placeholder 3"/>
          <p:cNvGraphicFramePr>
            <a:graphicFrameLocks noGrp="1"/>
          </p:cNvGraphicFramePr>
          <p:nvPr>
            <p:ph idx="1"/>
            <p:extLst>
              <p:ext uri="{D42A27DB-BD31-4B8C-83A1-F6EECF244321}">
                <p14:modId xmlns:p14="http://schemas.microsoft.com/office/powerpoint/2010/main" val="3726978341"/>
              </p:ext>
            </p:extLst>
          </p:nvPr>
        </p:nvGraphicFramePr>
        <p:xfrm>
          <a:off x="76201" y="1279525"/>
          <a:ext cx="4267200" cy="4481513"/>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6" name="Content Placeholder 3"/>
          <p:cNvGraphicFramePr>
            <a:graphicFrameLocks/>
          </p:cNvGraphicFramePr>
          <p:nvPr>
            <p:extLst>
              <p:ext uri="{D42A27DB-BD31-4B8C-83A1-F6EECF244321}">
                <p14:modId xmlns:p14="http://schemas.microsoft.com/office/powerpoint/2010/main" val="4033073712"/>
              </p:ext>
            </p:extLst>
          </p:nvPr>
        </p:nvGraphicFramePr>
        <p:xfrm>
          <a:off x="4572000" y="1287967"/>
          <a:ext cx="4267200" cy="4481513"/>
        </p:xfrm>
        <a:graphic>
          <a:graphicData uri="http://schemas.openxmlformats.org/drawingml/2006/chart">
            <c:chart xmlns:c="http://schemas.openxmlformats.org/drawingml/2006/chart" xmlns:r="http://schemas.openxmlformats.org/officeDocument/2006/relationships" r:id="rId6"/>
          </a:graphicData>
        </a:graphic>
      </p:graphicFrame>
      <p:sp>
        <p:nvSpPr>
          <p:cNvPr id="9" name="TextBox 8"/>
          <p:cNvSpPr txBox="1"/>
          <p:nvPr/>
        </p:nvSpPr>
        <p:spPr>
          <a:xfrm>
            <a:off x="5130421" y="1145789"/>
            <a:ext cx="2528256" cy="261610"/>
          </a:xfrm>
          <a:prstGeom prst="rect">
            <a:avLst/>
          </a:prstGeom>
          <a:noFill/>
        </p:spPr>
        <p:txBody>
          <a:bodyPr wrap="none" rtlCol="0">
            <a:spAutoFit/>
          </a:bodyPr>
          <a:lstStyle/>
          <a:p>
            <a:r>
              <a:rPr lang="en-US" sz="1100" b="1" dirty="0" smtClean="0">
                <a:solidFill>
                  <a:srgbClr val="3C3A3B">
                    <a:lumMod val="60000"/>
                    <a:lumOff val="40000"/>
                  </a:srgbClr>
                </a:solidFill>
                <a:cs typeface="Meta Offc Pro"/>
              </a:rPr>
              <a:t>Percent of population over age 65, 2014</a:t>
            </a:r>
          </a:p>
        </p:txBody>
      </p:sp>
    </p:spTree>
    <p:extLst>
      <p:ext uri="{BB962C8B-B14F-4D97-AF65-F5344CB8AC3E}">
        <p14:creationId xmlns:p14="http://schemas.microsoft.com/office/powerpoint/2010/main" val="17300395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US" b="1" dirty="0">
                <a:solidFill>
                  <a:srgbClr val="000000"/>
                </a:solidFill>
              </a:rPr>
              <a:t>Source</a:t>
            </a:r>
            <a:r>
              <a:rPr lang="en-US" dirty="0">
                <a:solidFill>
                  <a:srgbClr val="000000"/>
                </a:solidFill>
              </a:rPr>
              <a:t>: </a:t>
            </a:r>
            <a:r>
              <a:rPr lang="en-US" dirty="0">
                <a:solidFill>
                  <a:schemeClr val="accent6">
                    <a:lumMod val="50000"/>
                  </a:schemeClr>
                </a:solidFill>
                <a:latin typeface="Georgia"/>
              </a:rPr>
              <a:t>Kaiser Family Foundation analysis of </a:t>
            </a:r>
            <a:r>
              <a:rPr lang="en-US" dirty="0" smtClean="0">
                <a:solidFill>
                  <a:schemeClr val="accent6">
                    <a:lumMod val="50000"/>
                  </a:schemeClr>
                </a:solidFill>
                <a:latin typeface="Georgia"/>
              </a:rPr>
              <a:t>data from </a:t>
            </a:r>
            <a:r>
              <a:rPr lang="en-US" dirty="0" smtClean="0">
                <a:solidFill>
                  <a:srgbClr val="000000"/>
                </a:solidFill>
              </a:rPr>
              <a:t>OECD </a:t>
            </a:r>
            <a:r>
              <a:rPr lang="en-US" dirty="0">
                <a:solidFill>
                  <a:srgbClr val="000000"/>
                </a:solidFill>
              </a:rPr>
              <a:t>(2016), Life expectancy at birth (indicator). </a:t>
            </a:r>
            <a:r>
              <a:rPr lang="en-US" dirty="0" err="1">
                <a:solidFill>
                  <a:srgbClr val="000000"/>
                </a:solidFill>
              </a:rPr>
              <a:t>doi</a:t>
            </a:r>
            <a:r>
              <a:rPr lang="en-US" dirty="0">
                <a:solidFill>
                  <a:srgbClr val="000000"/>
                </a:solidFill>
              </a:rPr>
              <a:t>: 10.1787/27e0fc9d-en (</a:t>
            </a:r>
            <a:r>
              <a:rPr lang="en-US" dirty="0" smtClean="0">
                <a:solidFill>
                  <a:srgbClr val="000000"/>
                </a:solidFill>
              </a:rPr>
              <a:t>Accessed on 12 </a:t>
            </a:r>
            <a:r>
              <a:rPr lang="en-US" dirty="0">
                <a:solidFill>
                  <a:srgbClr val="000000"/>
                </a:solidFill>
              </a:rPr>
              <a:t>January </a:t>
            </a:r>
            <a:r>
              <a:rPr lang="en-US" dirty="0" smtClean="0">
                <a:solidFill>
                  <a:srgbClr val="000000"/>
                </a:solidFill>
              </a:rPr>
              <a:t>2016). </a:t>
            </a:r>
            <a:r>
              <a:rPr lang="en-US" b="1" dirty="0" smtClean="0">
                <a:solidFill>
                  <a:srgbClr val="000000"/>
                </a:solidFill>
              </a:rPr>
              <a:t>Note: </a:t>
            </a:r>
            <a:r>
              <a:rPr lang="en-US" dirty="0" smtClean="0">
                <a:solidFill>
                  <a:srgbClr val="000000"/>
                </a:solidFill>
              </a:rPr>
              <a:t>Data for Canada are from 2011. </a:t>
            </a:r>
            <a:endParaRPr lang="en-US" dirty="0">
              <a:solidFill>
                <a:srgbClr val="000000"/>
              </a:solidFill>
            </a:endParaRPr>
          </a:p>
        </p:txBody>
      </p:sp>
      <p:sp>
        <p:nvSpPr>
          <p:cNvPr id="4" name="Title 3"/>
          <p:cNvSpPr>
            <a:spLocks noGrp="1"/>
          </p:cNvSpPr>
          <p:nvPr>
            <p:ph type="title"/>
          </p:nvPr>
        </p:nvSpPr>
        <p:spPr/>
        <p:txBody>
          <a:bodyPr/>
          <a:lstStyle/>
          <a:p>
            <a:r>
              <a:rPr lang="en-US" b="0" dirty="0" smtClean="0"/>
              <a:t>The U.S. has the shortest life expectancy among comparable countries</a:t>
            </a:r>
            <a:endParaRPr lang="en-US" b="0" dirty="0"/>
          </a:p>
        </p:txBody>
      </p:sp>
      <p:sp>
        <p:nvSpPr>
          <p:cNvPr id="7" name="TextBox 6"/>
          <p:cNvSpPr txBox="1"/>
          <p:nvPr/>
        </p:nvSpPr>
        <p:spPr>
          <a:xfrm>
            <a:off x="0" y="1014984"/>
            <a:ext cx="2400016" cy="261610"/>
          </a:xfrm>
          <a:prstGeom prst="rect">
            <a:avLst/>
          </a:prstGeom>
          <a:noFill/>
        </p:spPr>
        <p:txBody>
          <a:bodyPr wrap="none" rtlCol="0">
            <a:spAutoFit/>
          </a:bodyPr>
          <a:lstStyle/>
          <a:p>
            <a:r>
              <a:rPr lang="en-US" sz="1100" b="1" dirty="0" smtClean="0">
                <a:solidFill>
                  <a:srgbClr val="3C3A3B">
                    <a:lumMod val="60000"/>
                    <a:lumOff val="40000"/>
                  </a:srgbClr>
                </a:solidFill>
                <a:cs typeface="Meta Offc Pro"/>
              </a:rPr>
              <a:t>Life expectancy at birth in years, 2013</a:t>
            </a:r>
          </a:p>
        </p:txBody>
      </p:sp>
      <p:graphicFrame>
        <p:nvGraphicFramePr>
          <p:cNvPr id="8" name="Content Placeholder 3"/>
          <p:cNvGraphicFramePr>
            <a:graphicFrameLocks noGrp="1"/>
          </p:cNvGraphicFramePr>
          <p:nvPr>
            <p:ph idx="1"/>
            <p:extLst>
              <p:ext uri="{D42A27DB-BD31-4B8C-83A1-F6EECF244321}">
                <p14:modId xmlns:p14="http://schemas.microsoft.com/office/powerpoint/2010/main" val="278276577"/>
              </p:ext>
            </p:extLst>
          </p:nvPr>
        </p:nvGraphicFramePr>
        <p:xfrm>
          <a:off x="76200" y="1279525"/>
          <a:ext cx="8975725" cy="448151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345087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832639079"/>
              </p:ext>
            </p:extLst>
          </p:nvPr>
        </p:nvGraphicFramePr>
        <p:xfrm>
          <a:off x="76200" y="1279525"/>
          <a:ext cx="8975725" cy="4481513"/>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 Placeholder 2"/>
          <p:cNvSpPr>
            <a:spLocks noGrp="1"/>
          </p:cNvSpPr>
          <p:nvPr>
            <p:ph type="body" sz="quarter" idx="11"/>
          </p:nvPr>
        </p:nvSpPr>
        <p:spPr/>
        <p:txBody>
          <a:bodyPr/>
          <a:lstStyle/>
          <a:p>
            <a:r>
              <a:rPr lang="en-US" dirty="0" smtClean="0"/>
              <a:t>Source: Data by race are from the Centers for Disease Control, available at: </a:t>
            </a:r>
            <a:r>
              <a:rPr lang="en-US" dirty="0" smtClean="0">
                <a:hlinkClick r:id="rId4"/>
              </a:rPr>
              <a:t>http</a:t>
            </a:r>
            <a:r>
              <a:rPr lang="en-US" dirty="0">
                <a:hlinkClick r:id="rId4"/>
              </a:rPr>
              <a:t>://</a:t>
            </a:r>
            <a:r>
              <a:rPr lang="en-US" dirty="0" smtClean="0">
                <a:hlinkClick r:id="rId4"/>
              </a:rPr>
              <a:t>www.cdc.gov/nchs/data/nvsr/nvsr64/nvsr64_02.pdf</a:t>
            </a:r>
            <a:r>
              <a:rPr lang="en-US" dirty="0"/>
              <a:t> </a:t>
            </a:r>
            <a:r>
              <a:rPr lang="en-US" dirty="0" smtClean="0"/>
              <a:t>(</a:t>
            </a:r>
            <a:r>
              <a:rPr lang="en-US" dirty="0"/>
              <a:t>Accessed </a:t>
            </a:r>
            <a:r>
              <a:rPr lang="en-US" dirty="0" smtClean="0"/>
              <a:t>on 12 </a:t>
            </a:r>
            <a:r>
              <a:rPr lang="en-US" dirty="0"/>
              <a:t>January </a:t>
            </a:r>
            <a:r>
              <a:rPr lang="en-US" dirty="0" smtClean="0"/>
              <a:t>2016); comparable country data  are from </a:t>
            </a:r>
            <a:r>
              <a:rPr lang="en-US" dirty="0"/>
              <a:t>OECD (2016), Life expectancy at birth (indicator). </a:t>
            </a:r>
            <a:r>
              <a:rPr lang="en-US" dirty="0" err="1"/>
              <a:t>doi</a:t>
            </a:r>
            <a:r>
              <a:rPr lang="en-US" dirty="0"/>
              <a:t>: 10.1787/27e0fc9d-en (Accessed </a:t>
            </a:r>
            <a:r>
              <a:rPr lang="en-US" dirty="0" smtClean="0"/>
              <a:t>on 12 </a:t>
            </a:r>
            <a:r>
              <a:rPr lang="en-US" dirty="0"/>
              <a:t>January 2016</a:t>
            </a:r>
            <a:r>
              <a:rPr lang="en-US" dirty="0" smtClean="0"/>
              <a:t>).</a:t>
            </a:r>
            <a:endParaRPr lang="en-US" dirty="0"/>
          </a:p>
        </p:txBody>
      </p:sp>
      <p:sp>
        <p:nvSpPr>
          <p:cNvPr id="4" name="Title 3"/>
          <p:cNvSpPr>
            <a:spLocks noGrp="1"/>
          </p:cNvSpPr>
          <p:nvPr>
            <p:ph type="title"/>
          </p:nvPr>
        </p:nvSpPr>
        <p:spPr/>
        <p:txBody>
          <a:bodyPr/>
          <a:lstStyle/>
          <a:p>
            <a:r>
              <a:rPr lang="en-US" sz="2400" b="0" dirty="0" smtClean="0"/>
              <a:t>In the U.S., both blacks and whites have shorter average life expectancies than the average of comparable countries </a:t>
            </a:r>
            <a:endParaRPr lang="en-US" sz="2400" b="0" dirty="0"/>
          </a:p>
        </p:txBody>
      </p:sp>
      <p:cxnSp>
        <p:nvCxnSpPr>
          <p:cNvPr id="7" name="Straight Connector 6"/>
          <p:cNvCxnSpPr/>
          <p:nvPr/>
        </p:nvCxnSpPr>
        <p:spPr>
          <a:xfrm>
            <a:off x="5638800" y="1371600"/>
            <a:ext cx="0" cy="4648200"/>
          </a:xfrm>
          <a:prstGeom prst="line">
            <a:avLst/>
          </a:prstGeom>
          <a:ln w="12700" cmpd="sng">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0" y="1014984"/>
            <a:ext cx="2972289" cy="261610"/>
          </a:xfrm>
          <a:prstGeom prst="rect">
            <a:avLst/>
          </a:prstGeom>
          <a:noFill/>
        </p:spPr>
        <p:txBody>
          <a:bodyPr wrap="none" rtlCol="0">
            <a:spAutoFit/>
          </a:bodyPr>
          <a:lstStyle/>
          <a:p>
            <a:r>
              <a:rPr lang="en-US" sz="1100" b="1" dirty="0" smtClean="0">
                <a:solidFill>
                  <a:srgbClr val="3C3A3B">
                    <a:lumMod val="60000"/>
                    <a:lumOff val="40000"/>
                  </a:srgbClr>
                </a:solidFill>
                <a:cs typeface="Meta Offc Pro"/>
              </a:rPr>
              <a:t>Life expectancy at birth in years, 2006 and 2013</a:t>
            </a:r>
          </a:p>
        </p:txBody>
      </p:sp>
    </p:spTree>
    <p:extLst>
      <p:ext uri="{BB962C8B-B14F-4D97-AF65-F5344CB8AC3E}">
        <p14:creationId xmlns:p14="http://schemas.microsoft.com/office/powerpoint/2010/main" val="5563387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91440" y="5852160"/>
            <a:ext cx="8961120" cy="731520"/>
          </a:xfrm>
        </p:spPr>
        <p:txBody>
          <a:bodyPr/>
          <a:lstStyle/>
          <a:p>
            <a:r>
              <a:rPr lang="en-US" b="1" dirty="0">
                <a:solidFill>
                  <a:srgbClr val="000000"/>
                </a:solidFill>
              </a:rPr>
              <a:t>Source</a:t>
            </a:r>
            <a:r>
              <a:rPr lang="en-US" dirty="0">
                <a:solidFill>
                  <a:srgbClr val="000000"/>
                </a:solidFill>
              </a:rPr>
              <a:t>: </a:t>
            </a:r>
            <a:r>
              <a:rPr lang="en-US" dirty="0" smtClean="0">
                <a:solidFill>
                  <a:srgbClr val="000000"/>
                </a:solidFill>
              </a:rPr>
              <a:t>Kaiser Family Foundation Analysis of data from The </a:t>
            </a:r>
            <a:r>
              <a:rPr lang="en-US" dirty="0">
                <a:solidFill>
                  <a:srgbClr val="000000"/>
                </a:solidFill>
              </a:rPr>
              <a:t>World Bank, World Development Indicators (database).  Available  at </a:t>
            </a:r>
            <a:r>
              <a:rPr lang="en-US" u="sng" dirty="0"/>
              <a:t>http://data.worldbank.org/indicator/SI.POV.GINI/countries?cid=DEC_SS_WBGDataEmail_EXT&amp;display=default </a:t>
            </a:r>
            <a:r>
              <a:rPr lang="en-US" dirty="0" smtClean="0">
                <a:solidFill>
                  <a:srgbClr val="000000"/>
                </a:solidFill>
              </a:rPr>
              <a:t>(</a:t>
            </a:r>
            <a:r>
              <a:rPr lang="en-US" dirty="0">
                <a:solidFill>
                  <a:srgbClr val="000000"/>
                </a:solidFill>
              </a:rPr>
              <a:t>Accessed </a:t>
            </a:r>
            <a:r>
              <a:rPr lang="en-US" dirty="0" smtClean="0">
                <a:solidFill>
                  <a:srgbClr val="000000"/>
                </a:solidFill>
              </a:rPr>
              <a:t>on December 16, </a:t>
            </a:r>
            <a:r>
              <a:rPr lang="en-US" dirty="0">
                <a:solidFill>
                  <a:srgbClr val="000000"/>
                </a:solidFill>
              </a:rPr>
              <a:t>2015). </a:t>
            </a:r>
            <a:r>
              <a:rPr lang="en-US" b="1" dirty="0">
                <a:solidFill>
                  <a:srgbClr val="000000"/>
                </a:solidFill>
              </a:rPr>
              <a:t>Note:</a:t>
            </a:r>
            <a:r>
              <a:rPr lang="en-US" dirty="0">
                <a:solidFill>
                  <a:srgbClr val="000000"/>
                </a:solidFill>
              </a:rPr>
              <a:t> </a:t>
            </a:r>
            <a:r>
              <a:rPr lang="en-US" dirty="0" smtClean="0">
                <a:solidFill>
                  <a:srgbClr val="000000"/>
                </a:solidFill>
              </a:rPr>
              <a:t>Data  for </a:t>
            </a:r>
            <a:r>
              <a:rPr lang="en-US" dirty="0">
                <a:solidFill>
                  <a:srgbClr val="000000"/>
                </a:solidFill>
              </a:rPr>
              <a:t>Japan are unavailable. </a:t>
            </a:r>
          </a:p>
        </p:txBody>
      </p:sp>
      <p:sp>
        <p:nvSpPr>
          <p:cNvPr id="4" name="Title 3"/>
          <p:cNvSpPr>
            <a:spLocks noGrp="1"/>
          </p:cNvSpPr>
          <p:nvPr>
            <p:ph type="title"/>
          </p:nvPr>
        </p:nvSpPr>
        <p:spPr/>
        <p:txBody>
          <a:bodyPr/>
          <a:lstStyle/>
          <a:p>
            <a:r>
              <a:rPr lang="en-US" b="0" dirty="0"/>
              <a:t>The U.S. has a higher degree of income inequality than comparably wealthy countries</a:t>
            </a:r>
          </a:p>
        </p:txBody>
      </p:sp>
      <p:sp>
        <p:nvSpPr>
          <p:cNvPr id="8" name="TextBox 7"/>
          <p:cNvSpPr txBox="1"/>
          <p:nvPr/>
        </p:nvSpPr>
        <p:spPr>
          <a:xfrm>
            <a:off x="0" y="1014984"/>
            <a:ext cx="8991600" cy="261610"/>
          </a:xfrm>
          <a:prstGeom prst="rect">
            <a:avLst/>
          </a:prstGeom>
          <a:noFill/>
        </p:spPr>
        <p:txBody>
          <a:bodyPr wrap="square" rtlCol="0">
            <a:spAutoFit/>
          </a:bodyPr>
          <a:lstStyle/>
          <a:p>
            <a:r>
              <a:rPr lang="en-US" sz="1100" b="1" dirty="0" err="1" smtClean="0">
                <a:solidFill>
                  <a:srgbClr val="3C3A3B">
                    <a:lumMod val="60000"/>
                    <a:lumOff val="40000"/>
                  </a:srgbClr>
                </a:solidFill>
                <a:cs typeface="Meta Offc Pro"/>
              </a:rPr>
              <a:t>Gini</a:t>
            </a:r>
            <a:r>
              <a:rPr lang="en-US" sz="1100" b="1" dirty="0" smtClean="0">
                <a:solidFill>
                  <a:srgbClr val="3C3A3B">
                    <a:lumMod val="60000"/>
                    <a:lumOff val="40000"/>
                  </a:srgbClr>
                </a:solidFill>
                <a:cs typeface="Meta Offc Pro"/>
              </a:rPr>
              <a:t> coefficient, 2010</a:t>
            </a:r>
            <a:endParaRPr lang="en-US" sz="1100" b="1" dirty="0" smtClean="0">
              <a:solidFill>
                <a:srgbClr val="000000"/>
              </a:solidFill>
              <a:cs typeface="Meta Offc Pro"/>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580301579"/>
              </p:ext>
            </p:extLst>
          </p:nvPr>
        </p:nvGraphicFramePr>
        <p:xfrm>
          <a:off x="76200" y="1279525"/>
          <a:ext cx="8915400" cy="448151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453859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smtClean="0"/>
              <a:t>Source: </a:t>
            </a:r>
            <a:r>
              <a:rPr lang="en-US" dirty="0"/>
              <a:t>OECD (2015), Perceived health status by income level, 2013 (or nearest year), in </a:t>
            </a:r>
            <a:r>
              <a:rPr lang="en-US" i="1" dirty="0"/>
              <a:t>Health at a Glance 2015</a:t>
            </a:r>
            <a:r>
              <a:rPr lang="en-US" dirty="0"/>
              <a:t>, OECD Publishing, Paris.</a:t>
            </a:r>
            <a:br>
              <a:rPr lang="en-US" dirty="0"/>
            </a:br>
            <a:r>
              <a:rPr lang="en-US" dirty="0"/>
              <a:t>DOI: </a:t>
            </a:r>
            <a:r>
              <a:rPr lang="en-US" u="sng" dirty="0">
                <a:hlinkClick r:id="rId3" tooltip="http://dx.doi.org/10.1787/health_glance-2015-graph33-en"/>
              </a:rPr>
              <a:t>http://dx.doi.org/10.1787/health_glance-2015-graph33-en</a:t>
            </a:r>
            <a:endParaRPr lang="en-US" dirty="0"/>
          </a:p>
        </p:txBody>
      </p:sp>
      <p:sp>
        <p:nvSpPr>
          <p:cNvPr id="3" name="Title 2"/>
          <p:cNvSpPr>
            <a:spLocks noGrp="1"/>
          </p:cNvSpPr>
          <p:nvPr>
            <p:ph type="title"/>
          </p:nvPr>
        </p:nvSpPr>
        <p:spPr/>
        <p:txBody>
          <a:bodyPr/>
          <a:lstStyle/>
          <a:p>
            <a:r>
              <a:rPr lang="en-US" b="0" dirty="0" smtClean="0"/>
              <a:t>Americans with </a:t>
            </a:r>
            <a:r>
              <a:rPr lang="en-US" b="0" dirty="0"/>
              <a:t>lower incomes are less likely to report being in good </a:t>
            </a:r>
            <a:r>
              <a:rPr lang="en-US" b="0" dirty="0" smtClean="0"/>
              <a:t>health than those with high incomes</a:t>
            </a:r>
            <a:endParaRPr lang="en-US" dirty="0"/>
          </a:p>
        </p:txBody>
      </p:sp>
      <p:sp>
        <p:nvSpPr>
          <p:cNvPr id="5" name="TextBox 4"/>
          <p:cNvSpPr txBox="1"/>
          <p:nvPr/>
        </p:nvSpPr>
        <p:spPr>
          <a:xfrm>
            <a:off x="0" y="1014984"/>
            <a:ext cx="8991600" cy="261610"/>
          </a:xfrm>
          <a:prstGeom prst="rect">
            <a:avLst/>
          </a:prstGeom>
          <a:noFill/>
        </p:spPr>
        <p:txBody>
          <a:bodyPr wrap="square" rtlCol="0">
            <a:spAutoFit/>
          </a:bodyPr>
          <a:lstStyle/>
          <a:p>
            <a:r>
              <a:rPr lang="en-US" sz="1100" b="1" dirty="0" smtClean="0">
                <a:solidFill>
                  <a:srgbClr val="3C3A3B">
                    <a:lumMod val="60000"/>
                    <a:lumOff val="40000"/>
                  </a:srgbClr>
                </a:solidFill>
                <a:cs typeface="Meta Offc Pro"/>
              </a:rPr>
              <a:t>Percent of population age 15+ reporting good health, by income quintile, 2013</a:t>
            </a:r>
            <a:endParaRPr lang="en-US" sz="1100" b="1" dirty="0" smtClean="0">
              <a:solidFill>
                <a:srgbClr val="000000"/>
              </a:solidFill>
              <a:cs typeface="Meta Offc Pro"/>
            </a:endParaRPr>
          </a:p>
        </p:txBody>
      </p:sp>
      <p:graphicFrame>
        <p:nvGraphicFramePr>
          <p:cNvPr id="6" name="Chart 5"/>
          <p:cNvGraphicFramePr/>
          <p:nvPr>
            <p:extLst>
              <p:ext uri="{D42A27DB-BD31-4B8C-83A1-F6EECF244321}">
                <p14:modId xmlns:p14="http://schemas.microsoft.com/office/powerpoint/2010/main" val="403785478"/>
              </p:ext>
            </p:extLst>
          </p:nvPr>
        </p:nvGraphicFramePr>
        <p:xfrm>
          <a:off x="152400" y="1371600"/>
          <a:ext cx="8534400" cy="45720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5367722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91440" y="5852160"/>
            <a:ext cx="8979408" cy="731520"/>
          </a:xfrm>
        </p:spPr>
        <p:txBody>
          <a:bodyPr/>
          <a:lstStyle/>
          <a:p>
            <a:r>
              <a:rPr lang="en-US" b="1" dirty="0">
                <a:solidFill>
                  <a:srgbClr val="000000"/>
                </a:solidFill>
              </a:rPr>
              <a:t>Source</a:t>
            </a:r>
            <a:r>
              <a:rPr lang="en-US" dirty="0">
                <a:solidFill>
                  <a:srgbClr val="000000"/>
                </a:solidFill>
              </a:rPr>
              <a:t>: </a:t>
            </a:r>
            <a:r>
              <a:rPr lang="en-US" dirty="0" smtClean="0">
                <a:solidFill>
                  <a:srgbClr val="000000"/>
                </a:solidFill>
              </a:rPr>
              <a:t>Kaiser Family Foundation analysis of 2014 U.S. Census data, available here </a:t>
            </a:r>
            <a:r>
              <a:rPr lang="en-US" dirty="0" smtClean="0">
                <a:hlinkClick r:id="rId3"/>
              </a:rPr>
              <a:t>https</a:t>
            </a:r>
            <a:r>
              <a:rPr lang="en-US" dirty="0">
                <a:hlinkClick r:id="rId3"/>
              </a:rPr>
              <a:t>://</a:t>
            </a:r>
            <a:r>
              <a:rPr lang="en-US" dirty="0" smtClean="0">
                <a:hlinkClick r:id="rId3"/>
              </a:rPr>
              <a:t>www.census.gov/content/dam/Census/library/publications/2015/demo/p60-253.pdf</a:t>
            </a:r>
            <a:r>
              <a:rPr lang="en-US" dirty="0" smtClean="0">
                <a:solidFill>
                  <a:srgbClr val="000000"/>
                </a:solidFill>
              </a:rPr>
              <a:t>; and data from OECD (2015), “OECD Health Data: Social Protection”, OECD Health Statistics (database). (Accessed on September 16, 2015). </a:t>
            </a:r>
            <a:r>
              <a:rPr lang="en-US" b="1" dirty="0" smtClean="0">
                <a:solidFill>
                  <a:srgbClr val="000000"/>
                </a:solidFill>
              </a:rPr>
              <a:t>Note</a:t>
            </a:r>
            <a:r>
              <a:rPr lang="en-US" b="1" dirty="0">
                <a:solidFill>
                  <a:srgbClr val="000000"/>
                </a:solidFill>
              </a:rPr>
              <a:t>: </a:t>
            </a:r>
            <a:r>
              <a:rPr lang="en-US" dirty="0">
                <a:solidFill>
                  <a:srgbClr val="000000"/>
                </a:solidFill>
              </a:rPr>
              <a:t>Data for </a:t>
            </a:r>
            <a:r>
              <a:rPr lang="en-US" dirty="0" smtClean="0">
                <a:solidFill>
                  <a:srgbClr val="000000"/>
                </a:solidFill>
              </a:rPr>
              <a:t>Japan were </a:t>
            </a:r>
            <a:r>
              <a:rPr lang="en-US" dirty="0">
                <a:solidFill>
                  <a:srgbClr val="000000"/>
                </a:solidFill>
              </a:rPr>
              <a:t>unavailable for </a:t>
            </a:r>
            <a:r>
              <a:rPr lang="en-US" dirty="0" smtClean="0">
                <a:solidFill>
                  <a:srgbClr val="000000"/>
                </a:solidFill>
              </a:rPr>
              <a:t>2013, </a:t>
            </a:r>
            <a:r>
              <a:rPr lang="en-US" dirty="0">
                <a:solidFill>
                  <a:srgbClr val="000000"/>
                </a:solidFill>
              </a:rPr>
              <a:t>so data from the previous year are shown</a:t>
            </a:r>
            <a:r>
              <a:rPr lang="en-US" dirty="0" smtClean="0">
                <a:solidFill>
                  <a:srgbClr val="000000"/>
                </a:solidFill>
              </a:rPr>
              <a:t>.</a:t>
            </a:r>
            <a:endParaRPr lang="en-US" dirty="0">
              <a:solidFill>
                <a:srgbClr val="000000"/>
              </a:solidFill>
            </a:endParaRPr>
          </a:p>
        </p:txBody>
      </p:sp>
      <p:sp>
        <p:nvSpPr>
          <p:cNvPr id="4" name="Title 3"/>
          <p:cNvSpPr>
            <a:spLocks noGrp="1"/>
          </p:cNvSpPr>
          <p:nvPr>
            <p:ph type="title"/>
          </p:nvPr>
        </p:nvSpPr>
        <p:spPr/>
        <p:txBody>
          <a:bodyPr/>
          <a:lstStyle/>
          <a:p>
            <a:r>
              <a:rPr lang="en-US" b="0" dirty="0" smtClean="0"/>
              <a:t>The U.S. has the lowest insured rate of comparable countries</a:t>
            </a:r>
            <a:endParaRPr lang="en-US" b="0" dirty="0"/>
          </a:p>
        </p:txBody>
      </p:sp>
      <p:sp>
        <p:nvSpPr>
          <p:cNvPr id="7" name="TextBox 6"/>
          <p:cNvSpPr txBox="1"/>
          <p:nvPr/>
        </p:nvSpPr>
        <p:spPr>
          <a:xfrm>
            <a:off x="0" y="1014984"/>
            <a:ext cx="7968848" cy="261610"/>
          </a:xfrm>
          <a:prstGeom prst="rect">
            <a:avLst/>
          </a:prstGeom>
          <a:noFill/>
        </p:spPr>
        <p:txBody>
          <a:bodyPr wrap="none" rtlCol="0">
            <a:spAutoFit/>
          </a:bodyPr>
          <a:lstStyle/>
          <a:p>
            <a:r>
              <a:rPr lang="en-US" sz="1100" b="1" dirty="0" smtClean="0">
                <a:solidFill>
                  <a:srgbClr val="3C3A3B">
                    <a:lumMod val="60000"/>
                    <a:lumOff val="40000"/>
                  </a:srgbClr>
                </a:solidFill>
              </a:rPr>
              <a:t>Percent of total population covered by private and/or public health insurance in 2013 (comparable countries) or 2014 (United States)</a:t>
            </a:r>
            <a:endParaRPr lang="en-US" sz="1100" b="1" dirty="0">
              <a:solidFill>
                <a:srgbClr val="3C3A3B">
                  <a:lumMod val="60000"/>
                  <a:lumOff val="40000"/>
                </a:srgbClr>
              </a:solidFill>
            </a:endParaRPr>
          </a:p>
        </p:txBody>
      </p:sp>
      <p:graphicFrame>
        <p:nvGraphicFramePr>
          <p:cNvPr id="12" name="Content Placeholder 11"/>
          <p:cNvGraphicFramePr>
            <a:graphicFrameLocks noGrp="1"/>
          </p:cNvGraphicFramePr>
          <p:nvPr>
            <p:ph idx="1"/>
            <p:extLst>
              <p:ext uri="{D42A27DB-BD31-4B8C-83A1-F6EECF244321}">
                <p14:modId xmlns:p14="http://schemas.microsoft.com/office/powerpoint/2010/main" val="1893504189"/>
              </p:ext>
            </p:extLst>
          </p:nvPr>
        </p:nvGraphicFramePr>
        <p:xfrm>
          <a:off x="76200" y="1279525"/>
          <a:ext cx="8975725" cy="448151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7657709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91440" y="5852160"/>
            <a:ext cx="8961120" cy="731520"/>
          </a:xfrm>
        </p:spPr>
        <p:txBody>
          <a:bodyPr/>
          <a:lstStyle/>
          <a:p>
            <a:r>
              <a:rPr lang="en-US" b="1" dirty="0"/>
              <a:t>Source</a:t>
            </a:r>
            <a:r>
              <a:rPr lang="en-US" dirty="0"/>
              <a:t>: </a:t>
            </a:r>
            <a:r>
              <a:rPr lang="en-US" dirty="0" smtClean="0"/>
              <a:t>Kaiser Family Foundation analysis of National </a:t>
            </a:r>
            <a:r>
              <a:rPr lang="en-US" dirty="0"/>
              <a:t>Health Interview </a:t>
            </a:r>
            <a:r>
              <a:rPr lang="en-US" dirty="0" smtClean="0"/>
              <a:t>Survey. Report </a:t>
            </a:r>
            <a:r>
              <a:rPr lang="en-US" dirty="0"/>
              <a:t>available here: http://kff.org/uninsured/fact-sheet/key-facts-about-the-uninsured-population/</a:t>
            </a:r>
          </a:p>
        </p:txBody>
      </p:sp>
      <p:sp>
        <p:nvSpPr>
          <p:cNvPr id="4" name="Title 3"/>
          <p:cNvSpPr>
            <a:spLocks noGrp="1"/>
          </p:cNvSpPr>
          <p:nvPr>
            <p:ph type="title"/>
          </p:nvPr>
        </p:nvSpPr>
        <p:spPr/>
        <p:txBody>
          <a:bodyPr/>
          <a:lstStyle/>
          <a:p>
            <a:r>
              <a:rPr lang="en-US" b="0" dirty="0"/>
              <a:t>Uninsured adults </a:t>
            </a:r>
            <a:r>
              <a:rPr lang="en-US" b="0" dirty="0" smtClean="0"/>
              <a:t>are much more likely to go without needed medical care due to costs</a:t>
            </a:r>
            <a:endParaRPr lang="en-US" b="0" dirty="0"/>
          </a:p>
        </p:txBody>
      </p:sp>
      <p:sp>
        <p:nvSpPr>
          <p:cNvPr id="8" name="TextBox 7"/>
          <p:cNvSpPr txBox="1"/>
          <p:nvPr/>
        </p:nvSpPr>
        <p:spPr>
          <a:xfrm>
            <a:off x="0" y="1014984"/>
            <a:ext cx="4527201" cy="261610"/>
          </a:xfrm>
          <a:prstGeom prst="rect">
            <a:avLst/>
          </a:prstGeom>
          <a:noFill/>
        </p:spPr>
        <p:txBody>
          <a:bodyPr wrap="none" rtlCol="0">
            <a:spAutoFit/>
          </a:bodyPr>
          <a:lstStyle/>
          <a:p>
            <a:r>
              <a:rPr lang="en-US" sz="1100" b="1" dirty="0" smtClean="0">
                <a:solidFill>
                  <a:srgbClr val="3C3A3B">
                    <a:lumMod val="60000"/>
                    <a:lumOff val="40000"/>
                  </a:srgbClr>
                </a:solidFill>
                <a:cs typeface="Meta Offc Pro"/>
              </a:rPr>
              <a:t>Barriers to health care among nonelderly adults by insurance status, 2014 </a:t>
            </a:r>
          </a:p>
        </p:txBody>
      </p:sp>
      <p:graphicFrame>
        <p:nvGraphicFramePr>
          <p:cNvPr id="9" name="Content Placeholder 5"/>
          <p:cNvGraphicFramePr>
            <a:graphicFrameLocks noGrp="1"/>
          </p:cNvGraphicFramePr>
          <p:nvPr>
            <p:ph idx="1"/>
            <p:extLst>
              <p:ext uri="{D42A27DB-BD31-4B8C-83A1-F6EECF244321}">
                <p14:modId xmlns:p14="http://schemas.microsoft.com/office/powerpoint/2010/main" val="880024914"/>
              </p:ext>
            </p:extLst>
          </p:nvPr>
        </p:nvGraphicFramePr>
        <p:xfrm>
          <a:off x="92075" y="1371600"/>
          <a:ext cx="8959850" cy="4343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06840063"/>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KFF">
      <a:dk1>
        <a:srgbClr val="000000"/>
      </a:dk1>
      <a:lt1>
        <a:srgbClr val="FFFFFF"/>
      </a:lt1>
      <a:dk2>
        <a:srgbClr val="E05C26"/>
      </a:dk2>
      <a:lt2>
        <a:srgbClr val="FF8811"/>
      </a:lt2>
      <a:accent1>
        <a:srgbClr val="133559"/>
      </a:accent1>
      <a:accent2>
        <a:srgbClr val="025189"/>
      </a:accent2>
      <a:accent3>
        <a:srgbClr val="0072C0"/>
      </a:accent3>
      <a:accent4>
        <a:srgbClr val="31A3E3"/>
      </a:accent4>
      <a:accent5>
        <a:srgbClr val="7BC7ED"/>
      </a:accent5>
      <a:accent6>
        <a:srgbClr val="B0DDF4"/>
      </a:accent6>
      <a:hlink>
        <a:srgbClr val="0072C0"/>
      </a:hlink>
      <a:folHlink>
        <a:srgbClr val="0072C0"/>
      </a:folHlink>
    </a:clrScheme>
    <a:fontScheme name="Calibri">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solidFill>
            <a:schemeClr val="tx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2700" cmpd="sng">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gn="ctr">
          <a:defRPr dirty="0" err="1" smtClean="0">
            <a:latin typeface="Calibri" pitchFamily="34" charset="0"/>
            <a:cs typeface="Meta Offc Pro"/>
          </a:defRPr>
        </a:defPPr>
      </a:lstStyle>
    </a:tx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ank Presentation 13">
        <a:dk1>
          <a:srgbClr val="000000"/>
        </a:dk1>
        <a:lt1>
          <a:srgbClr val="FFFFFF"/>
        </a:lt1>
        <a:dk2>
          <a:srgbClr val="000000"/>
        </a:dk2>
        <a:lt2>
          <a:srgbClr val="808080"/>
        </a:lt2>
        <a:accent1>
          <a:srgbClr val="06244D"/>
        </a:accent1>
        <a:accent2>
          <a:srgbClr val="F7871B"/>
        </a:accent2>
        <a:accent3>
          <a:srgbClr val="FFFFFF"/>
        </a:accent3>
        <a:accent4>
          <a:srgbClr val="000000"/>
        </a:accent4>
        <a:accent5>
          <a:srgbClr val="AAACB2"/>
        </a:accent5>
        <a:accent6>
          <a:srgbClr val="E07A17"/>
        </a:accent6>
        <a:hlink>
          <a:srgbClr val="747894"/>
        </a:hlink>
        <a:folHlink>
          <a:srgbClr val="FCB460"/>
        </a:folHlink>
      </a:clrScheme>
      <a:clrMap bg1="lt1" tx1="dk1" bg2="lt2" tx2="dk2" accent1="accent1" accent2="accent2" accent3="accent3" accent4="accent4" accent5="accent5" accent6="accent6" hlink="hlink" folHlink="folHlink"/>
    </a:extraClrScheme>
    <a:extraClrScheme>
      <a:clrScheme name="Blank Presentation 14">
        <a:dk1>
          <a:srgbClr val="000000"/>
        </a:dk1>
        <a:lt1>
          <a:srgbClr val="FFFFFF"/>
        </a:lt1>
        <a:dk2>
          <a:srgbClr val="000000"/>
        </a:dk2>
        <a:lt2>
          <a:srgbClr val="808080"/>
        </a:lt2>
        <a:accent1>
          <a:srgbClr val="06244D"/>
        </a:accent1>
        <a:accent2>
          <a:srgbClr val="465274"/>
        </a:accent2>
        <a:accent3>
          <a:srgbClr val="FFFFFF"/>
        </a:accent3>
        <a:accent4>
          <a:srgbClr val="000000"/>
        </a:accent4>
        <a:accent5>
          <a:srgbClr val="AAACB2"/>
        </a:accent5>
        <a:accent6>
          <a:srgbClr val="3F4968"/>
        </a:accent6>
        <a:hlink>
          <a:srgbClr val="F7871B"/>
        </a:hlink>
        <a:folHlink>
          <a:srgbClr val="FCB460"/>
        </a:folHlink>
      </a:clrScheme>
      <a:clrMap bg1="lt1" tx1="dk1" bg2="lt2" tx2="dk2" accent1="accent1" accent2="accent2" accent3="accent3" accent4="accent4" accent5="accent5" accent6="accent6" hlink="hlink" folHlink="folHlink"/>
    </a:extraClrScheme>
    <a:extraClrScheme>
      <a:clrScheme name="Blank Presentation 15">
        <a:dk1>
          <a:srgbClr val="000000"/>
        </a:dk1>
        <a:lt1>
          <a:srgbClr val="FFFFFF"/>
        </a:lt1>
        <a:dk2>
          <a:srgbClr val="000000"/>
        </a:dk2>
        <a:lt2>
          <a:srgbClr val="B5B8C9"/>
        </a:lt2>
        <a:accent1>
          <a:srgbClr val="465274"/>
        </a:accent1>
        <a:accent2>
          <a:srgbClr val="06244D"/>
        </a:accent2>
        <a:accent3>
          <a:srgbClr val="FFFFFF"/>
        </a:accent3>
        <a:accent4>
          <a:srgbClr val="000000"/>
        </a:accent4>
        <a:accent5>
          <a:srgbClr val="B0B3BC"/>
        </a:accent5>
        <a:accent6>
          <a:srgbClr val="052045"/>
        </a:accent6>
        <a:hlink>
          <a:srgbClr val="FCB460"/>
        </a:hlink>
        <a:folHlink>
          <a:srgbClr val="F7871B"/>
        </a:folHlink>
      </a:clrScheme>
      <a:clrMap bg1="lt1" tx1="dk1" bg2="lt2" tx2="dk2" accent1="accent1" accent2="accent2" accent3="accent3" accent4="accent4" accent5="accent5" accent6="accent6" hlink="hlink" folHlink="folHlink"/>
    </a:extraClrScheme>
    <a:extraClrScheme>
      <a:clrScheme name="Blank Presentation 16">
        <a:dk1>
          <a:srgbClr val="06244D"/>
        </a:dk1>
        <a:lt1>
          <a:srgbClr val="FFFFFF"/>
        </a:lt1>
        <a:dk2>
          <a:srgbClr val="06244D"/>
        </a:dk2>
        <a:lt2>
          <a:srgbClr val="B5B8C9"/>
        </a:lt2>
        <a:accent1>
          <a:srgbClr val="465274"/>
        </a:accent1>
        <a:accent2>
          <a:srgbClr val="06244D"/>
        </a:accent2>
        <a:accent3>
          <a:srgbClr val="FFFFFF"/>
        </a:accent3>
        <a:accent4>
          <a:srgbClr val="041D40"/>
        </a:accent4>
        <a:accent5>
          <a:srgbClr val="B0B3BC"/>
        </a:accent5>
        <a:accent6>
          <a:srgbClr val="052045"/>
        </a:accent6>
        <a:hlink>
          <a:srgbClr val="FCB460"/>
        </a:hlink>
        <a:folHlink>
          <a:srgbClr val="F7871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with exhibit #">
  <a:themeElements>
    <a:clrScheme name="Custom 1">
      <a:dk1>
        <a:srgbClr val="000000"/>
      </a:dk1>
      <a:lt1>
        <a:srgbClr val="FFFFFF"/>
      </a:lt1>
      <a:dk2>
        <a:srgbClr val="FF8811"/>
      </a:dk2>
      <a:lt2>
        <a:srgbClr val="FFD204"/>
      </a:lt2>
      <a:accent1>
        <a:srgbClr val="133559"/>
      </a:accent1>
      <a:accent2>
        <a:srgbClr val="025189"/>
      </a:accent2>
      <a:accent3>
        <a:srgbClr val="0072C0"/>
      </a:accent3>
      <a:accent4>
        <a:srgbClr val="31A3E3"/>
      </a:accent4>
      <a:accent5>
        <a:srgbClr val="7BC7ED"/>
      </a:accent5>
      <a:accent6>
        <a:srgbClr val="B0DDF4"/>
      </a:accent6>
      <a:hlink>
        <a:srgbClr val="0072C0"/>
      </a:hlink>
      <a:folHlink>
        <a:srgbClr val="0072C0"/>
      </a:folHlink>
    </a:clrScheme>
    <a:fontScheme name="Calibri">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solidFill>
            <a:schemeClr val="tx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2700" cmpd="sng">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gn="ctr">
          <a:defRPr dirty="0" err="1" smtClean="0">
            <a:latin typeface="Calibri" pitchFamily="34" charset="0"/>
            <a:cs typeface="Meta Offc Pro"/>
          </a:defRPr>
        </a:defPPr>
      </a:lstStyle>
    </a:tx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ank Presentation 13">
        <a:dk1>
          <a:srgbClr val="000000"/>
        </a:dk1>
        <a:lt1>
          <a:srgbClr val="FFFFFF"/>
        </a:lt1>
        <a:dk2>
          <a:srgbClr val="000000"/>
        </a:dk2>
        <a:lt2>
          <a:srgbClr val="808080"/>
        </a:lt2>
        <a:accent1>
          <a:srgbClr val="06244D"/>
        </a:accent1>
        <a:accent2>
          <a:srgbClr val="F7871B"/>
        </a:accent2>
        <a:accent3>
          <a:srgbClr val="FFFFFF"/>
        </a:accent3>
        <a:accent4>
          <a:srgbClr val="000000"/>
        </a:accent4>
        <a:accent5>
          <a:srgbClr val="AAACB2"/>
        </a:accent5>
        <a:accent6>
          <a:srgbClr val="E07A17"/>
        </a:accent6>
        <a:hlink>
          <a:srgbClr val="747894"/>
        </a:hlink>
        <a:folHlink>
          <a:srgbClr val="FCB460"/>
        </a:folHlink>
      </a:clrScheme>
      <a:clrMap bg1="lt1" tx1="dk1" bg2="lt2" tx2="dk2" accent1="accent1" accent2="accent2" accent3="accent3" accent4="accent4" accent5="accent5" accent6="accent6" hlink="hlink" folHlink="folHlink"/>
    </a:extraClrScheme>
    <a:extraClrScheme>
      <a:clrScheme name="Blank Presentation 14">
        <a:dk1>
          <a:srgbClr val="000000"/>
        </a:dk1>
        <a:lt1>
          <a:srgbClr val="FFFFFF"/>
        </a:lt1>
        <a:dk2>
          <a:srgbClr val="000000"/>
        </a:dk2>
        <a:lt2>
          <a:srgbClr val="808080"/>
        </a:lt2>
        <a:accent1>
          <a:srgbClr val="06244D"/>
        </a:accent1>
        <a:accent2>
          <a:srgbClr val="465274"/>
        </a:accent2>
        <a:accent3>
          <a:srgbClr val="FFFFFF"/>
        </a:accent3>
        <a:accent4>
          <a:srgbClr val="000000"/>
        </a:accent4>
        <a:accent5>
          <a:srgbClr val="AAACB2"/>
        </a:accent5>
        <a:accent6>
          <a:srgbClr val="3F4968"/>
        </a:accent6>
        <a:hlink>
          <a:srgbClr val="F7871B"/>
        </a:hlink>
        <a:folHlink>
          <a:srgbClr val="FCB460"/>
        </a:folHlink>
      </a:clrScheme>
      <a:clrMap bg1="lt1" tx1="dk1" bg2="lt2" tx2="dk2" accent1="accent1" accent2="accent2" accent3="accent3" accent4="accent4" accent5="accent5" accent6="accent6" hlink="hlink" folHlink="folHlink"/>
    </a:extraClrScheme>
    <a:extraClrScheme>
      <a:clrScheme name="Blank Presentation 15">
        <a:dk1>
          <a:srgbClr val="000000"/>
        </a:dk1>
        <a:lt1>
          <a:srgbClr val="FFFFFF"/>
        </a:lt1>
        <a:dk2>
          <a:srgbClr val="000000"/>
        </a:dk2>
        <a:lt2>
          <a:srgbClr val="B5B8C9"/>
        </a:lt2>
        <a:accent1>
          <a:srgbClr val="465274"/>
        </a:accent1>
        <a:accent2>
          <a:srgbClr val="06244D"/>
        </a:accent2>
        <a:accent3>
          <a:srgbClr val="FFFFFF"/>
        </a:accent3>
        <a:accent4>
          <a:srgbClr val="000000"/>
        </a:accent4>
        <a:accent5>
          <a:srgbClr val="B0B3BC"/>
        </a:accent5>
        <a:accent6>
          <a:srgbClr val="052045"/>
        </a:accent6>
        <a:hlink>
          <a:srgbClr val="FCB460"/>
        </a:hlink>
        <a:folHlink>
          <a:srgbClr val="F7871B"/>
        </a:folHlink>
      </a:clrScheme>
      <a:clrMap bg1="lt1" tx1="dk1" bg2="lt2" tx2="dk2" accent1="accent1" accent2="accent2" accent3="accent3" accent4="accent4" accent5="accent5" accent6="accent6" hlink="hlink" folHlink="folHlink"/>
    </a:extraClrScheme>
    <a:extraClrScheme>
      <a:clrScheme name="Blank Presentation 16">
        <a:dk1>
          <a:srgbClr val="06244D"/>
        </a:dk1>
        <a:lt1>
          <a:srgbClr val="FFFFFF"/>
        </a:lt1>
        <a:dk2>
          <a:srgbClr val="06244D"/>
        </a:dk2>
        <a:lt2>
          <a:srgbClr val="B5B8C9"/>
        </a:lt2>
        <a:accent1>
          <a:srgbClr val="465274"/>
        </a:accent1>
        <a:accent2>
          <a:srgbClr val="06244D"/>
        </a:accent2>
        <a:accent3>
          <a:srgbClr val="FFFFFF"/>
        </a:accent3>
        <a:accent4>
          <a:srgbClr val="041D40"/>
        </a:accent4>
        <a:accent5>
          <a:srgbClr val="B0B3BC"/>
        </a:accent5>
        <a:accent6>
          <a:srgbClr val="052045"/>
        </a:accent6>
        <a:hlink>
          <a:srgbClr val="FCB460"/>
        </a:hlink>
        <a:folHlink>
          <a:srgbClr val="F7871B"/>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Default with figure #">
  <a:themeElements>
    <a:clrScheme name="Custom 1">
      <a:dk1>
        <a:srgbClr val="000000"/>
      </a:dk1>
      <a:lt1>
        <a:srgbClr val="FFFFFF"/>
      </a:lt1>
      <a:dk2>
        <a:srgbClr val="FF8811"/>
      </a:dk2>
      <a:lt2>
        <a:srgbClr val="FFD204"/>
      </a:lt2>
      <a:accent1>
        <a:srgbClr val="133559"/>
      </a:accent1>
      <a:accent2>
        <a:srgbClr val="025189"/>
      </a:accent2>
      <a:accent3>
        <a:srgbClr val="0072C0"/>
      </a:accent3>
      <a:accent4>
        <a:srgbClr val="31A3E3"/>
      </a:accent4>
      <a:accent5>
        <a:srgbClr val="7BC7ED"/>
      </a:accent5>
      <a:accent6>
        <a:srgbClr val="B0DDF4"/>
      </a:accent6>
      <a:hlink>
        <a:srgbClr val="0072C0"/>
      </a:hlink>
      <a:folHlink>
        <a:srgbClr val="0072C0"/>
      </a:folHlink>
    </a:clrScheme>
    <a:fontScheme name="Calibri">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solidFill>
            <a:schemeClr val="tx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2700" cmpd="sng">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gn="ctr">
          <a:defRPr dirty="0" err="1" smtClean="0">
            <a:latin typeface="Calibri" pitchFamily="34" charset="0"/>
            <a:cs typeface="Meta Offc Pro"/>
          </a:defRPr>
        </a:defPPr>
      </a:lstStyle>
    </a:tx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ank Presentation 13">
        <a:dk1>
          <a:srgbClr val="000000"/>
        </a:dk1>
        <a:lt1>
          <a:srgbClr val="FFFFFF"/>
        </a:lt1>
        <a:dk2>
          <a:srgbClr val="000000"/>
        </a:dk2>
        <a:lt2>
          <a:srgbClr val="808080"/>
        </a:lt2>
        <a:accent1>
          <a:srgbClr val="06244D"/>
        </a:accent1>
        <a:accent2>
          <a:srgbClr val="F7871B"/>
        </a:accent2>
        <a:accent3>
          <a:srgbClr val="FFFFFF"/>
        </a:accent3>
        <a:accent4>
          <a:srgbClr val="000000"/>
        </a:accent4>
        <a:accent5>
          <a:srgbClr val="AAACB2"/>
        </a:accent5>
        <a:accent6>
          <a:srgbClr val="E07A17"/>
        </a:accent6>
        <a:hlink>
          <a:srgbClr val="747894"/>
        </a:hlink>
        <a:folHlink>
          <a:srgbClr val="FCB460"/>
        </a:folHlink>
      </a:clrScheme>
      <a:clrMap bg1="lt1" tx1="dk1" bg2="lt2" tx2="dk2" accent1="accent1" accent2="accent2" accent3="accent3" accent4="accent4" accent5="accent5" accent6="accent6" hlink="hlink" folHlink="folHlink"/>
    </a:extraClrScheme>
    <a:extraClrScheme>
      <a:clrScheme name="Blank Presentation 14">
        <a:dk1>
          <a:srgbClr val="000000"/>
        </a:dk1>
        <a:lt1>
          <a:srgbClr val="FFFFFF"/>
        </a:lt1>
        <a:dk2>
          <a:srgbClr val="000000"/>
        </a:dk2>
        <a:lt2>
          <a:srgbClr val="808080"/>
        </a:lt2>
        <a:accent1>
          <a:srgbClr val="06244D"/>
        </a:accent1>
        <a:accent2>
          <a:srgbClr val="465274"/>
        </a:accent2>
        <a:accent3>
          <a:srgbClr val="FFFFFF"/>
        </a:accent3>
        <a:accent4>
          <a:srgbClr val="000000"/>
        </a:accent4>
        <a:accent5>
          <a:srgbClr val="AAACB2"/>
        </a:accent5>
        <a:accent6>
          <a:srgbClr val="3F4968"/>
        </a:accent6>
        <a:hlink>
          <a:srgbClr val="F7871B"/>
        </a:hlink>
        <a:folHlink>
          <a:srgbClr val="FCB460"/>
        </a:folHlink>
      </a:clrScheme>
      <a:clrMap bg1="lt1" tx1="dk1" bg2="lt2" tx2="dk2" accent1="accent1" accent2="accent2" accent3="accent3" accent4="accent4" accent5="accent5" accent6="accent6" hlink="hlink" folHlink="folHlink"/>
    </a:extraClrScheme>
    <a:extraClrScheme>
      <a:clrScheme name="Blank Presentation 15">
        <a:dk1>
          <a:srgbClr val="000000"/>
        </a:dk1>
        <a:lt1>
          <a:srgbClr val="FFFFFF"/>
        </a:lt1>
        <a:dk2>
          <a:srgbClr val="000000"/>
        </a:dk2>
        <a:lt2>
          <a:srgbClr val="B5B8C9"/>
        </a:lt2>
        <a:accent1>
          <a:srgbClr val="465274"/>
        </a:accent1>
        <a:accent2>
          <a:srgbClr val="06244D"/>
        </a:accent2>
        <a:accent3>
          <a:srgbClr val="FFFFFF"/>
        </a:accent3>
        <a:accent4>
          <a:srgbClr val="000000"/>
        </a:accent4>
        <a:accent5>
          <a:srgbClr val="B0B3BC"/>
        </a:accent5>
        <a:accent6>
          <a:srgbClr val="052045"/>
        </a:accent6>
        <a:hlink>
          <a:srgbClr val="FCB460"/>
        </a:hlink>
        <a:folHlink>
          <a:srgbClr val="F7871B"/>
        </a:folHlink>
      </a:clrScheme>
      <a:clrMap bg1="lt1" tx1="dk1" bg2="lt2" tx2="dk2" accent1="accent1" accent2="accent2" accent3="accent3" accent4="accent4" accent5="accent5" accent6="accent6" hlink="hlink" folHlink="folHlink"/>
    </a:extraClrScheme>
    <a:extraClrScheme>
      <a:clrScheme name="Blank Presentation 16">
        <a:dk1>
          <a:srgbClr val="06244D"/>
        </a:dk1>
        <a:lt1>
          <a:srgbClr val="FFFFFF"/>
        </a:lt1>
        <a:dk2>
          <a:srgbClr val="06244D"/>
        </a:dk2>
        <a:lt2>
          <a:srgbClr val="B5B8C9"/>
        </a:lt2>
        <a:accent1>
          <a:srgbClr val="465274"/>
        </a:accent1>
        <a:accent2>
          <a:srgbClr val="06244D"/>
        </a:accent2>
        <a:accent3>
          <a:srgbClr val="FFFFFF"/>
        </a:accent3>
        <a:accent4>
          <a:srgbClr val="041D40"/>
        </a:accent4>
        <a:accent5>
          <a:srgbClr val="B0B3BC"/>
        </a:accent5>
        <a:accent6>
          <a:srgbClr val="052045"/>
        </a:accent6>
        <a:hlink>
          <a:srgbClr val="FCB460"/>
        </a:hlink>
        <a:folHlink>
          <a:srgbClr val="F7871B"/>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Title page">
  <a:themeElements>
    <a:clrScheme name="Default KFF theme colors">
      <a:dk1>
        <a:srgbClr val="000000"/>
      </a:dk1>
      <a:lt1>
        <a:srgbClr val="FFFFFF"/>
      </a:lt1>
      <a:dk2>
        <a:srgbClr val="FF8811"/>
      </a:dk2>
      <a:lt2>
        <a:srgbClr val="FFD204"/>
      </a:lt2>
      <a:accent1>
        <a:srgbClr val="133559"/>
      </a:accent1>
      <a:accent2>
        <a:srgbClr val="025189"/>
      </a:accent2>
      <a:accent3>
        <a:srgbClr val="0072C0"/>
      </a:accent3>
      <a:accent4>
        <a:srgbClr val="31A3E3"/>
      </a:accent4>
      <a:accent5>
        <a:srgbClr val="7BC7ED"/>
      </a:accent5>
      <a:accent6>
        <a:srgbClr val="B0DDF4"/>
      </a:accent6>
      <a:hlink>
        <a:srgbClr val="ADA07A"/>
      </a:hlink>
      <a:folHlink>
        <a:srgbClr val="CDC6AF"/>
      </a:folHlink>
    </a:clrScheme>
    <a:fontScheme name="Calibri">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solidFill>
            <a:schemeClr val="tx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gn="ctr">
          <a:defRPr dirty="0" err="1" smtClean="0">
            <a:latin typeface="Calibri" pitchFamily="34" charset="0"/>
            <a:cs typeface="Meta Offc Pro"/>
          </a:defRPr>
        </a:defPPr>
      </a:lstStyle>
    </a:txDef>
  </a:objectDefaults>
  <a:extraClrSchemeLst/>
</a:theme>
</file>

<file path=ppt/theme/theme5.xml><?xml version="1.0" encoding="utf-8"?>
<a:theme xmlns:a="http://schemas.openxmlformats.org/drawingml/2006/main" name="1_Blank">
  <a:themeElements>
    <a:clrScheme name="P-K Tracker Colors">
      <a:dk1>
        <a:srgbClr val="0D324E"/>
      </a:dk1>
      <a:lt1>
        <a:srgbClr val="0D324E"/>
      </a:lt1>
      <a:dk2>
        <a:srgbClr val="FFFFFF"/>
      </a:dk2>
      <a:lt2>
        <a:srgbClr val="FFFFFF"/>
      </a:lt2>
      <a:accent1>
        <a:srgbClr val="E6E0CD"/>
      </a:accent1>
      <a:accent2>
        <a:srgbClr val="4B78A1"/>
      </a:accent2>
      <a:accent3>
        <a:srgbClr val="8696A5"/>
      </a:accent3>
      <a:accent4>
        <a:srgbClr val="D3D3D3"/>
      </a:accent4>
      <a:accent5>
        <a:srgbClr val="DC7A27"/>
      </a:accent5>
      <a:accent6>
        <a:srgbClr val="3C3A3B"/>
      </a:accent6>
      <a:hlink>
        <a:srgbClr val="0072C0"/>
      </a:hlink>
      <a:folHlink>
        <a:srgbClr val="0072C0"/>
      </a:folHlink>
    </a:clrScheme>
    <a:fontScheme name="P-K Tracker Fonts">
      <a:majorFont>
        <a:latin typeface="Georgia"/>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solidFill>
            <a:schemeClr val="tx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2700" cmpd="sng">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gn="ctr">
          <a:defRPr dirty="0" err="1" smtClean="0">
            <a:latin typeface="Calibri" pitchFamily="34" charset="0"/>
            <a:cs typeface="Meta Offc Pro"/>
          </a:defRPr>
        </a:defPPr>
      </a:lstStyle>
    </a:tx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ank Presentation 13">
        <a:dk1>
          <a:srgbClr val="000000"/>
        </a:dk1>
        <a:lt1>
          <a:srgbClr val="FFFFFF"/>
        </a:lt1>
        <a:dk2>
          <a:srgbClr val="000000"/>
        </a:dk2>
        <a:lt2>
          <a:srgbClr val="808080"/>
        </a:lt2>
        <a:accent1>
          <a:srgbClr val="06244D"/>
        </a:accent1>
        <a:accent2>
          <a:srgbClr val="F7871B"/>
        </a:accent2>
        <a:accent3>
          <a:srgbClr val="FFFFFF"/>
        </a:accent3>
        <a:accent4>
          <a:srgbClr val="000000"/>
        </a:accent4>
        <a:accent5>
          <a:srgbClr val="AAACB2"/>
        </a:accent5>
        <a:accent6>
          <a:srgbClr val="E07A17"/>
        </a:accent6>
        <a:hlink>
          <a:srgbClr val="747894"/>
        </a:hlink>
        <a:folHlink>
          <a:srgbClr val="FCB460"/>
        </a:folHlink>
      </a:clrScheme>
      <a:clrMap bg1="lt1" tx1="dk1" bg2="lt2" tx2="dk2" accent1="accent1" accent2="accent2" accent3="accent3" accent4="accent4" accent5="accent5" accent6="accent6" hlink="hlink" folHlink="folHlink"/>
    </a:extraClrScheme>
    <a:extraClrScheme>
      <a:clrScheme name="Blank Presentation 14">
        <a:dk1>
          <a:srgbClr val="000000"/>
        </a:dk1>
        <a:lt1>
          <a:srgbClr val="FFFFFF"/>
        </a:lt1>
        <a:dk2>
          <a:srgbClr val="000000"/>
        </a:dk2>
        <a:lt2>
          <a:srgbClr val="808080"/>
        </a:lt2>
        <a:accent1>
          <a:srgbClr val="06244D"/>
        </a:accent1>
        <a:accent2>
          <a:srgbClr val="465274"/>
        </a:accent2>
        <a:accent3>
          <a:srgbClr val="FFFFFF"/>
        </a:accent3>
        <a:accent4>
          <a:srgbClr val="000000"/>
        </a:accent4>
        <a:accent5>
          <a:srgbClr val="AAACB2"/>
        </a:accent5>
        <a:accent6>
          <a:srgbClr val="3F4968"/>
        </a:accent6>
        <a:hlink>
          <a:srgbClr val="F7871B"/>
        </a:hlink>
        <a:folHlink>
          <a:srgbClr val="FCB460"/>
        </a:folHlink>
      </a:clrScheme>
      <a:clrMap bg1="lt1" tx1="dk1" bg2="lt2" tx2="dk2" accent1="accent1" accent2="accent2" accent3="accent3" accent4="accent4" accent5="accent5" accent6="accent6" hlink="hlink" folHlink="folHlink"/>
    </a:extraClrScheme>
    <a:extraClrScheme>
      <a:clrScheme name="Blank Presentation 15">
        <a:dk1>
          <a:srgbClr val="000000"/>
        </a:dk1>
        <a:lt1>
          <a:srgbClr val="FFFFFF"/>
        </a:lt1>
        <a:dk2>
          <a:srgbClr val="000000"/>
        </a:dk2>
        <a:lt2>
          <a:srgbClr val="B5B8C9"/>
        </a:lt2>
        <a:accent1>
          <a:srgbClr val="465274"/>
        </a:accent1>
        <a:accent2>
          <a:srgbClr val="06244D"/>
        </a:accent2>
        <a:accent3>
          <a:srgbClr val="FFFFFF"/>
        </a:accent3>
        <a:accent4>
          <a:srgbClr val="000000"/>
        </a:accent4>
        <a:accent5>
          <a:srgbClr val="B0B3BC"/>
        </a:accent5>
        <a:accent6>
          <a:srgbClr val="052045"/>
        </a:accent6>
        <a:hlink>
          <a:srgbClr val="FCB460"/>
        </a:hlink>
        <a:folHlink>
          <a:srgbClr val="F7871B"/>
        </a:folHlink>
      </a:clrScheme>
      <a:clrMap bg1="lt1" tx1="dk1" bg2="lt2" tx2="dk2" accent1="accent1" accent2="accent2" accent3="accent3" accent4="accent4" accent5="accent5" accent6="accent6" hlink="hlink" folHlink="folHlink"/>
    </a:extraClrScheme>
    <a:extraClrScheme>
      <a:clrScheme name="Blank Presentation 16">
        <a:dk1>
          <a:srgbClr val="06244D"/>
        </a:dk1>
        <a:lt1>
          <a:srgbClr val="FFFFFF"/>
        </a:lt1>
        <a:dk2>
          <a:srgbClr val="06244D"/>
        </a:dk2>
        <a:lt2>
          <a:srgbClr val="B5B8C9"/>
        </a:lt2>
        <a:accent1>
          <a:srgbClr val="465274"/>
        </a:accent1>
        <a:accent2>
          <a:srgbClr val="06244D"/>
        </a:accent2>
        <a:accent3>
          <a:srgbClr val="FFFFFF"/>
        </a:accent3>
        <a:accent4>
          <a:srgbClr val="041D40"/>
        </a:accent4>
        <a:accent5>
          <a:srgbClr val="B0B3BC"/>
        </a:accent5>
        <a:accent6>
          <a:srgbClr val="052045"/>
        </a:accent6>
        <a:hlink>
          <a:srgbClr val="FCB460"/>
        </a:hlink>
        <a:folHlink>
          <a:srgbClr val="F7871B"/>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P-K Tracker Colors">
    <a:dk1>
      <a:srgbClr val="0D324E"/>
    </a:dk1>
    <a:lt1>
      <a:srgbClr val="0D324E"/>
    </a:lt1>
    <a:dk2>
      <a:srgbClr val="FFFFFF"/>
    </a:dk2>
    <a:lt2>
      <a:srgbClr val="FFFFFF"/>
    </a:lt2>
    <a:accent1>
      <a:srgbClr val="E6E0CD"/>
    </a:accent1>
    <a:accent2>
      <a:srgbClr val="4B78A1"/>
    </a:accent2>
    <a:accent3>
      <a:srgbClr val="8696A5"/>
    </a:accent3>
    <a:accent4>
      <a:srgbClr val="D3D3D3"/>
    </a:accent4>
    <a:accent5>
      <a:srgbClr val="DC7A27"/>
    </a:accent5>
    <a:accent6>
      <a:srgbClr val="3C3A3B"/>
    </a:accent6>
    <a:hlink>
      <a:srgbClr val="0072C0"/>
    </a:hlink>
    <a:folHlink>
      <a:srgbClr val="0072C0"/>
    </a:folHlink>
  </a:clrScheme>
  <a:fontScheme name="P-K Tracker Fonts">
    <a:majorFont>
      <a:latin typeface="Georgia"/>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P-K Tracker Colors">
    <a:dk1>
      <a:srgbClr val="0D324E"/>
    </a:dk1>
    <a:lt1>
      <a:srgbClr val="0D324E"/>
    </a:lt1>
    <a:dk2>
      <a:srgbClr val="FFFFFF"/>
    </a:dk2>
    <a:lt2>
      <a:srgbClr val="FFFFFF"/>
    </a:lt2>
    <a:accent1>
      <a:srgbClr val="E6E0CD"/>
    </a:accent1>
    <a:accent2>
      <a:srgbClr val="4B78A1"/>
    </a:accent2>
    <a:accent3>
      <a:srgbClr val="8696A5"/>
    </a:accent3>
    <a:accent4>
      <a:srgbClr val="D3D3D3"/>
    </a:accent4>
    <a:accent5>
      <a:srgbClr val="DC7A27"/>
    </a:accent5>
    <a:accent6>
      <a:srgbClr val="3C3A3B"/>
    </a:accent6>
    <a:hlink>
      <a:srgbClr val="0072C0"/>
    </a:hlink>
    <a:folHlink>
      <a:srgbClr val="0072C0"/>
    </a:folHlink>
  </a:clrScheme>
  <a:fontScheme name="P-K Tracker Fonts">
    <a:majorFont>
      <a:latin typeface="Georgia"/>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P-K Tracker Colors">
    <a:dk1>
      <a:srgbClr val="0D324E"/>
    </a:dk1>
    <a:lt1>
      <a:srgbClr val="0D324E"/>
    </a:lt1>
    <a:dk2>
      <a:srgbClr val="FFFFFF"/>
    </a:dk2>
    <a:lt2>
      <a:srgbClr val="FFFFFF"/>
    </a:lt2>
    <a:accent1>
      <a:srgbClr val="E6E0CD"/>
    </a:accent1>
    <a:accent2>
      <a:srgbClr val="4B78A1"/>
    </a:accent2>
    <a:accent3>
      <a:srgbClr val="8696A5"/>
    </a:accent3>
    <a:accent4>
      <a:srgbClr val="D3D3D3"/>
    </a:accent4>
    <a:accent5>
      <a:srgbClr val="DC7A27"/>
    </a:accent5>
    <a:accent6>
      <a:srgbClr val="3C3A3B"/>
    </a:accent6>
    <a:hlink>
      <a:srgbClr val="0072C0"/>
    </a:hlink>
    <a:folHlink>
      <a:srgbClr val="0072C0"/>
    </a:folHlink>
  </a:clrScheme>
  <a:fontScheme name="P-K Tracker Fonts">
    <a:majorFont>
      <a:latin typeface="Georgia"/>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P-K Tracker Colors">
    <a:dk1>
      <a:srgbClr val="0D324E"/>
    </a:dk1>
    <a:lt1>
      <a:srgbClr val="0D324E"/>
    </a:lt1>
    <a:dk2>
      <a:srgbClr val="FFFFFF"/>
    </a:dk2>
    <a:lt2>
      <a:srgbClr val="FFFFFF"/>
    </a:lt2>
    <a:accent1>
      <a:srgbClr val="E6E0CD"/>
    </a:accent1>
    <a:accent2>
      <a:srgbClr val="4B78A1"/>
    </a:accent2>
    <a:accent3>
      <a:srgbClr val="8696A5"/>
    </a:accent3>
    <a:accent4>
      <a:srgbClr val="D3D3D3"/>
    </a:accent4>
    <a:accent5>
      <a:srgbClr val="DC7A27"/>
    </a:accent5>
    <a:accent6>
      <a:srgbClr val="3C3A3B"/>
    </a:accent6>
    <a:hlink>
      <a:srgbClr val="0072C0"/>
    </a:hlink>
    <a:folHlink>
      <a:srgbClr val="0072C0"/>
    </a:folHlink>
  </a:clrScheme>
  <a:fontScheme name="P-K Tracker Fonts">
    <a:majorFont>
      <a:latin typeface="Georgia"/>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P-K Tracker Colors">
    <a:dk1>
      <a:srgbClr val="0D324E"/>
    </a:dk1>
    <a:lt1>
      <a:srgbClr val="0D324E"/>
    </a:lt1>
    <a:dk2>
      <a:srgbClr val="FFFFFF"/>
    </a:dk2>
    <a:lt2>
      <a:srgbClr val="FFFFFF"/>
    </a:lt2>
    <a:accent1>
      <a:srgbClr val="E6E0CD"/>
    </a:accent1>
    <a:accent2>
      <a:srgbClr val="4B78A1"/>
    </a:accent2>
    <a:accent3>
      <a:srgbClr val="8696A5"/>
    </a:accent3>
    <a:accent4>
      <a:srgbClr val="D3D3D3"/>
    </a:accent4>
    <a:accent5>
      <a:srgbClr val="DC7A27"/>
    </a:accent5>
    <a:accent6>
      <a:srgbClr val="3C3A3B"/>
    </a:accent6>
    <a:hlink>
      <a:srgbClr val="0072C0"/>
    </a:hlink>
    <a:folHlink>
      <a:srgbClr val="0072C0"/>
    </a:folHlink>
  </a:clrScheme>
  <a:fontScheme name="P-K Tracker Fonts">
    <a:majorFont>
      <a:latin typeface="Georgia"/>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P-K Tracker Colors">
    <a:dk1>
      <a:srgbClr val="0D324E"/>
    </a:dk1>
    <a:lt1>
      <a:srgbClr val="0D324E"/>
    </a:lt1>
    <a:dk2>
      <a:srgbClr val="FFFFFF"/>
    </a:dk2>
    <a:lt2>
      <a:srgbClr val="FFFFFF"/>
    </a:lt2>
    <a:accent1>
      <a:srgbClr val="E6E0CD"/>
    </a:accent1>
    <a:accent2>
      <a:srgbClr val="4B78A1"/>
    </a:accent2>
    <a:accent3>
      <a:srgbClr val="8696A5"/>
    </a:accent3>
    <a:accent4>
      <a:srgbClr val="D3D3D3"/>
    </a:accent4>
    <a:accent5>
      <a:srgbClr val="DC7A27"/>
    </a:accent5>
    <a:accent6>
      <a:srgbClr val="3C3A3B"/>
    </a:accent6>
    <a:hlink>
      <a:srgbClr val="0072C0"/>
    </a:hlink>
    <a:folHlink>
      <a:srgbClr val="0072C0"/>
    </a:folHlink>
  </a:clrScheme>
  <a:fontScheme name="P-K Tracker Fonts">
    <a:majorFont>
      <a:latin typeface="Georgia"/>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blank</Template>
  <TotalTime>15</TotalTime>
  <Words>1648</Words>
  <Application>Microsoft Office PowerPoint</Application>
  <PresentationFormat>On-screen Show (4:3)</PresentationFormat>
  <Paragraphs>110</Paragraphs>
  <Slides>27</Slides>
  <Notes>27</Notes>
  <HiddenSlides>0</HiddenSlides>
  <MMClips>0</MMClips>
  <ScaleCrop>false</ScaleCrop>
  <HeadingPairs>
    <vt:vector size="4" baseType="variant">
      <vt:variant>
        <vt:lpstr>Theme</vt:lpstr>
      </vt:variant>
      <vt:variant>
        <vt:i4>5</vt:i4>
      </vt:variant>
      <vt:variant>
        <vt:lpstr>Slide Titles</vt:lpstr>
      </vt:variant>
      <vt:variant>
        <vt:i4>27</vt:i4>
      </vt:variant>
    </vt:vector>
  </HeadingPairs>
  <TitlesOfParts>
    <vt:vector size="32" baseType="lpstr">
      <vt:lpstr>Blank</vt:lpstr>
      <vt:lpstr>Default with exhibit #</vt:lpstr>
      <vt:lpstr>Default with figure #</vt:lpstr>
      <vt:lpstr>Title page</vt:lpstr>
      <vt:lpstr>1_Blank</vt:lpstr>
      <vt:lpstr>What do we know about social determinants of health in the U.S. and comparable countries?</vt:lpstr>
      <vt:lpstr>The U.S. is an outlier for health spending, but when combined with other social services, spending is similar to other countries</vt:lpstr>
      <vt:lpstr>Though the U.S. population is aging, it has a younger average age and smaller elderly population than comparable countries</vt:lpstr>
      <vt:lpstr>The U.S. has the shortest life expectancy among comparable countries</vt:lpstr>
      <vt:lpstr>In the U.S., both blacks and whites have shorter average life expectancies than the average of comparable countries </vt:lpstr>
      <vt:lpstr>The U.S. has a higher degree of income inequality than comparably wealthy countries</vt:lpstr>
      <vt:lpstr>Americans with lower incomes are less likely to report being in good health than those with high incomes</vt:lpstr>
      <vt:lpstr>The U.S. has the lowest insured rate of comparable countries</vt:lpstr>
      <vt:lpstr>Uninsured adults are much more likely to go without needed medical care due to costs</vt:lpstr>
      <vt:lpstr>Per capita cigarette consumption is lower in the United States than in comparably wealthy countries</vt:lpstr>
      <vt:lpstr>The U.S. has higher than average disease burden from lung cancer</vt:lpstr>
      <vt:lpstr>The U.S. has the highest prevalence of obesity among comparable countries</vt:lpstr>
      <vt:lpstr>More adults in the U.S. have a sedentary lifestyle than in most comparable countries</vt:lpstr>
      <vt:lpstr>The U.S. has a higher than average disease burden caused by cardiovascular diseases</vt:lpstr>
      <vt:lpstr>In the U.S., whites, blacks, and Hispanics all have higher prevalence of obesity than the average of comparable countries</vt:lpstr>
      <vt:lpstr>Income level may contribute to the higher prevalence of obesity in the United States than in similar countries</vt:lpstr>
      <vt:lpstr>The U.S. has consistently had lower average alcohol consumption than most comparable countries</vt:lpstr>
      <vt:lpstr>Disease burden from alcohol use disorders is higher than average in the U.S.</vt:lpstr>
      <vt:lpstr>The U.S. has higher than average disease burden caused by liver conditions due to alcohol use</vt:lpstr>
      <vt:lpstr>The U.S. has the highest environmental burden of disease compared to other high-income countries</vt:lpstr>
      <vt:lpstr>Poisonings, car accidents, and falls are the leading causes of accidental death in the United States</vt:lpstr>
      <vt:lpstr>Accidental poisonings lead to more than twice the years of disability in the U.S. than in comparable countries</vt:lpstr>
      <vt:lpstr>Relative to comparable countries, the U.S. has higher rates of death from accidental poisonings, such as drug overdoses</vt:lpstr>
      <vt:lpstr>Disease burden from drug abuse disorders is higher in the U.S. than in comparable countries</vt:lpstr>
      <vt:lpstr>56 percent of people in the U.S. report having a personal connection to prescription painkiller abuse</vt:lpstr>
      <vt:lpstr>The U.S. has the highest disease burden from motor vehicle road injuries</vt:lpstr>
      <vt:lpstr>The U.S. has the highest rate of years of life lost to disability and premature death due to firearm assaults</vt:lpstr>
    </vt:vector>
  </TitlesOfParts>
  <Company>Kaiser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do we know about social determinants of health in the U.S. and comparable countries?</dc:title>
  <dc:creator>Rabah Kamal</dc:creator>
  <cp:lastModifiedBy>Rabah Kamal</cp:lastModifiedBy>
  <cp:revision>4</cp:revision>
  <dcterms:created xsi:type="dcterms:W3CDTF">2016-02-09T22:09:15Z</dcterms:created>
  <dcterms:modified xsi:type="dcterms:W3CDTF">2016-03-08T18:42:00Z</dcterms:modified>
</cp:coreProperties>
</file>