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notesSlides/notesSlide7.xml" ContentType="application/vnd.openxmlformats-officedocument.presentationml.notesSlide+xml"/>
  <Override PartName="/ppt/charts/chart11.xml" ContentType="application/vnd.openxmlformats-officedocument.drawingml.chart+xml"/>
  <Override PartName="/ppt/notesSlides/notesSlide8.xml" ContentType="application/vnd.openxmlformats-officedocument.presentationml.notesSlide+xml"/>
  <Override PartName="/ppt/charts/chart12.xml" ContentType="application/vnd.openxmlformats-officedocument.drawingml.chart+xml"/>
  <Override PartName="/ppt/notesSlides/notesSlide9.xml" ContentType="application/vnd.openxmlformats-officedocument.presentationml.notesSlide+xml"/>
  <Override PartName="/ppt/charts/chart13.xml" ContentType="application/vnd.openxmlformats-officedocument.drawingml.chart+xml"/>
  <Override PartName="/ppt/notesSlides/notesSlide10.xml" ContentType="application/vnd.openxmlformats-officedocument.presentationml.notesSlide+xml"/>
  <Override PartName="/ppt/charts/chart14.xml" ContentType="application/vnd.openxmlformats-officedocument.drawingml.chart+xml"/>
  <Override PartName="/ppt/notesSlides/notesSlide11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8" r:id="rId2"/>
  </p:sldMasterIdLst>
  <p:notesMasterIdLst>
    <p:notesMasterId r:id="rId14"/>
  </p:notesMasterIdLst>
  <p:sldIdLst>
    <p:sldId id="286" r:id="rId3"/>
    <p:sldId id="388" r:id="rId4"/>
    <p:sldId id="385" r:id="rId5"/>
    <p:sldId id="386" r:id="rId6"/>
    <p:sldId id="381" r:id="rId7"/>
    <p:sldId id="380" r:id="rId8"/>
    <p:sldId id="382" r:id="rId9"/>
    <p:sldId id="379" r:id="rId10"/>
    <p:sldId id="391" r:id="rId11"/>
    <p:sldId id="392" r:id="rId12"/>
    <p:sldId id="39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3D3D3"/>
    <a:srgbClr val="3C3A3B"/>
    <a:srgbClr val="0D324E"/>
    <a:srgbClr val="8B8789"/>
    <a:srgbClr val="092947"/>
    <a:srgbClr val="112235"/>
    <a:srgbClr val="DC7A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934" autoAdjust="0"/>
    <p:restoredTop sz="79805" autoAdjust="0"/>
  </p:normalViewPr>
  <p:slideViewPr>
    <p:cSldViewPr>
      <p:cViewPr varScale="1">
        <p:scale>
          <a:sx n="72" d="100"/>
          <a:sy n="72" d="100"/>
        </p:scale>
        <p:origin x="200" y="12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25" d="100"/>
          <a:sy n="125" d="100"/>
        </p:scale>
        <p:origin x="-762" y="-72"/>
      </p:cViewPr>
      <p:guideLst>
        <p:guide orient="horz" pos="2880"/>
        <p:guide pos="216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xVal>
            <c:numRef>
              <c:f>Sheet1!$A$2:$A$5</c:f>
              <c:numCache>
                <c:formatCode>General</c:formatCode>
                <c:ptCount val="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>
              <a:solidFill>
                <a:srgbClr val="E6E0CD"/>
              </a:solidFill>
            </a:ln>
          </c:spPr>
          <c:marker>
            <c:symbol val="none"/>
          </c:marker>
          <c:xVal>
            <c:numRef>
              <c:f>Sheet1!$A$2:$A$5</c:f>
              <c:numCache>
                <c:formatCode>General</c:formatCode>
                <c:ptCount val="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</c:numCache>
            </c:numRef>
          </c:xVal>
          <c:y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>
              <a:solidFill>
                <a:srgbClr val="E6E0CD"/>
              </a:solidFill>
            </a:ln>
          </c:spPr>
          <c:marker>
            <c:symbol val="none"/>
          </c:marker>
          <c:xVal>
            <c:numRef>
              <c:f>Sheet1!$A$2:$A$5</c:f>
              <c:numCache>
                <c:formatCode>General</c:formatCode>
                <c:ptCount val="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</c:numCache>
            </c:numRef>
          </c:xVal>
          <c:y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0652832"/>
        <c:axId val="2130431504"/>
      </c:scatterChart>
      <c:valAx>
        <c:axId val="213065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rgbClr val="D3D3D3"/>
            </a:solidFill>
          </a:ln>
        </c:spPr>
        <c:txPr>
          <a:bodyPr/>
          <a:lstStyle/>
          <a:p>
            <a:pPr>
              <a:defRPr sz="1200">
                <a:solidFill>
                  <a:schemeClr val="accent6"/>
                </a:solidFill>
              </a:defRPr>
            </a:pPr>
            <a:endParaRPr lang="en-US"/>
          </a:p>
        </c:txPr>
        <c:crossAx val="2130431504"/>
        <c:crosses val="autoZero"/>
        <c:crossBetween val="midCat"/>
      </c:valAx>
      <c:valAx>
        <c:axId val="2130431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>
            <a:solidFill>
              <a:srgbClr val="D3D3D3"/>
            </a:solidFill>
          </a:ln>
        </c:spPr>
        <c:txPr>
          <a:bodyPr/>
          <a:lstStyle/>
          <a:p>
            <a:pPr>
              <a:defRPr sz="1200">
                <a:solidFill>
                  <a:schemeClr val="accent6"/>
                </a:solidFill>
              </a:defRPr>
            </a:pPr>
            <a:endParaRPr lang="en-US"/>
          </a:p>
        </c:txPr>
        <c:crossAx val="2130652832"/>
        <c:crosses val="autoZero"/>
        <c:crossBetween val="midCat"/>
      </c:valAx>
      <c:spPr>
        <a:noFill/>
      </c:spPr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DALY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Skin diseases</c:v>
                </c:pt>
                <c:pt idx="1">
                  <c:v>Neonatal </c:v>
                </c:pt>
                <c:pt idx="2">
                  <c:v>Chronic respiratory </c:v>
                </c:pt>
                <c:pt idx="3">
                  <c:v>Nervous System</c:v>
                </c:pt>
                <c:pt idx="4">
                  <c:v>Endocrine (diabetes)</c:v>
                </c:pt>
                <c:pt idx="5">
                  <c:v>Injuries</c:v>
                </c:pt>
                <c:pt idx="6">
                  <c:v>Musculoskeletal disorders</c:v>
                </c:pt>
                <c:pt idx="7">
                  <c:v>Cancer and Tumors</c:v>
                </c:pt>
                <c:pt idx="8">
                  <c:v>Circulatory</c:v>
                </c:pt>
                <c:pt idx="9">
                  <c:v>Mental health and substance use disorders</c:v>
                </c:pt>
              </c:strCache>
            </c:strRef>
          </c:cat>
          <c:val>
            <c:numRef>
              <c:f>Sheet1!$B$2:$B$11</c:f>
              <c:numCache>
                <c:formatCode>_(* #,##0_);_(* \(#,##0\);_(* "-"??_);_(@_)</c:formatCode>
                <c:ptCount val="10"/>
                <c:pt idx="0">
                  <c:v>629.0</c:v>
                </c:pt>
                <c:pt idx="1">
                  <c:v>672.0</c:v>
                </c:pt>
                <c:pt idx="2">
                  <c:v>1424.0</c:v>
                </c:pt>
                <c:pt idx="3">
                  <c:v>1487.0</c:v>
                </c:pt>
                <c:pt idx="4">
                  <c:v>1773.0</c:v>
                </c:pt>
                <c:pt idx="5">
                  <c:v>2519.0</c:v>
                </c:pt>
                <c:pt idx="6">
                  <c:v>2804.0</c:v>
                </c:pt>
                <c:pt idx="7">
                  <c:v>3133.0</c:v>
                </c:pt>
                <c:pt idx="8">
                  <c:v>3261.0</c:v>
                </c:pt>
                <c:pt idx="9">
                  <c:v>3266.0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0013920"/>
        <c:axId val="2129711280"/>
      </c:barChart>
      <c:catAx>
        <c:axId val="21400139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solidFill>
              <a:schemeClr val="accent4"/>
            </a:solidFill>
          </a:ln>
        </c:spPr>
        <c:crossAx val="2129711280"/>
        <c:crosses val="autoZero"/>
        <c:auto val="1"/>
        <c:lblAlgn val="ctr"/>
        <c:lblOffset val="100"/>
        <c:noMultiLvlLbl val="0"/>
      </c:catAx>
      <c:valAx>
        <c:axId val="2129711280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_(* #,##0_);_(* \(#,##0\);_(* &quot;-&quot;??_);_(@_)" sourceLinked="1"/>
        <c:majorTickMark val="out"/>
        <c:minorTickMark val="none"/>
        <c:tickLblPos val="nextTo"/>
        <c:spPr>
          <a:ln>
            <a:solidFill>
              <a:schemeClr val="accent4"/>
            </a:solidFill>
          </a:ln>
        </c:spPr>
        <c:crossAx val="2140013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3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YLD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Common infectious diseases</c:v>
                </c:pt>
                <c:pt idx="1">
                  <c:v>Cancer and Tumors</c:v>
                </c:pt>
                <c:pt idx="2">
                  <c:v>Circulatory</c:v>
                </c:pt>
                <c:pt idx="3">
                  <c:v>Skin and subcutaneous diseases</c:v>
                </c:pt>
                <c:pt idx="4">
                  <c:v>Injuries</c:v>
                </c:pt>
                <c:pt idx="5">
                  <c:v>Chronic respiratory </c:v>
                </c:pt>
                <c:pt idx="6">
                  <c:v>Nervous System</c:v>
                </c:pt>
                <c:pt idx="7">
                  <c:v>Endocrine (diabetes)</c:v>
                </c:pt>
                <c:pt idx="8">
                  <c:v>Musculoskeletal disorders</c:v>
                </c:pt>
                <c:pt idx="9">
                  <c:v>Mental health and substance use disorders</c:v>
                </c:pt>
              </c:strCache>
            </c:strRef>
          </c:cat>
          <c:val>
            <c:numRef>
              <c:f>Sheet1!$B$2:$B$11</c:f>
              <c:numCache>
                <c:formatCode>_(* #,##0_);_(* \(#,##0\);_(* "-"??_);_(@_)</c:formatCode>
                <c:ptCount val="10"/>
                <c:pt idx="0">
                  <c:v>77.2</c:v>
                </c:pt>
                <c:pt idx="1">
                  <c:v>219.86</c:v>
                </c:pt>
                <c:pt idx="2">
                  <c:v>509.59</c:v>
                </c:pt>
                <c:pt idx="3">
                  <c:v>611.8</c:v>
                </c:pt>
                <c:pt idx="4">
                  <c:v>636.39</c:v>
                </c:pt>
                <c:pt idx="5">
                  <c:v>830.0</c:v>
                </c:pt>
                <c:pt idx="6">
                  <c:v>860.5</c:v>
                </c:pt>
                <c:pt idx="7">
                  <c:v>1009.77</c:v>
                </c:pt>
                <c:pt idx="8">
                  <c:v>2751.01</c:v>
                </c:pt>
                <c:pt idx="9">
                  <c:v>2825.07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3519440"/>
        <c:axId val="2113791408"/>
      </c:barChart>
      <c:catAx>
        <c:axId val="211351944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solidFill>
              <a:schemeClr val="accent4"/>
            </a:solidFill>
          </a:ln>
        </c:spPr>
        <c:crossAx val="2113791408"/>
        <c:crosses val="autoZero"/>
        <c:auto val="1"/>
        <c:lblAlgn val="ctr"/>
        <c:lblOffset val="100"/>
        <c:noMultiLvlLbl val="0"/>
      </c:catAx>
      <c:valAx>
        <c:axId val="211379140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_(* #,##0_);_(* \(#,##0\);_(* &quot;-&quot;??_);_(@_)" sourceLinked="1"/>
        <c:majorTickMark val="out"/>
        <c:minorTickMark val="none"/>
        <c:tickLblPos val="nextTo"/>
        <c:spPr>
          <a:ln>
            <a:solidFill>
              <a:schemeClr val="accent4"/>
            </a:solidFill>
          </a:ln>
        </c:spPr>
        <c:crossAx val="2113519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3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DALY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Common infectious diseases</c:v>
                </c:pt>
                <c:pt idx="1">
                  <c:v>Cirrhosis of the liver</c:v>
                </c:pt>
                <c:pt idx="2">
                  <c:v>Mental health and substance use disorders</c:v>
                </c:pt>
                <c:pt idx="3">
                  <c:v>Neonatal</c:v>
                </c:pt>
                <c:pt idx="4">
                  <c:v>Chronic Respiratory</c:v>
                </c:pt>
                <c:pt idx="5">
                  <c:v>Nervous System</c:v>
                </c:pt>
                <c:pt idx="6">
                  <c:v>Endocrine (diabetes)</c:v>
                </c:pt>
                <c:pt idx="7">
                  <c:v>Injuries</c:v>
                </c:pt>
                <c:pt idx="8">
                  <c:v>Circulatory</c:v>
                </c:pt>
                <c:pt idx="9">
                  <c:v>Cancer and Tumors</c:v>
                </c:pt>
              </c:strCache>
            </c:strRef>
          </c:cat>
          <c:val>
            <c:numRef>
              <c:f>Sheet1!$B$2:$B$11</c:f>
              <c:numCache>
                <c:formatCode>_(* #,##0_);_(* \(#,##0\);_(* "-"??_);_(@_)</c:formatCode>
                <c:ptCount val="10"/>
                <c:pt idx="0">
                  <c:v>335.36</c:v>
                </c:pt>
                <c:pt idx="1">
                  <c:v>341.5</c:v>
                </c:pt>
                <c:pt idx="2">
                  <c:v>441.11</c:v>
                </c:pt>
                <c:pt idx="3">
                  <c:v>444.85</c:v>
                </c:pt>
                <c:pt idx="4">
                  <c:v>594.0599999999997</c:v>
                </c:pt>
                <c:pt idx="5">
                  <c:v>626.8499999999998</c:v>
                </c:pt>
                <c:pt idx="6">
                  <c:v>763.09</c:v>
                </c:pt>
                <c:pt idx="7">
                  <c:v>1882.36</c:v>
                </c:pt>
                <c:pt idx="8">
                  <c:v>2750.93</c:v>
                </c:pt>
                <c:pt idx="9">
                  <c:v>2913.15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8382816"/>
        <c:axId val="2079296544"/>
      </c:barChart>
      <c:catAx>
        <c:axId val="207838281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solidFill>
              <a:schemeClr val="accent4"/>
            </a:solidFill>
          </a:ln>
        </c:spPr>
        <c:crossAx val="2079296544"/>
        <c:crosses val="autoZero"/>
        <c:auto val="1"/>
        <c:lblAlgn val="ctr"/>
        <c:lblOffset val="100"/>
        <c:noMultiLvlLbl val="0"/>
      </c:catAx>
      <c:valAx>
        <c:axId val="207929654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_(* #,##0_);_(* \(#,##0\);_(* &quot;-&quot;??_);_(@_)" sourceLinked="1"/>
        <c:majorTickMark val="out"/>
        <c:minorTickMark val="none"/>
        <c:tickLblPos val="nextTo"/>
        <c:spPr>
          <a:ln>
            <a:solidFill>
              <a:schemeClr val="accent4"/>
            </a:solidFill>
          </a:ln>
        </c:spPr>
        <c:crossAx val="2078382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3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Skin diseases</c:v>
                </c:pt>
                <c:pt idx="1">
                  <c:v>Neonatal*</c:v>
                </c:pt>
                <c:pt idx="2">
                  <c:v>Chronic respiratory </c:v>
                </c:pt>
                <c:pt idx="3">
                  <c:v>Nervous System</c:v>
                </c:pt>
                <c:pt idx="4">
                  <c:v>Endocrine (diabetes)</c:v>
                </c:pt>
                <c:pt idx="5">
                  <c:v>Injuries*</c:v>
                </c:pt>
                <c:pt idx="6">
                  <c:v>Musculoskeletal disorders</c:v>
                </c:pt>
                <c:pt idx="7">
                  <c:v>Cancer and Tumors*</c:v>
                </c:pt>
                <c:pt idx="8">
                  <c:v>Circulatory*</c:v>
                </c:pt>
                <c:pt idx="9">
                  <c:v>Mental and behavioral disorders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629.3</c:v>
                </c:pt>
                <c:pt idx="1">
                  <c:v>671.6</c:v>
                </c:pt>
                <c:pt idx="2">
                  <c:v>1424.1</c:v>
                </c:pt>
                <c:pt idx="3">
                  <c:v>1487.3</c:v>
                </c:pt>
                <c:pt idx="4">
                  <c:v>1772.9</c:v>
                </c:pt>
                <c:pt idx="5">
                  <c:v>2518.8</c:v>
                </c:pt>
                <c:pt idx="6">
                  <c:v>2804.2</c:v>
                </c:pt>
                <c:pt idx="7">
                  <c:v>3133.0</c:v>
                </c:pt>
                <c:pt idx="8">
                  <c:v>3260.52</c:v>
                </c:pt>
                <c:pt idx="9">
                  <c:v>3266.2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Skin diseases</c:v>
                </c:pt>
                <c:pt idx="1">
                  <c:v>Neonatal*</c:v>
                </c:pt>
                <c:pt idx="2">
                  <c:v>Chronic respiratory </c:v>
                </c:pt>
                <c:pt idx="3">
                  <c:v>Nervous System</c:v>
                </c:pt>
                <c:pt idx="4">
                  <c:v>Endocrine (diabetes)</c:v>
                </c:pt>
                <c:pt idx="5">
                  <c:v>Injuries*</c:v>
                </c:pt>
                <c:pt idx="6">
                  <c:v>Musculoskeletal disorders</c:v>
                </c:pt>
                <c:pt idx="7">
                  <c:v>Cancer and Tumors*</c:v>
                </c:pt>
                <c:pt idx="8">
                  <c:v>Circulatory*</c:v>
                </c:pt>
                <c:pt idx="9">
                  <c:v>Mental and behavioral disorders</c:v>
                </c:pt>
              </c:strCache>
            </c:strRef>
          </c:cat>
          <c:val>
            <c:numRef>
              <c:f>Sheet1!$C$2:$C$11</c:f>
              <c:numCache>
                <c:formatCode>0</c:formatCode>
                <c:ptCount val="10"/>
                <c:pt idx="0">
                  <c:v>633.8</c:v>
                </c:pt>
                <c:pt idx="1">
                  <c:v>922.3</c:v>
                </c:pt>
                <c:pt idx="2">
                  <c:v>1459.5</c:v>
                </c:pt>
                <c:pt idx="3">
                  <c:v>1425.9</c:v>
                </c:pt>
                <c:pt idx="4">
                  <c:v>1541.8</c:v>
                </c:pt>
                <c:pt idx="5">
                  <c:v>3518.8</c:v>
                </c:pt>
                <c:pt idx="6">
                  <c:v>2657.0</c:v>
                </c:pt>
                <c:pt idx="7">
                  <c:v>3861.7</c:v>
                </c:pt>
                <c:pt idx="8">
                  <c:v>5133.8</c:v>
                </c:pt>
                <c:pt idx="9">
                  <c:v>2948.3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3756832"/>
        <c:axId val="2113850560"/>
      </c:barChart>
      <c:catAx>
        <c:axId val="211375683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solidFill>
              <a:schemeClr val="accent4"/>
            </a:solidFill>
          </a:ln>
        </c:spPr>
        <c:crossAx val="2113850560"/>
        <c:crosses val="autoZero"/>
        <c:auto val="1"/>
        <c:lblAlgn val="ctr"/>
        <c:lblOffset val="100"/>
        <c:noMultiLvlLbl val="0"/>
      </c:catAx>
      <c:valAx>
        <c:axId val="2113850560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0" sourceLinked="1"/>
        <c:majorTickMark val="out"/>
        <c:minorTickMark val="none"/>
        <c:tickLblPos val="nextTo"/>
        <c:spPr>
          <a:ln>
            <a:solidFill>
              <a:schemeClr val="accent4"/>
            </a:solidFill>
          </a:ln>
        </c:spPr>
        <c:crossAx val="211375683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3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United States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 w="381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Circulatory</c:v>
                </c:pt>
                <c:pt idx="1">
                  <c:v>Cancers</c:v>
                </c:pt>
                <c:pt idx="2">
                  <c:v>Injuries</c:v>
                </c:pt>
                <c:pt idx="3">
                  <c:v>Neonatal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-0.364890892142657</c:v>
                </c:pt>
                <c:pt idx="1">
                  <c:v>-0.188699277520263</c:v>
                </c:pt>
                <c:pt idx="2">
                  <c:v>-0.284187791292486</c:v>
                </c:pt>
                <c:pt idx="3">
                  <c:v>-0.271820448877806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Comparable Country Average</c:v>
                </c:pt>
              </c:strCache>
            </c:strRef>
          </c:tx>
          <c:spPr>
            <a:solidFill>
              <a:schemeClr val="accent1"/>
            </a:solidFill>
            <a:ln w="381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Circulatory</c:v>
                </c:pt>
                <c:pt idx="1">
                  <c:v>Cancers</c:v>
                </c:pt>
                <c:pt idx="2">
                  <c:v>Injuries</c:v>
                </c:pt>
                <c:pt idx="3">
                  <c:v>Neonatal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-0.471501118629726</c:v>
                </c:pt>
                <c:pt idx="1">
                  <c:v>-0.215914898710112</c:v>
                </c:pt>
                <c:pt idx="2">
                  <c:v>-0.393068052829682</c:v>
                </c:pt>
                <c:pt idx="3">
                  <c:v>-0.351296127356493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3453136"/>
        <c:axId val="2113115808"/>
      </c:barChart>
      <c:catAx>
        <c:axId val="2113453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ln>
            <a:solidFill>
              <a:srgbClr val="D3D3D3"/>
            </a:solidFill>
          </a:ln>
        </c:spPr>
        <c:crossAx val="2113115808"/>
        <c:crosses val="autoZero"/>
        <c:auto val="1"/>
        <c:lblAlgn val="ctr"/>
        <c:lblOffset val="100"/>
        <c:noMultiLvlLbl val="0"/>
      </c:catAx>
      <c:valAx>
        <c:axId val="211311580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solidFill>
              <a:srgbClr val="D3D3D3"/>
            </a:solidFill>
          </a:ln>
        </c:spPr>
        <c:crossAx val="211345313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3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</c:spPr>
          <c:invertIfNegative val="0"/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4DEF-41ED-8AA6-8E62E681C5D8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4DEF-41ED-8AA6-8E62E681C5D8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Skin diseases</c:v>
                </c:pt>
                <c:pt idx="1">
                  <c:v>Neonatal </c:v>
                </c:pt>
                <c:pt idx="2">
                  <c:v>Nervous System</c:v>
                </c:pt>
                <c:pt idx="3">
                  <c:v>Chronic respiratory </c:v>
                </c:pt>
                <c:pt idx="4">
                  <c:v>Endocrine (diabetes)</c:v>
                </c:pt>
                <c:pt idx="5">
                  <c:v>Musculoskeletal</c:v>
                </c:pt>
                <c:pt idx="6">
                  <c:v>Mental health/substance use</c:v>
                </c:pt>
                <c:pt idx="7">
                  <c:v>Injuries</c:v>
                </c:pt>
                <c:pt idx="8">
                  <c:v>Cancer and Tumors</c:v>
                </c:pt>
                <c:pt idx="9">
                  <c:v>Circulatory</c:v>
                </c:pt>
              </c:strCache>
            </c:strRef>
          </c:cat>
          <c:val>
            <c:numRef>
              <c:f>Sheet1!$B$2:$B$11</c:f>
              <c:numCache>
                <c:formatCode>_(* #,##0_);_(* \(#,##0\);_(* "-"??_);_(@_)</c:formatCode>
                <c:ptCount val="10"/>
                <c:pt idx="0">
                  <c:v>636.0</c:v>
                </c:pt>
                <c:pt idx="1">
                  <c:v>720.0</c:v>
                </c:pt>
                <c:pt idx="2">
                  <c:v>1371.0</c:v>
                </c:pt>
                <c:pt idx="3">
                  <c:v>1508.0</c:v>
                </c:pt>
                <c:pt idx="4">
                  <c:v>1918.0</c:v>
                </c:pt>
                <c:pt idx="5">
                  <c:v>2375.0</c:v>
                </c:pt>
                <c:pt idx="6">
                  <c:v>3181.0</c:v>
                </c:pt>
                <c:pt idx="7">
                  <c:v>3518.0</c:v>
                </c:pt>
                <c:pt idx="8">
                  <c:v>3615.0</c:v>
                </c:pt>
                <c:pt idx="9">
                  <c:v>4114.0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DEF-41ED-8AA6-8E62E681C5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6081888"/>
        <c:axId val="2139353888"/>
      </c:barChart>
      <c:catAx>
        <c:axId val="211608188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solidFill>
              <a:schemeClr val="accent4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39353888"/>
        <c:crosses val="autoZero"/>
        <c:auto val="1"/>
        <c:lblAlgn val="ctr"/>
        <c:lblOffset val="100"/>
        <c:noMultiLvlLbl val="0"/>
      </c:catAx>
      <c:valAx>
        <c:axId val="213935388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_(* #,##0_);_(* \(#,##0\);_(* &quot;-&quot;??_);_(@_)" sourceLinked="1"/>
        <c:majorTickMark val="out"/>
        <c:minorTickMark val="none"/>
        <c:tickLblPos val="nextTo"/>
        <c:spPr>
          <a:ln>
            <a:solidFill>
              <a:schemeClr val="accent4"/>
            </a:solidFill>
          </a:ln>
        </c:spPr>
        <c:crossAx val="2116081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3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Females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</c:spPr>
          <c:invertIfNegative val="0"/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86A-40C8-93A6-00787A37CFAA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Neonatal </c:v>
                </c:pt>
                <c:pt idx="1">
                  <c:v>Skin diseases</c:v>
                </c:pt>
                <c:pt idx="2">
                  <c:v>Chronic respiratory </c:v>
                </c:pt>
                <c:pt idx="3">
                  <c:v>Injuries</c:v>
                </c:pt>
                <c:pt idx="4">
                  <c:v>Nervous System</c:v>
                </c:pt>
                <c:pt idx="5">
                  <c:v>Endocrine (diabetes)</c:v>
                </c:pt>
                <c:pt idx="6">
                  <c:v>Circulatory</c:v>
                </c:pt>
                <c:pt idx="7">
                  <c:v>Cancer and Tumors</c:v>
                </c:pt>
                <c:pt idx="8">
                  <c:v>Musculoskeletal</c:v>
                </c:pt>
                <c:pt idx="9">
                  <c:v>Mental health/substance use</c:v>
                </c:pt>
              </c:strCache>
            </c:strRef>
          </c:cat>
          <c:val>
            <c:numRef>
              <c:f>Sheet1!$B$2:$B$11</c:f>
              <c:numCache>
                <c:formatCode>_(* #,##0_);_(* \(#,##0\);_(* "-"??_);_(@_)</c:formatCode>
                <c:ptCount val="10"/>
                <c:pt idx="0">
                  <c:v>620.0</c:v>
                </c:pt>
                <c:pt idx="1">
                  <c:v>624.0</c:v>
                </c:pt>
                <c:pt idx="2">
                  <c:v>1365.0</c:v>
                </c:pt>
                <c:pt idx="3">
                  <c:v>1527.0</c:v>
                </c:pt>
                <c:pt idx="4">
                  <c:v>1614.0</c:v>
                </c:pt>
                <c:pt idx="5">
                  <c:v>1667.0</c:v>
                </c:pt>
                <c:pt idx="6">
                  <c:v>2494.0</c:v>
                </c:pt>
                <c:pt idx="7">
                  <c:v>2741.0</c:v>
                </c:pt>
                <c:pt idx="8">
                  <c:v>3203.0</c:v>
                </c:pt>
                <c:pt idx="9">
                  <c:v>3346.0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86A-40C8-93A6-00787A37CF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7848960"/>
        <c:axId val="2117861536"/>
      </c:barChart>
      <c:catAx>
        <c:axId val="211784896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solidFill>
              <a:schemeClr val="accent4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17861536"/>
        <c:crosses val="autoZero"/>
        <c:auto val="1"/>
        <c:lblAlgn val="ctr"/>
        <c:lblOffset val="100"/>
        <c:noMultiLvlLbl val="0"/>
      </c:catAx>
      <c:valAx>
        <c:axId val="2117861536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_(* #,##0_);_(* \(#,##0\);_(* &quot;-&quot;??_);_(@_)" sourceLinked="1"/>
        <c:majorTickMark val="out"/>
        <c:minorTickMark val="none"/>
        <c:tickLblPos val="nextTo"/>
        <c:spPr>
          <a:ln>
            <a:solidFill>
              <a:schemeClr val="accent4"/>
            </a:solidFill>
          </a:ln>
        </c:spPr>
        <c:crossAx val="2117848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3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E6E0CD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E6E0CD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140959344"/>
        <c:axId val="2112029504"/>
      </c:barChart>
      <c:catAx>
        <c:axId val="21409593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solidFill>
              <a:srgbClr val="D3D3D3"/>
            </a:solidFill>
          </a:ln>
        </c:spPr>
        <c:txPr>
          <a:bodyPr/>
          <a:lstStyle/>
          <a:p>
            <a:pPr>
              <a:defRPr sz="1200">
                <a:solidFill>
                  <a:schemeClr val="accent6"/>
                </a:solidFill>
              </a:defRPr>
            </a:pPr>
            <a:endParaRPr lang="en-US"/>
          </a:p>
        </c:txPr>
        <c:crossAx val="2112029504"/>
        <c:crosses val="autoZero"/>
        <c:auto val="1"/>
        <c:lblAlgn val="ctr"/>
        <c:lblOffset val="100"/>
        <c:noMultiLvlLbl val="0"/>
      </c:catAx>
      <c:valAx>
        <c:axId val="211202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>
            <a:solidFill>
              <a:srgbClr val="D3D3D3"/>
            </a:solidFill>
          </a:ln>
        </c:spPr>
        <c:txPr>
          <a:bodyPr/>
          <a:lstStyle/>
          <a:p>
            <a:pPr>
              <a:defRPr sz="1200">
                <a:solidFill>
                  <a:schemeClr val="accent6"/>
                </a:solidFill>
              </a:defRPr>
            </a:pPr>
            <a:endParaRPr lang="en-US"/>
          </a:p>
        </c:txPr>
        <c:crossAx val="214095934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1000.0</c:v>
                </c:pt>
                <c:pt idx="1">
                  <c:v>9000.0</c:v>
                </c:pt>
                <c:pt idx="2">
                  <c:v>7000.0</c:v>
                </c:pt>
                <c:pt idx="3">
                  <c:v>6000.0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E6E0CD"/>
            </a:solidFill>
            <a:ln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1000.0</c:v>
                </c:pt>
                <c:pt idx="1">
                  <c:v>5000.0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E6E0CD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112107968"/>
        <c:axId val="2112092160"/>
      </c:barChart>
      <c:catAx>
        <c:axId val="2112107968"/>
        <c:scaling>
          <c:orientation val="minMax"/>
        </c:scaling>
        <c:delete val="0"/>
        <c:axPos val="b"/>
        <c:numFmt formatCode="[&gt;=1000]0,\ &quot;K&quot;;General" sourceLinked="0"/>
        <c:majorTickMark val="none"/>
        <c:minorTickMark val="none"/>
        <c:tickLblPos val="nextTo"/>
        <c:spPr>
          <a:noFill/>
          <a:ln>
            <a:solidFill>
              <a:srgbClr val="D3D3D3"/>
            </a:solidFill>
          </a:ln>
        </c:spPr>
        <c:txPr>
          <a:bodyPr/>
          <a:lstStyle/>
          <a:p>
            <a:pPr>
              <a:defRPr sz="1200">
                <a:solidFill>
                  <a:schemeClr val="accent6"/>
                </a:solidFill>
              </a:defRPr>
            </a:pPr>
            <a:endParaRPr lang="en-US"/>
          </a:p>
        </c:txPr>
        <c:crossAx val="2112092160"/>
        <c:crosses val="autoZero"/>
        <c:auto val="1"/>
        <c:lblAlgn val="ctr"/>
        <c:lblOffset val="100"/>
        <c:noMultiLvlLbl val="0"/>
      </c:catAx>
      <c:valAx>
        <c:axId val="2112092160"/>
        <c:scaling>
          <c:orientation val="minMax"/>
        </c:scaling>
        <c:delete val="0"/>
        <c:axPos val="l"/>
        <c:numFmt formatCode="0,\ &quot;K&quot;" sourceLinked="0"/>
        <c:majorTickMark val="none"/>
        <c:minorTickMark val="none"/>
        <c:tickLblPos val="nextTo"/>
        <c:spPr>
          <a:noFill/>
          <a:ln w="9525">
            <a:solidFill>
              <a:srgbClr val="D3D3D3"/>
            </a:solidFill>
          </a:ln>
        </c:spPr>
        <c:txPr>
          <a:bodyPr/>
          <a:lstStyle/>
          <a:p>
            <a:pPr>
              <a:defRPr sz="1200">
                <a:solidFill>
                  <a:schemeClr val="accent6"/>
                </a:solidFill>
              </a:defRPr>
            </a:pPr>
            <a:endParaRPr lang="en-US"/>
          </a:p>
        </c:txPr>
        <c:crossAx val="211210796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Sheet1!$A$2:$A$5</c:f>
              <c:numCache>
                <c:formatCode>General</c:formatCode>
                <c:ptCount val="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Sheet1!$A$2:$A$5</c:f>
              <c:numCache>
                <c:formatCode>General</c:formatCode>
                <c:ptCount val="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</c:numCache>
            </c:numRef>
          </c:xVal>
          <c:y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Sheet1!$A$2:$A$5</c:f>
              <c:numCache>
                <c:formatCode>General</c:formatCode>
                <c:ptCount val="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</c:numCache>
            </c:numRef>
          </c:xVal>
          <c:y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1251600"/>
        <c:axId val="2121583488"/>
      </c:scatterChart>
      <c:valAx>
        <c:axId val="211125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rgbClr val="D3D3D3"/>
            </a:solidFill>
          </a:ln>
        </c:spPr>
        <c:txPr>
          <a:bodyPr/>
          <a:lstStyle/>
          <a:p>
            <a:pPr>
              <a:defRPr sz="1200">
                <a:solidFill>
                  <a:schemeClr val="accent6"/>
                </a:solidFill>
              </a:defRPr>
            </a:pPr>
            <a:endParaRPr lang="en-US"/>
          </a:p>
        </c:txPr>
        <c:crossAx val="2121583488"/>
        <c:crosses val="autoZero"/>
        <c:crossBetween val="midCat"/>
      </c:valAx>
      <c:valAx>
        <c:axId val="2121583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>
            <a:solidFill>
              <a:srgbClr val="D3D3D3"/>
            </a:solidFill>
          </a:ln>
        </c:spPr>
        <c:txPr>
          <a:bodyPr/>
          <a:lstStyle/>
          <a:p>
            <a:pPr>
              <a:defRPr sz="1200">
                <a:solidFill>
                  <a:schemeClr val="accent6"/>
                </a:solidFill>
              </a:defRPr>
            </a:pPr>
            <a:endParaRPr lang="en-US"/>
          </a:p>
        </c:txPr>
        <c:crossAx val="2111251600"/>
        <c:crosses val="autoZero"/>
        <c:crossBetween val="midCat"/>
      </c:valAx>
      <c:spPr>
        <a:noFill/>
      </c:spPr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noFill/>
            </a:ln>
          </c:spP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 w="381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DALYs</c:v>
                </c:pt>
                <c:pt idx="1">
                  <c:v>Years of Life Lost</c:v>
                </c:pt>
                <c:pt idx="2">
                  <c:v>Years Lived with Disability</c:v>
                </c:pt>
              </c:strCache>
            </c:strRef>
          </c:cat>
          <c:val>
            <c:numRef>
              <c:f>Sheet1!$B$2:$B$4</c:f>
              <c:numCache>
                <c:formatCode>_(* #,##0_);_(* \(#,##0\);_(* "-"??_);_(@_)</c:formatCode>
                <c:ptCount val="3"/>
                <c:pt idx="0">
                  <c:v>25632.7</c:v>
                </c:pt>
                <c:pt idx="1">
                  <c:v>15129.9</c:v>
                </c:pt>
                <c:pt idx="2">
                  <c:v>10502.9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/>
            </a:solidFill>
            <a:ln w="381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DALYs</c:v>
                </c:pt>
                <c:pt idx="1">
                  <c:v>Years of Life Lost</c:v>
                </c:pt>
                <c:pt idx="2">
                  <c:v>Years Lived with Disability</c:v>
                </c:pt>
              </c:strCache>
            </c:strRef>
          </c:cat>
          <c:val>
            <c:numRef>
              <c:f>Sheet1!$C$2:$C$4</c:f>
              <c:numCache>
                <c:formatCode>_(* #,##0_);_(* \(#,##0\);_(* "-"??_);_(@_)</c:formatCode>
                <c:ptCount val="3"/>
                <c:pt idx="0">
                  <c:v>21956.2</c:v>
                </c:pt>
                <c:pt idx="1">
                  <c:v>11446.8</c:v>
                </c:pt>
                <c:pt idx="2">
                  <c:v>10509.3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0937984"/>
        <c:axId val="2129610352"/>
      </c:barChart>
      <c:catAx>
        <c:axId val="211093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rgbClr val="D3D3D3"/>
            </a:solidFill>
          </a:ln>
        </c:spPr>
        <c:crossAx val="2129610352"/>
        <c:crosses val="autoZero"/>
        <c:auto val="1"/>
        <c:lblAlgn val="ctr"/>
        <c:lblOffset val="100"/>
        <c:noMultiLvlLbl val="0"/>
      </c:catAx>
      <c:valAx>
        <c:axId val="21296103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0"/>
        <c:majorTickMark val="none"/>
        <c:minorTickMark val="none"/>
        <c:tickLblPos val="nextTo"/>
        <c:spPr>
          <a:ln>
            <a:solidFill>
              <a:srgbClr val="D3D3D3"/>
            </a:solidFill>
          </a:ln>
        </c:spPr>
        <c:crossAx val="211093798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3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DALY</c:v>
                </c:pt>
              </c:strCache>
            </c:strRef>
          </c:tx>
          <c:invertIfNegative val="0"/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2"/>
            <c:invertIfNegative val="0"/>
            <c:bubble3D val="0"/>
            <c:spPr>
              <a:solidFill>
                <a:schemeClr val="accent2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Japan</c:v>
                </c:pt>
                <c:pt idx="1">
                  <c:v>Switzerland</c:v>
                </c:pt>
                <c:pt idx="2">
                  <c:v>Sweden</c:v>
                </c:pt>
                <c:pt idx="3">
                  <c:v>Australia</c:v>
                </c:pt>
                <c:pt idx="4">
                  <c:v>Comparable Country Average</c:v>
                </c:pt>
                <c:pt idx="5">
                  <c:v>Canada</c:v>
                </c:pt>
                <c:pt idx="6">
                  <c:v>Netherlands</c:v>
                </c:pt>
                <c:pt idx="7">
                  <c:v>Germany</c:v>
                </c:pt>
                <c:pt idx="8">
                  <c:v>Austria</c:v>
                </c:pt>
                <c:pt idx="9">
                  <c:v>France</c:v>
                </c:pt>
                <c:pt idx="10">
                  <c:v>Belgium</c:v>
                </c:pt>
                <c:pt idx="11">
                  <c:v>United Kingdom</c:v>
                </c:pt>
                <c:pt idx="12">
                  <c:v>United States</c:v>
                </c:pt>
              </c:strCache>
            </c:strRef>
          </c:cat>
          <c:val>
            <c:numRef>
              <c:f>Sheet1!$B$2:$B$14</c:f>
              <c:numCache>
                <c:formatCode>_(* #,##0_);_(* \(#,##0\);_(* "-"??_);_(@_)</c:formatCode>
                <c:ptCount val="13"/>
                <c:pt idx="0">
                  <c:v>15921.79285521</c:v>
                </c:pt>
                <c:pt idx="1">
                  <c:v>17877.27446999</c:v>
                </c:pt>
                <c:pt idx="2">
                  <c:v>18546.23586262</c:v>
                </c:pt>
                <c:pt idx="3">
                  <c:v>18701.02056419</c:v>
                </c:pt>
                <c:pt idx="4">
                  <c:v>19071.26992111819</c:v>
                </c:pt>
                <c:pt idx="5">
                  <c:v>19391.62444331</c:v>
                </c:pt>
                <c:pt idx="6">
                  <c:v>19480.07967002999</c:v>
                </c:pt>
                <c:pt idx="7">
                  <c:v>19526.91895064</c:v>
                </c:pt>
                <c:pt idx="8">
                  <c:v>19781.88919665</c:v>
                </c:pt>
                <c:pt idx="9">
                  <c:v>19859.82106863</c:v>
                </c:pt>
                <c:pt idx="10">
                  <c:v>20313.69299673</c:v>
                </c:pt>
                <c:pt idx="11">
                  <c:v>20383.61905429999</c:v>
                </c:pt>
                <c:pt idx="12">
                  <c:v>21956.15936582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8104464"/>
        <c:axId val="2130036688"/>
      </c:barChart>
      <c:catAx>
        <c:axId val="207810446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solidFill>
              <a:schemeClr val="accent4"/>
            </a:solidFill>
          </a:ln>
        </c:spPr>
        <c:crossAx val="2130036688"/>
        <c:crosses val="autoZero"/>
        <c:auto val="1"/>
        <c:lblAlgn val="ctr"/>
        <c:lblOffset val="100"/>
        <c:noMultiLvlLbl val="0"/>
      </c:catAx>
      <c:valAx>
        <c:axId val="213003668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_(* #,##0_);_(* \(#,##0\);_(* &quot;-&quot;??_);_(@_)" sourceLinked="1"/>
        <c:majorTickMark val="out"/>
        <c:minorTickMark val="none"/>
        <c:tickLblPos val="nextTo"/>
        <c:spPr>
          <a:ln>
            <a:solidFill>
              <a:schemeClr val="accent4"/>
            </a:solidFill>
          </a:ln>
        </c:spPr>
        <c:crossAx val="2078104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3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United States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 w="381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2010.0</c:v>
                </c:pt>
              </c:numCache>
            </c:numRef>
          </c:cat>
          <c:val>
            <c:numRef>
              <c:f>Sheet1!$B$2:$B$6</c:f>
              <c:numCache>
                <c:formatCode>_(* #,##0_);_(* \(#,##0\);_(* "-"??_);_(@_)</c:formatCode>
                <c:ptCount val="5"/>
                <c:pt idx="0">
                  <c:v>25632.74678048</c:v>
                </c:pt>
                <c:pt idx="1">
                  <c:v>24752.8420151</c:v>
                </c:pt>
                <c:pt idx="2">
                  <c:v>23276.15400984</c:v>
                </c:pt>
                <c:pt idx="3">
                  <c:v>22694.92721076</c:v>
                </c:pt>
                <c:pt idx="4">
                  <c:v>21956.15936582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Comparable Country Average</c:v>
                </c:pt>
              </c:strCache>
            </c:strRef>
          </c:tx>
          <c:spPr>
            <a:solidFill>
              <a:schemeClr val="accent1"/>
            </a:solidFill>
            <a:ln w="381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2010.0</c:v>
                </c:pt>
              </c:numCache>
            </c:numRef>
          </c:cat>
          <c:val>
            <c:numRef>
              <c:f>Sheet1!$C$2:$C$6</c:f>
              <c:numCache>
                <c:formatCode>_(* #,##0_);_(* \(#,##0\);_(* "-"??_);_(@_)</c:formatCode>
                <c:ptCount val="5"/>
                <c:pt idx="0">
                  <c:v>23389.61750557909</c:v>
                </c:pt>
                <c:pt idx="1">
                  <c:v>22119.97404471364</c:v>
                </c:pt>
                <c:pt idx="2">
                  <c:v>20935.7299860509</c:v>
                </c:pt>
                <c:pt idx="3">
                  <c:v>19686.8486309191</c:v>
                </c:pt>
                <c:pt idx="4">
                  <c:v>19071.26992111819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9740624"/>
        <c:axId val="2029047760"/>
      </c:barChart>
      <c:catAx>
        <c:axId val="213974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rgbClr val="D3D3D3"/>
            </a:solidFill>
          </a:ln>
        </c:spPr>
        <c:crossAx val="2029047760"/>
        <c:crosses val="autoZero"/>
        <c:auto val="1"/>
        <c:lblAlgn val="ctr"/>
        <c:lblOffset val="100"/>
        <c:noMultiLvlLbl val="0"/>
      </c:catAx>
      <c:valAx>
        <c:axId val="20290477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0"/>
        <c:majorTickMark val="none"/>
        <c:minorTickMark val="none"/>
        <c:tickLblPos val="nextTo"/>
        <c:spPr>
          <a:ln>
            <a:solidFill>
              <a:srgbClr val="D3D3D3"/>
            </a:solidFill>
          </a:ln>
        </c:spPr>
        <c:crossAx val="213974062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3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Death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Neonatal </c:v>
                </c:pt>
                <c:pt idx="1">
                  <c:v>Mental health and substance use disorders</c:v>
                </c:pt>
                <c:pt idx="2">
                  <c:v>Cirrhosis of the liver</c:v>
                </c:pt>
                <c:pt idx="3">
                  <c:v>Common infectious diseases</c:v>
                </c:pt>
                <c:pt idx="4">
                  <c:v>Chronic respiratory </c:v>
                </c:pt>
                <c:pt idx="5">
                  <c:v>Endocrine (diabetes)</c:v>
                </c:pt>
                <c:pt idx="6">
                  <c:v>Injuries</c:v>
                </c:pt>
                <c:pt idx="7">
                  <c:v>Nervous System</c:v>
                </c:pt>
                <c:pt idx="8">
                  <c:v>Cancer and Tumors</c:v>
                </c:pt>
                <c:pt idx="9">
                  <c:v>Circulatory</c:v>
                </c:pt>
              </c:strCache>
            </c:strRef>
          </c:cat>
          <c:val>
            <c:numRef>
              <c:f>Sheet1!$B$2:$B$11</c:f>
              <c:numCache>
                <c:formatCode>_(* #,##0_);_(* \(#,##0\);_(* "-"??_);_(@_)</c:formatCode>
                <c:ptCount val="10"/>
                <c:pt idx="0">
                  <c:v>5.14</c:v>
                </c:pt>
                <c:pt idx="1">
                  <c:v>10.1</c:v>
                </c:pt>
                <c:pt idx="2">
                  <c:v>12.48</c:v>
                </c:pt>
                <c:pt idx="3">
                  <c:v>20.65</c:v>
                </c:pt>
                <c:pt idx="4">
                  <c:v>39.48</c:v>
                </c:pt>
                <c:pt idx="5">
                  <c:v>41.95</c:v>
                </c:pt>
                <c:pt idx="6">
                  <c:v>47.56</c:v>
                </c:pt>
                <c:pt idx="7">
                  <c:v>64.34</c:v>
                </c:pt>
                <c:pt idx="8">
                  <c:v>143.68</c:v>
                </c:pt>
                <c:pt idx="9">
                  <c:v>183.33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9379328"/>
        <c:axId val="2119344960"/>
      </c:barChart>
      <c:catAx>
        <c:axId val="21193793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solidFill>
              <a:schemeClr val="accent4"/>
            </a:solidFill>
          </a:ln>
        </c:spPr>
        <c:crossAx val="2119344960"/>
        <c:crosses val="autoZero"/>
        <c:auto val="1"/>
        <c:lblAlgn val="ctr"/>
        <c:lblOffset val="100"/>
        <c:noMultiLvlLbl val="0"/>
      </c:catAx>
      <c:valAx>
        <c:axId val="2119344960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_(* #,##0_);_(* \(#,##0\);_(* &quot;-&quot;??_);_(@_)" sourceLinked="1"/>
        <c:majorTickMark val="out"/>
        <c:minorTickMark val="none"/>
        <c:tickLblPos val="nextTo"/>
        <c:spPr>
          <a:ln>
            <a:solidFill>
              <a:schemeClr val="accent4"/>
            </a:solidFill>
          </a:ln>
        </c:spPr>
        <c:crossAx val="2119379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3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4D92E5-9FFA-458A-9BEA-BDF5C2EF3530}" type="datetimeFigureOut">
              <a:rPr lang="en-US" smtClean="0"/>
              <a:pPr/>
              <a:t>5/10/16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E76084-7007-4F9A-9BF5-85CA96B02E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09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pPr/>
              <a:t>0</a:t>
            </a:fld>
            <a:endParaRPr lang="en-US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096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6764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508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676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676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676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676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676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6764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676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676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chart" Target="../charts/chart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chart" Target="../charts/chart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chart" Target="../charts/chart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chart" Target="../charts/chart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chart" Target="../charts/chart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80160"/>
            <a:ext cx="8976360" cy="44805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+mn-lt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+mn-lt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+mn-lt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+mn-lt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+mn-lt"/>
                <a:cs typeface="Calibri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91440" y="5852160"/>
            <a:ext cx="8979408" cy="73152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000" baseline="0">
                <a:solidFill>
                  <a:srgbClr val="3C3A3B"/>
                </a:solidFill>
                <a:latin typeface="Georgia" pitchFamily="18" charset="0"/>
                <a:cs typeface="Georgia" pitchFamily="18" charset="0"/>
              </a:defRPr>
            </a:lvl1pPr>
          </a:lstStyle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r>
              <a:rPr lang="en-US" dirty="0" smtClean="0"/>
              <a:t>Insert Source/Notes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92947"/>
                </a:solidFill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07868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3434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D324E"/>
                </a:solidFill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5852160"/>
            <a:ext cx="8961120" cy="73152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000" baseline="0">
                <a:solidFill>
                  <a:srgbClr val="3C3A3B"/>
                </a:solidFill>
                <a:latin typeface="Georgia" pitchFamily="18" charset="0"/>
                <a:cs typeface="Georgia" pitchFamily="18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Source/Notes Here</a:t>
            </a:r>
          </a:p>
        </p:txBody>
      </p:sp>
    </p:spTree>
    <p:extLst>
      <p:ext uri="{BB962C8B-B14F-4D97-AF65-F5344CB8AC3E}">
        <p14:creationId xmlns:p14="http://schemas.microsoft.com/office/powerpoint/2010/main" val="193751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3434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3434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92947"/>
                </a:solidFill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5852160"/>
            <a:ext cx="8961120" cy="73152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000" baseline="0">
                <a:solidFill>
                  <a:srgbClr val="3C3A3B"/>
                </a:solidFill>
                <a:latin typeface="Georgia" pitchFamily="18" charset="0"/>
                <a:cs typeface="Georgia" pitchFamily="18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Source/Notes Here</a:t>
            </a:r>
          </a:p>
        </p:txBody>
      </p:sp>
    </p:spTree>
    <p:extLst>
      <p:ext uri="{BB962C8B-B14F-4D97-AF65-F5344CB8AC3E}">
        <p14:creationId xmlns:p14="http://schemas.microsoft.com/office/powerpoint/2010/main" val="2124979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3434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3434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3434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D324E"/>
                </a:solidFill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5852160"/>
            <a:ext cx="8961120" cy="73152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000" baseline="0">
                <a:solidFill>
                  <a:srgbClr val="3C3A3B"/>
                </a:solidFill>
                <a:latin typeface="Georgia" pitchFamily="18" charset="0"/>
                <a:cs typeface="Georgia" pitchFamily="18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Source/Notes Here</a:t>
            </a:r>
          </a:p>
        </p:txBody>
      </p:sp>
    </p:spTree>
    <p:extLst>
      <p:ext uri="{BB962C8B-B14F-4D97-AF65-F5344CB8AC3E}">
        <p14:creationId xmlns:p14="http://schemas.microsoft.com/office/powerpoint/2010/main" val="268816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D324E"/>
                </a:solidFill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5852160"/>
            <a:ext cx="8961120" cy="73152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000" baseline="0">
                <a:solidFill>
                  <a:srgbClr val="3C3A3B"/>
                </a:solidFill>
                <a:latin typeface="Georgia" pitchFamily="18" charset="0"/>
                <a:cs typeface="Georgia" pitchFamily="18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Source/Notes Here</a:t>
            </a:r>
          </a:p>
        </p:txBody>
      </p:sp>
    </p:spTree>
    <p:extLst>
      <p:ext uri="{BB962C8B-B14F-4D97-AF65-F5344CB8AC3E}">
        <p14:creationId xmlns:p14="http://schemas.microsoft.com/office/powerpoint/2010/main" val="1314711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91440" y="5852160"/>
            <a:ext cx="8979408" cy="73152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000" baseline="0">
                <a:solidFill>
                  <a:srgbClr val="3C3A3B"/>
                </a:solidFill>
                <a:latin typeface="Georgia" pitchFamily="18" charset="0"/>
                <a:cs typeface="Georgia" pitchFamily="18" charset="0"/>
              </a:defRPr>
            </a:lvl1pPr>
          </a:lstStyle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r>
              <a:rPr lang="en-US" dirty="0" smtClean="0"/>
              <a:t>Insert Source/Notes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92947"/>
                </a:solidFill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160196017"/>
              </p:ext>
            </p:extLst>
          </p:nvPr>
        </p:nvGraphicFramePr>
        <p:xfrm>
          <a:off x="76200" y="1280160"/>
          <a:ext cx="8975725" cy="448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901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91440" y="5852160"/>
            <a:ext cx="8979408" cy="73152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000" baseline="0">
                <a:solidFill>
                  <a:srgbClr val="3C3A3B"/>
                </a:solidFill>
                <a:latin typeface="Georgia" pitchFamily="18" charset="0"/>
                <a:cs typeface="Georgia" pitchFamily="18" charset="0"/>
              </a:defRPr>
            </a:lvl1pPr>
          </a:lstStyle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r>
              <a:rPr lang="en-US" dirty="0" smtClean="0"/>
              <a:t>Insert Source/Notes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92947"/>
                </a:solidFill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881756991"/>
              </p:ext>
            </p:extLst>
          </p:nvPr>
        </p:nvGraphicFramePr>
        <p:xfrm>
          <a:off x="76200" y="1280160"/>
          <a:ext cx="8975725" cy="448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901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91440" y="5852160"/>
            <a:ext cx="8979408" cy="73152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000" baseline="0">
                <a:solidFill>
                  <a:srgbClr val="3C3A3B"/>
                </a:solidFill>
                <a:latin typeface="Georgia" pitchFamily="18" charset="0"/>
                <a:cs typeface="Georgia" pitchFamily="18" charset="0"/>
              </a:defRPr>
            </a:lvl1pPr>
          </a:lstStyle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r>
              <a:rPr lang="en-US" dirty="0" smtClean="0"/>
              <a:t>Insert Source/Notes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92947"/>
                </a:solidFill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056096080"/>
              </p:ext>
            </p:extLst>
          </p:nvPr>
        </p:nvGraphicFramePr>
        <p:xfrm>
          <a:off x="76200" y="1280160"/>
          <a:ext cx="8975725" cy="448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901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aphicFrame>
        <p:nvGraphicFramePr>
          <p:cNvPr id="3" name="Content Placeholder 5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595364224"/>
              </p:ext>
            </p:extLst>
          </p:nvPr>
        </p:nvGraphicFramePr>
        <p:xfrm>
          <a:off x="76200" y="1280160"/>
          <a:ext cx="8975725" cy="448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91440" y="5852160"/>
            <a:ext cx="8979408" cy="73152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000" baseline="0">
                <a:solidFill>
                  <a:srgbClr val="3C3A3B"/>
                </a:solidFill>
                <a:latin typeface="Georgia" pitchFamily="18" charset="0"/>
                <a:cs typeface="Georgia" pitchFamily="18" charset="0"/>
              </a:defRPr>
            </a:lvl1pPr>
          </a:lstStyle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r>
              <a:rPr lang="en-US" dirty="0" smtClean="0"/>
              <a:t>Insert Source/Notes Here</a:t>
            </a:r>
          </a:p>
        </p:txBody>
      </p:sp>
    </p:spTree>
    <p:extLst>
      <p:ext uri="{BB962C8B-B14F-4D97-AF65-F5344CB8AC3E}">
        <p14:creationId xmlns:p14="http://schemas.microsoft.com/office/powerpoint/2010/main" val="391460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91440" y="5852160"/>
            <a:ext cx="8979408" cy="73152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000" baseline="0">
                <a:solidFill>
                  <a:srgbClr val="3C3A3B"/>
                </a:solidFill>
                <a:latin typeface="Georgia" pitchFamily="18" charset="0"/>
                <a:cs typeface="Georgia" pitchFamily="18" charset="0"/>
              </a:defRPr>
            </a:lvl1pPr>
          </a:lstStyle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endParaRPr lang="en-US" dirty="0" smtClean="0"/>
          </a:p>
          <a:p>
            <a:pPr algn="l">
              <a:spcBef>
                <a:spcPts val="0"/>
              </a:spcBef>
            </a:pPr>
            <a:r>
              <a:rPr lang="en-US" dirty="0" smtClean="0"/>
              <a:t>Insert Source/Notes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92947"/>
                </a:solidFill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991406021"/>
              </p:ext>
            </p:extLst>
          </p:nvPr>
        </p:nvGraphicFramePr>
        <p:xfrm>
          <a:off x="76200" y="1280160"/>
          <a:ext cx="8975725" cy="448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901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461772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461772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D324E"/>
                </a:solidFill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5852160"/>
            <a:ext cx="8961120" cy="73152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1000" baseline="0">
                <a:solidFill>
                  <a:srgbClr val="3C3A3B"/>
                </a:solidFill>
                <a:latin typeface="Georgia" pitchFamily="18" charset="0"/>
                <a:cs typeface="Georgia" pitchFamily="18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Source/Notes Here</a:t>
            </a:r>
          </a:p>
        </p:txBody>
      </p:sp>
    </p:spTree>
    <p:extLst>
      <p:ext uri="{BB962C8B-B14F-4D97-AF65-F5344CB8AC3E}">
        <p14:creationId xmlns:p14="http://schemas.microsoft.com/office/powerpoint/2010/main" val="202959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469392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469392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469392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92947"/>
                </a:solidFill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5852160"/>
            <a:ext cx="8961120" cy="73152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000" baseline="0">
                <a:solidFill>
                  <a:srgbClr val="3C3A3B"/>
                </a:solidFill>
                <a:latin typeface="Georgia" pitchFamily="18" charset="0"/>
                <a:cs typeface="Georgia" pitchFamily="18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Source/Notes Here</a:t>
            </a:r>
          </a:p>
        </p:txBody>
      </p:sp>
    </p:spTree>
    <p:extLst>
      <p:ext uri="{BB962C8B-B14F-4D97-AF65-F5344CB8AC3E}">
        <p14:creationId xmlns:p14="http://schemas.microsoft.com/office/powerpoint/2010/main" val="333634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D324E"/>
                </a:solidFill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5852160"/>
            <a:ext cx="8961120" cy="73152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000" baseline="0">
                <a:solidFill>
                  <a:srgbClr val="3C3A3B"/>
                </a:solidFill>
                <a:latin typeface="Georgia" pitchFamily="18" charset="0"/>
                <a:cs typeface="Georgia" pitchFamily="18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Source/Notes Here</a:t>
            </a:r>
          </a:p>
        </p:txBody>
      </p:sp>
    </p:spTree>
    <p:extLst>
      <p:ext uri="{BB962C8B-B14F-4D97-AF65-F5344CB8AC3E}">
        <p14:creationId xmlns:p14="http://schemas.microsoft.com/office/powerpoint/2010/main" val="332312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 txBox="1">
            <a:spLocks/>
          </p:cNvSpPr>
          <p:nvPr userDrawn="1"/>
        </p:nvSpPr>
        <p:spPr>
          <a:xfrm>
            <a:off x="76200" y="6553200"/>
            <a:ext cx="7299960" cy="274320"/>
          </a:xfrm>
          <a:prstGeom prst="rect">
            <a:avLst/>
          </a:prstGeom>
        </p:spPr>
        <p:txBody>
          <a:bodyPr anchor="b" anchorCtr="0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100" b="1" dirty="0" smtClean="0">
                <a:solidFill>
                  <a:srgbClr val="DC7A27"/>
                </a:solidFill>
                <a:latin typeface="Arial" pitchFamily="34" charset="0"/>
                <a:cs typeface="Arial" pitchFamily="34" charset="0"/>
              </a:rPr>
              <a:t>Peterson-Kaiser Health</a:t>
            </a:r>
            <a:r>
              <a:rPr lang="en-US" sz="1100" b="1" baseline="0" dirty="0" smtClean="0">
                <a:solidFill>
                  <a:srgbClr val="DC7A2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smtClean="0">
                <a:solidFill>
                  <a:srgbClr val="DC7A27"/>
                </a:solidFill>
                <a:latin typeface="Arial" pitchFamily="34" charset="0"/>
                <a:cs typeface="Arial" pitchFamily="34" charset="0"/>
              </a:rPr>
              <a:t>System Tracker</a:t>
            </a:r>
          </a:p>
        </p:txBody>
      </p:sp>
    </p:spTree>
    <p:extLst>
      <p:ext uri="{BB962C8B-B14F-4D97-AF65-F5344CB8AC3E}">
        <p14:creationId xmlns:p14="http://schemas.microsoft.com/office/powerpoint/2010/main" val="24417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76" r:id="rId3"/>
    <p:sldLayoutId id="2147483674" r:id="rId4"/>
    <p:sldLayoutId id="2147483677" r:id="rId5"/>
    <p:sldLayoutId id="2147483675" r:id="rId6"/>
    <p:sldLayoutId id="2147483664" r:id="rId7"/>
    <p:sldLayoutId id="2147483665" r:id="rId8"/>
    <p:sldLayoutId id="2147483663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D324E"/>
          </a:solidFill>
          <a:latin typeface="Georgia" pitchFamily="18" charset="0"/>
          <a:ea typeface="+mj-ea"/>
          <a:cs typeface="Georgia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896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solidFill>
                  <a:srgbClr val="0D324E"/>
                </a:solidFill>
                <a:latin typeface="Georgia" pitchFamily="18" charset="0"/>
                <a:cs typeface="Meta Offc Pro"/>
              </a:rPr>
              <a:t>Exhibit </a:t>
            </a:r>
            <a:fld id="{0C16F13B-3659-4888-B784-82F22626CC5F}" type="slidenum">
              <a:rPr lang="en-US" sz="1400" b="1" smtClean="0">
                <a:solidFill>
                  <a:srgbClr val="0D324E"/>
                </a:solidFill>
                <a:latin typeface="Georgia" pitchFamily="18" charset="0"/>
                <a:cs typeface="Meta Offc Pro"/>
              </a:rPr>
              <a:pPr algn="l"/>
              <a:t>‹#›</a:t>
            </a:fld>
            <a:endParaRPr lang="en-US" sz="1400" b="1" dirty="0" smtClean="0">
              <a:solidFill>
                <a:srgbClr val="0D324E"/>
              </a:solidFill>
              <a:latin typeface="Georgia" pitchFamily="18" charset="0"/>
              <a:cs typeface="Meta Offc Pro"/>
            </a:endParaRPr>
          </a:p>
        </p:txBody>
      </p:sp>
      <p:sp>
        <p:nvSpPr>
          <p:cNvPr id="10" name="Text Placeholder 6"/>
          <p:cNvSpPr txBox="1">
            <a:spLocks/>
          </p:cNvSpPr>
          <p:nvPr userDrawn="1"/>
        </p:nvSpPr>
        <p:spPr>
          <a:xfrm>
            <a:off x="76200" y="6553200"/>
            <a:ext cx="7299960" cy="274320"/>
          </a:xfrm>
          <a:prstGeom prst="rect">
            <a:avLst/>
          </a:prstGeom>
        </p:spPr>
        <p:txBody>
          <a:bodyPr anchor="b" anchorCtr="0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100" b="1" dirty="0" smtClean="0">
                <a:solidFill>
                  <a:srgbClr val="DC7A27"/>
                </a:solidFill>
                <a:latin typeface="Arial" pitchFamily="34" charset="0"/>
                <a:cs typeface="Arial" pitchFamily="34" charset="0"/>
              </a:rPr>
              <a:t>Peterson-Kaiser Health System Tracker</a:t>
            </a:r>
          </a:p>
        </p:txBody>
      </p:sp>
    </p:spTree>
    <p:extLst>
      <p:ext uri="{BB962C8B-B14F-4D97-AF65-F5344CB8AC3E}">
        <p14:creationId xmlns:p14="http://schemas.microsoft.com/office/powerpoint/2010/main" val="64824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92947"/>
          </a:solidFill>
          <a:latin typeface="Georgia" pitchFamily="18" charset="0"/>
          <a:ea typeface="+mj-ea"/>
          <a:cs typeface="Georgia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4" Type="http://schemas.openxmlformats.org/officeDocument/2006/relationships/hyperlink" Target="http://ghdx.healthdata.org/global-burden-disease-study-2013-gbd-2013-data-downloads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hdx.healthdata.org/global-burden-disease-study-2013-gbd-2013-data-downloads" TargetMode="External"/><Relationship Id="rId4" Type="http://schemas.openxmlformats.org/officeDocument/2006/relationships/chart" Target="../charts/chart15.xml"/><Relationship Id="rId5" Type="http://schemas.openxmlformats.org/officeDocument/2006/relationships/chart" Target="../charts/chart16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4" Type="http://schemas.openxmlformats.org/officeDocument/2006/relationships/hyperlink" Target="http://ghdx.healthdata.org/global-burden-disease-study-2010-gbd-2010-data-downloads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hdx.healthdata.org/global-burden-disease-study-2010-gbd-2010-data-downloads" TargetMode="External"/><Relationship Id="rId4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4" Type="http://schemas.openxmlformats.org/officeDocument/2006/relationships/hyperlink" Target="http://ghdx.healthdata.org/global-burden-disease-study-2010-gbd-2010-data-downloads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hdx.healthdata.org/global-burden-disease-study-2013-gbd-2013-data-downloads" TargetMode="External"/><Relationship Id="rId4" Type="http://schemas.openxmlformats.org/officeDocument/2006/relationships/chart" Target="../charts/chart9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hdx.healthdata.org/global-burden-disease-study-2013-gbd-2013-data-downloads" TargetMode="External"/><Relationship Id="rId4" Type="http://schemas.openxmlformats.org/officeDocument/2006/relationships/chart" Target="../charts/chart10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hdx.healthdata.org/global-burden-disease-study-2013-gbd-2013-data-downloads" TargetMode="External"/><Relationship Id="rId4" Type="http://schemas.openxmlformats.org/officeDocument/2006/relationships/chart" Target="../charts/chart1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hdx.healthdata.org/global-burden-disease-study-2013-gbd-2013-data-downloads" TargetMode="External"/><Relationship Id="rId4" Type="http://schemas.openxmlformats.org/officeDocument/2006/relationships/chart" Target="../charts/chart12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hdx.healthdata.org/global-burden-disease-study-2013-gbd-2013-data-downloads" TargetMode="External"/><Relationship Id="rId4" Type="http://schemas.openxmlformats.org/officeDocument/2006/relationships/chart" Target="../charts/chart13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know about the burden of disease in the U.S.?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36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Other countries have seen improvement in similar areas as U.S., but some at faster rates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092162"/>
              </p:ext>
            </p:extLst>
          </p:nvPr>
        </p:nvGraphicFramePr>
        <p:xfrm>
          <a:off x="76200" y="1279525"/>
          <a:ext cx="8839200" cy="438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1014984"/>
            <a:ext cx="67169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4">
                    <a:lumMod val="75000"/>
                  </a:schemeClr>
                </a:solidFill>
              </a:rPr>
              <a:t>Percent change in age standardized disability adjusted life year (DALY) rate per 100,000 population, 1990 - 2013</a:t>
            </a:r>
            <a:endParaRPr lang="en-US" sz="11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1440" y="5852160"/>
            <a:ext cx="8979408" cy="731520"/>
          </a:xfrm>
        </p:spPr>
        <p:txBody>
          <a:bodyPr/>
          <a:lstStyle/>
          <a:p>
            <a:r>
              <a:rPr lang="en-US" b="1" dirty="0">
                <a:solidFill>
                  <a:srgbClr val="000000"/>
                </a:solidFill>
              </a:rPr>
              <a:t>Source</a:t>
            </a:r>
            <a:r>
              <a:rPr lang="en-US" dirty="0">
                <a:solidFill>
                  <a:srgbClr val="000000"/>
                </a:solidFill>
              </a:rPr>
              <a:t>: Institute for Health Metrics and Evaluation. Global Burden of Disease Study </a:t>
            </a:r>
            <a:r>
              <a:rPr lang="en-US" dirty="0" smtClean="0">
                <a:solidFill>
                  <a:srgbClr val="000000"/>
                </a:solidFill>
              </a:rPr>
              <a:t>2013 (GBD 2013) </a:t>
            </a:r>
            <a:r>
              <a:rPr lang="en-US" dirty="0">
                <a:solidFill>
                  <a:srgbClr val="000000"/>
                </a:solidFill>
              </a:rPr>
              <a:t>Data </a:t>
            </a:r>
            <a:r>
              <a:rPr lang="en-US" dirty="0" smtClean="0">
                <a:solidFill>
                  <a:srgbClr val="000000"/>
                </a:solidFill>
              </a:rPr>
              <a:t>Downloads, available here: </a:t>
            </a:r>
            <a:r>
              <a:rPr lang="en-US" dirty="0">
                <a:solidFill>
                  <a:srgbClr val="000000"/>
                </a:solidFill>
                <a:hlinkClick r:id="rId4"/>
              </a:rPr>
              <a:t>http://</a:t>
            </a:r>
            <a:r>
              <a:rPr lang="en-US" dirty="0" smtClean="0">
                <a:solidFill>
                  <a:srgbClr val="000000"/>
                </a:solidFill>
                <a:hlinkClick r:id="rId4"/>
              </a:rPr>
              <a:t>ghdx.healthdata.org/global-burden-disease-study-2013-gbd-2013-data-downloads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47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1440" y="5852160"/>
            <a:ext cx="8979408" cy="731520"/>
          </a:xfrm>
        </p:spPr>
        <p:txBody>
          <a:bodyPr/>
          <a:lstStyle/>
          <a:p>
            <a:r>
              <a:rPr lang="en-US" b="1" dirty="0">
                <a:solidFill>
                  <a:srgbClr val="000000"/>
                </a:solidFill>
              </a:rPr>
              <a:t>Source</a:t>
            </a:r>
            <a:r>
              <a:rPr lang="en-US" dirty="0">
                <a:solidFill>
                  <a:srgbClr val="000000"/>
                </a:solidFill>
              </a:rPr>
              <a:t>: Institute for Health Metrics and Evaluation. Global Burden of Disease Study 2013 (GBD 2013) Data Downloads, available here: </a:t>
            </a:r>
            <a:r>
              <a:rPr lang="en-US" dirty="0">
                <a:solidFill>
                  <a:srgbClr val="000000"/>
                </a:solidFill>
                <a:hlinkClick r:id="rId3"/>
              </a:rPr>
              <a:t>http://ghdx.healthdata.org/global-burden-disease-study-2013-gbd-2013-data-downloads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For males, disease burden most caused by circulatory diseases; for females, mental health is leading cause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989616"/>
              </p:ext>
            </p:extLst>
          </p:nvPr>
        </p:nvGraphicFramePr>
        <p:xfrm>
          <a:off x="76200" y="1600200"/>
          <a:ext cx="4267200" cy="4481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9937" y="1129886"/>
            <a:ext cx="4038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DC7A27"/>
                </a:solidFill>
              </a:rPr>
              <a:t>MALES</a:t>
            </a:r>
          </a:p>
          <a:p>
            <a:r>
              <a:rPr lang="en-US" sz="1100" b="1" dirty="0">
                <a:solidFill>
                  <a:srgbClr val="D3D3D3">
                    <a:lumMod val="75000"/>
                  </a:srgbClr>
                </a:solidFill>
              </a:rPr>
              <a:t>Age standardized disability adjusted life years (DALYs) rate per 100,000 population, males in the U.S., 2013</a:t>
            </a:r>
          </a:p>
        </p:txBody>
      </p:sp>
      <p:graphicFrame>
        <p:nvGraphicFramePr>
          <p:cNvPr id="9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0686322"/>
              </p:ext>
            </p:extLst>
          </p:nvPr>
        </p:nvGraphicFramePr>
        <p:xfrm>
          <a:off x="4461472" y="1600200"/>
          <a:ext cx="4267200" cy="4481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0" y="1152436"/>
            <a:ext cx="4038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DC7A27"/>
                </a:solidFill>
              </a:rPr>
              <a:t>FEMALES</a:t>
            </a:r>
          </a:p>
          <a:p>
            <a:r>
              <a:rPr lang="en-US" sz="1100" b="1" dirty="0">
                <a:solidFill>
                  <a:srgbClr val="D3D3D3">
                    <a:lumMod val="75000"/>
                  </a:srgbClr>
                </a:solidFill>
              </a:rPr>
              <a:t>Age standardized disability adjusted life years (DALYs) rate per 100,000 population, females in the U.S., 2013</a:t>
            </a:r>
          </a:p>
        </p:txBody>
      </p:sp>
    </p:spTree>
    <p:extLst>
      <p:ext uri="{BB962C8B-B14F-4D97-AF65-F5344CB8AC3E}">
        <p14:creationId xmlns:p14="http://schemas.microsoft.com/office/powerpoint/2010/main" val="40365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Lower rates of premature death have driven reduction in disease burden in the U.S., after adjusting for age</a:t>
            </a:r>
            <a:endParaRPr lang="en-US" b="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050965"/>
              </p:ext>
            </p:extLst>
          </p:nvPr>
        </p:nvGraphicFramePr>
        <p:xfrm>
          <a:off x="76200" y="1279525"/>
          <a:ext cx="8839200" cy="438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1014984"/>
            <a:ext cx="56589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4">
                    <a:lumMod val="75000"/>
                  </a:schemeClr>
                </a:solidFill>
              </a:rPr>
              <a:t>Age standardized disability adjusted life year (DALY) rate per 100,000 population, 1990 - 2010</a:t>
            </a:r>
            <a:endParaRPr lang="en-US" sz="11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1440" y="5852160"/>
            <a:ext cx="8979408" cy="731520"/>
          </a:xfrm>
        </p:spPr>
        <p:txBody>
          <a:bodyPr/>
          <a:lstStyle/>
          <a:p>
            <a:r>
              <a:rPr lang="en-US" b="1" dirty="0">
                <a:solidFill>
                  <a:srgbClr val="000000"/>
                </a:solidFill>
              </a:rPr>
              <a:t>Source</a:t>
            </a:r>
            <a:r>
              <a:rPr lang="en-US" dirty="0">
                <a:solidFill>
                  <a:srgbClr val="000000"/>
                </a:solidFill>
              </a:rPr>
              <a:t>: Institute for Health Metrics and Evaluation. Global Burden of Disease Study 2010 (GBD 2010) Data </a:t>
            </a:r>
            <a:r>
              <a:rPr lang="en-US" dirty="0" smtClean="0">
                <a:solidFill>
                  <a:srgbClr val="000000"/>
                </a:solidFill>
              </a:rPr>
              <a:t>Downloads, available here: </a:t>
            </a:r>
            <a:r>
              <a:rPr lang="en-US" dirty="0">
                <a:solidFill>
                  <a:srgbClr val="000000"/>
                </a:solidFill>
                <a:hlinkClick r:id="rId4"/>
              </a:rPr>
              <a:t>http://</a:t>
            </a:r>
            <a:r>
              <a:rPr lang="en-US" dirty="0" smtClean="0">
                <a:solidFill>
                  <a:srgbClr val="000000"/>
                </a:solidFill>
                <a:hlinkClick r:id="rId4"/>
              </a:rPr>
              <a:t>ghdx.healthdata.org/global-burden-disease-study-2010-gbd-2010-data-downloads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86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1440" y="5852160"/>
            <a:ext cx="8979408" cy="731520"/>
          </a:xfrm>
        </p:spPr>
        <p:txBody>
          <a:bodyPr/>
          <a:lstStyle/>
          <a:p>
            <a:r>
              <a:rPr lang="en-US" b="1" dirty="0">
                <a:solidFill>
                  <a:srgbClr val="000000"/>
                </a:solidFill>
              </a:rPr>
              <a:t>Source</a:t>
            </a:r>
            <a:r>
              <a:rPr lang="en-US" dirty="0">
                <a:solidFill>
                  <a:srgbClr val="000000"/>
                </a:solidFill>
              </a:rPr>
              <a:t>: Institute for Health Metrics and Evaluation. Global Burden of Disease Study 2010 (GBD 2010) Data </a:t>
            </a:r>
            <a:r>
              <a:rPr lang="en-US" dirty="0" smtClean="0">
                <a:solidFill>
                  <a:srgbClr val="000000"/>
                </a:solidFill>
              </a:rPr>
              <a:t>Downloads, available here: </a:t>
            </a:r>
            <a:r>
              <a:rPr lang="en-US" dirty="0">
                <a:solidFill>
                  <a:srgbClr val="000000"/>
                </a:solidFill>
                <a:hlinkClick r:id="rId3"/>
              </a:rPr>
              <a:t>http://</a:t>
            </a:r>
            <a:r>
              <a:rPr lang="en-US" dirty="0" smtClean="0">
                <a:solidFill>
                  <a:srgbClr val="000000"/>
                </a:solidFill>
                <a:hlinkClick r:id="rId3"/>
              </a:rPr>
              <a:t>ghdx.healthdata.org/global-burden-disease-study-2010-gbd-2010-data-downloads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Disease burden is higher in the U.S. than in comparable countries</a:t>
            </a:r>
            <a:endParaRPr lang="en-US" b="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014984"/>
            <a:ext cx="52629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4">
                    <a:lumMod val="75000"/>
                  </a:schemeClr>
                </a:solidFill>
              </a:rPr>
              <a:t>Age standardized disability adjusted life year (DALY) rate per 100,000 population, 2010</a:t>
            </a:r>
            <a:endParaRPr lang="en-US" sz="11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8381403"/>
              </p:ext>
            </p:extLst>
          </p:nvPr>
        </p:nvGraphicFramePr>
        <p:xfrm>
          <a:off x="76200" y="1279525"/>
          <a:ext cx="8975725" cy="4481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2484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Though disease burden is decreasing in the U.S. and other countries, the gap has widened slightly</a:t>
            </a:r>
            <a:endParaRPr lang="en-US" b="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340271"/>
              </p:ext>
            </p:extLst>
          </p:nvPr>
        </p:nvGraphicFramePr>
        <p:xfrm>
          <a:off x="76200" y="1279525"/>
          <a:ext cx="8839200" cy="438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1014984"/>
            <a:ext cx="56589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4">
                    <a:lumMod val="75000"/>
                  </a:schemeClr>
                </a:solidFill>
              </a:rPr>
              <a:t>Age standardized disability adjusted life year (DALY) rate per 100,000 population, 1990 - 2010</a:t>
            </a:r>
            <a:endParaRPr lang="en-US" sz="11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1440" y="5852160"/>
            <a:ext cx="8979408" cy="731520"/>
          </a:xfrm>
        </p:spPr>
        <p:txBody>
          <a:bodyPr/>
          <a:lstStyle/>
          <a:p>
            <a:r>
              <a:rPr lang="en-US" b="1" dirty="0">
                <a:solidFill>
                  <a:srgbClr val="000000"/>
                </a:solidFill>
              </a:rPr>
              <a:t>Source</a:t>
            </a:r>
            <a:r>
              <a:rPr lang="en-US" dirty="0">
                <a:solidFill>
                  <a:srgbClr val="000000"/>
                </a:solidFill>
              </a:rPr>
              <a:t>: Institute for Health Metrics and Evaluation. Global Burden of Disease Study 2010 (GBD 2010) Data </a:t>
            </a:r>
            <a:r>
              <a:rPr lang="en-US" dirty="0" smtClean="0">
                <a:solidFill>
                  <a:srgbClr val="000000"/>
                </a:solidFill>
              </a:rPr>
              <a:t>Downloads, available here: </a:t>
            </a:r>
            <a:r>
              <a:rPr lang="en-US" dirty="0">
                <a:solidFill>
                  <a:srgbClr val="000000"/>
                </a:solidFill>
                <a:hlinkClick r:id="rId4"/>
              </a:rPr>
              <a:t>http://</a:t>
            </a:r>
            <a:r>
              <a:rPr lang="en-US" dirty="0" smtClean="0">
                <a:solidFill>
                  <a:srgbClr val="000000"/>
                </a:solidFill>
                <a:hlinkClick r:id="rId4"/>
              </a:rPr>
              <a:t>ghdx.healthdata.org/global-burden-disease-study-2010-gbd-2010-data-downloads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1440" y="5852160"/>
            <a:ext cx="8979408" cy="731520"/>
          </a:xfrm>
        </p:spPr>
        <p:txBody>
          <a:bodyPr/>
          <a:lstStyle/>
          <a:p>
            <a:r>
              <a:rPr lang="en-US" b="1" dirty="0">
                <a:solidFill>
                  <a:srgbClr val="000000"/>
                </a:solidFill>
              </a:rPr>
              <a:t>Source</a:t>
            </a:r>
            <a:r>
              <a:rPr lang="en-US" dirty="0">
                <a:solidFill>
                  <a:srgbClr val="000000"/>
                </a:solidFill>
              </a:rPr>
              <a:t>: Institute for Health Metrics and Evaluation. Global Burden of Disease Study 2013 (GBD 2013) Data Downloads, available here: </a:t>
            </a:r>
            <a:r>
              <a:rPr lang="en-US" dirty="0">
                <a:solidFill>
                  <a:srgbClr val="000000"/>
                </a:solidFill>
                <a:hlinkClick r:id="rId3"/>
              </a:rPr>
              <a:t>http://ghdx.healthdata.org/global-burden-disease-study-2013-gbd-2013-data-downloads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Cancer and circulatory diseases are the leading causes of </a:t>
            </a:r>
            <a:r>
              <a:rPr lang="en-US" b="0" dirty="0" smtClean="0"/>
              <a:t>death in </a:t>
            </a:r>
            <a:r>
              <a:rPr lang="en-US" b="0" dirty="0"/>
              <a:t>the U.S.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014984"/>
            <a:ext cx="42611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4">
                    <a:lumMod val="75000"/>
                  </a:schemeClr>
                </a:solidFill>
              </a:rPr>
              <a:t>Age standardized death rate per 100,000 population, both sexes, 2013</a:t>
            </a:r>
            <a:endParaRPr lang="en-US" sz="11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122048"/>
              </p:ext>
            </p:extLst>
          </p:nvPr>
        </p:nvGraphicFramePr>
        <p:xfrm>
          <a:off x="76200" y="1279525"/>
          <a:ext cx="8975725" cy="4481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0621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1440" y="5852160"/>
            <a:ext cx="8979408" cy="731520"/>
          </a:xfrm>
        </p:spPr>
        <p:txBody>
          <a:bodyPr/>
          <a:lstStyle/>
          <a:p>
            <a:r>
              <a:rPr lang="en-US" b="1" dirty="0">
                <a:solidFill>
                  <a:srgbClr val="000000"/>
                </a:solidFill>
              </a:rPr>
              <a:t>Source</a:t>
            </a:r>
            <a:r>
              <a:rPr lang="en-US" dirty="0">
                <a:solidFill>
                  <a:srgbClr val="000000"/>
                </a:solidFill>
              </a:rPr>
              <a:t>: Institute for Health Metrics and Evaluation. Global Burden of Disease Study 2013 (GBD 2013) Data Downloads, available here: </a:t>
            </a:r>
            <a:r>
              <a:rPr lang="en-US" dirty="0">
                <a:solidFill>
                  <a:srgbClr val="000000"/>
                </a:solidFill>
                <a:hlinkClick r:id="rId3"/>
              </a:rPr>
              <a:t>http://ghdx.healthdata.org/global-burden-disease-study-2013-gbd-2013-data-downloads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Mental health and circulatory disorders are the leading causes of disease burden in the U.S.</a:t>
            </a:r>
            <a:endParaRPr lang="en-US" b="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014984"/>
            <a:ext cx="60692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4">
                    <a:lumMod val="75000"/>
                  </a:schemeClr>
                </a:solidFill>
              </a:rPr>
              <a:t>Age standardized disability adjusted life years (DALYs) rate per 100,000 population, both sexes, 2013</a:t>
            </a:r>
            <a:endParaRPr lang="en-US" sz="11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226245"/>
              </p:ext>
            </p:extLst>
          </p:nvPr>
        </p:nvGraphicFramePr>
        <p:xfrm>
          <a:off x="76200" y="1279525"/>
          <a:ext cx="8975725" cy="4481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9522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1440" y="5852160"/>
            <a:ext cx="8979408" cy="731520"/>
          </a:xfrm>
        </p:spPr>
        <p:txBody>
          <a:bodyPr/>
          <a:lstStyle/>
          <a:p>
            <a:r>
              <a:rPr lang="en-US" b="1" dirty="0">
                <a:solidFill>
                  <a:srgbClr val="000000"/>
                </a:solidFill>
              </a:rPr>
              <a:t>Source</a:t>
            </a:r>
            <a:r>
              <a:rPr lang="en-US" dirty="0">
                <a:solidFill>
                  <a:srgbClr val="000000"/>
                </a:solidFill>
              </a:rPr>
              <a:t>: Institute for Health Metrics and Evaluation. Global Burden of Disease Study 2013 (GBD 2013) Data Downloads, available here: </a:t>
            </a:r>
            <a:r>
              <a:rPr lang="en-US" dirty="0">
                <a:solidFill>
                  <a:srgbClr val="000000"/>
                </a:solidFill>
                <a:hlinkClick r:id="rId3"/>
              </a:rPr>
              <a:t>http://ghdx.healthdata.org/global-burden-disease-study-2013-gbd-2013-data-downloads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Mental health and musculoskeletal disorders are the leading causes of years lost to disability in the U.S.</a:t>
            </a:r>
            <a:endParaRPr lang="en-US" b="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014984"/>
            <a:ext cx="57855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4">
                    <a:lumMod val="75000"/>
                  </a:schemeClr>
                </a:solidFill>
              </a:rPr>
              <a:t>Age standardized years lived with disability (YLD) rate per 100,000 population, both sexes, 2013</a:t>
            </a:r>
            <a:endParaRPr lang="en-US" sz="11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9221755"/>
              </p:ext>
            </p:extLst>
          </p:nvPr>
        </p:nvGraphicFramePr>
        <p:xfrm>
          <a:off x="76200" y="1279525"/>
          <a:ext cx="8975725" cy="4481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0621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1440" y="5852160"/>
            <a:ext cx="8979408" cy="731520"/>
          </a:xfrm>
        </p:spPr>
        <p:txBody>
          <a:bodyPr/>
          <a:lstStyle/>
          <a:p>
            <a:r>
              <a:rPr lang="en-US" b="1" dirty="0">
                <a:solidFill>
                  <a:srgbClr val="000000"/>
                </a:solidFill>
              </a:rPr>
              <a:t>Source</a:t>
            </a:r>
            <a:r>
              <a:rPr lang="en-US" dirty="0">
                <a:solidFill>
                  <a:srgbClr val="000000"/>
                </a:solidFill>
              </a:rPr>
              <a:t>: Institute for Health Metrics and Evaluation. Global Burden of Disease Study 2013 (GBD 2013) Data Downloads, available here: </a:t>
            </a:r>
            <a:r>
              <a:rPr lang="en-US" dirty="0">
                <a:solidFill>
                  <a:srgbClr val="000000"/>
                </a:solidFill>
                <a:hlinkClick r:id="rId3"/>
              </a:rPr>
              <a:t>http://ghdx.healthdata.org/global-burden-disease-study-2013-gbd-2013-data-downloads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Cancer and circulatory diseases are the leading causes of years of life lost in the U.S.</a:t>
            </a:r>
            <a:endParaRPr lang="en-US" b="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014984"/>
            <a:ext cx="51956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4">
                    <a:lumMod val="75000"/>
                  </a:schemeClr>
                </a:solidFill>
              </a:rPr>
              <a:t>Age standardized years of life lost (YLL) rate per 100,000 population, both sexes, 2013</a:t>
            </a:r>
            <a:endParaRPr lang="en-US" sz="11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3544391"/>
              </p:ext>
            </p:extLst>
          </p:nvPr>
        </p:nvGraphicFramePr>
        <p:xfrm>
          <a:off x="76200" y="1279525"/>
          <a:ext cx="8975725" cy="4481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596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1440" y="5852160"/>
            <a:ext cx="8979408" cy="73152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* Indicates statistically significant change from 1990 to 2013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Source</a:t>
            </a:r>
            <a:r>
              <a:rPr lang="en-US" dirty="0">
                <a:solidFill>
                  <a:srgbClr val="000000"/>
                </a:solidFill>
              </a:rPr>
              <a:t>: Institute for Health Metrics and Evaluation. Global Burden of Disease Study </a:t>
            </a:r>
            <a:r>
              <a:rPr lang="en-US" dirty="0" smtClean="0">
                <a:solidFill>
                  <a:srgbClr val="000000"/>
                </a:solidFill>
              </a:rPr>
              <a:t>2013 </a:t>
            </a:r>
            <a:r>
              <a:rPr lang="en-US" dirty="0">
                <a:solidFill>
                  <a:srgbClr val="000000"/>
                </a:solidFill>
              </a:rPr>
              <a:t>(GBD </a:t>
            </a:r>
            <a:r>
              <a:rPr lang="en-US" dirty="0" smtClean="0">
                <a:solidFill>
                  <a:srgbClr val="000000"/>
                </a:solidFill>
              </a:rPr>
              <a:t>2013) </a:t>
            </a:r>
            <a:r>
              <a:rPr lang="en-US" dirty="0">
                <a:solidFill>
                  <a:srgbClr val="000000"/>
                </a:solidFill>
              </a:rPr>
              <a:t>Data </a:t>
            </a:r>
            <a:r>
              <a:rPr lang="en-US" dirty="0" smtClean="0">
                <a:solidFill>
                  <a:srgbClr val="000000"/>
                </a:solidFill>
              </a:rPr>
              <a:t>Downloads, available here: </a:t>
            </a:r>
            <a:r>
              <a:rPr lang="en-US" dirty="0">
                <a:solidFill>
                  <a:srgbClr val="000000"/>
                </a:solidFill>
                <a:hlinkClick r:id="rId3"/>
              </a:rPr>
              <a:t>http://</a:t>
            </a:r>
            <a:r>
              <a:rPr lang="en-US" dirty="0" smtClean="0">
                <a:solidFill>
                  <a:srgbClr val="000000"/>
                </a:solidFill>
                <a:hlinkClick r:id="rId3"/>
              </a:rPr>
              <a:t>ghdx.healthdata.org/global-burden-disease-study-2013-gbd-2013-data-downloads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U.S. disease burden has decreased in past two decades for circulatory, cancer, injuries, and neonatal disorders</a:t>
            </a:r>
            <a:endParaRPr lang="en-US" b="0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259858"/>
              </p:ext>
            </p:extLst>
          </p:nvPr>
        </p:nvGraphicFramePr>
        <p:xfrm>
          <a:off x="76200" y="1279525"/>
          <a:ext cx="8975725" cy="474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1014984"/>
            <a:ext cx="66095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4">
                    <a:lumMod val="75000"/>
                  </a:schemeClr>
                </a:solidFill>
              </a:rPr>
              <a:t>Age standardized disability adjusted life years (DALYs) rate per 100,000 population, both sexes, 1990 and 2013</a:t>
            </a:r>
            <a:endParaRPr lang="en-US" sz="11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96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P-K Tracker Colors">
      <a:dk1>
        <a:srgbClr val="0D324E"/>
      </a:dk1>
      <a:lt1>
        <a:srgbClr val="0D324E"/>
      </a:lt1>
      <a:dk2>
        <a:srgbClr val="FFFFFF"/>
      </a:dk2>
      <a:lt2>
        <a:srgbClr val="FFFFFF"/>
      </a:lt2>
      <a:accent1>
        <a:srgbClr val="E6E0CD"/>
      </a:accent1>
      <a:accent2>
        <a:srgbClr val="4B78A1"/>
      </a:accent2>
      <a:accent3>
        <a:srgbClr val="8696A5"/>
      </a:accent3>
      <a:accent4>
        <a:srgbClr val="D3D3D3"/>
      </a:accent4>
      <a:accent5>
        <a:srgbClr val="DC7A27"/>
      </a:accent5>
      <a:accent6>
        <a:srgbClr val="3C3A3B"/>
      </a:accent6>
      <a:hlink>
        <a:srgbClr val="0072C0"/>
      </a:hlink>
      <a:folHlink>
        <a:srgbClr val="0072C0"/>
      </a:folHlink>
    </a:clrScheme>
    <a:fontScheme name="P-K Tracker Fonts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with exhibit #">
  <a:themeElements>
    <a:clrScheme name="Custom 1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-K Tracker Colors">
    <a:dk1>
      <a:srgbClr val="0D324E"/>
    </a:dk1>
    <a:lt1>
      <a:srgbClr val="0D324E"/>
    </a:lt1>
    <a:dk2>
      <a:srgbClr val="FFFFFF"/>
    </a:dk2>
    <a:lt2>
      <a:srgbClr val="FFFFFF"/>
    </a:lt2>
    <a:accent1>
      <a:srgbClr val="E6E0CD"/>
    </a:accent1>
    <a:accent2>
      <a:srgbClr val="4B78A1"/>
    </a:accent2>
    <a:accent3>
      <a:srgbClr val="8696A5"/>
    </a:accent3>
    <a:accent4>
      <a:srgbClr val="D3D3D3"/>
    </a:accent4>
    <a:accent5>
      <a:srgbClr val="DC7A27"/>
    </a:accent5>
    <a:accent6>
      <a:srgbClr val="3C3A3B"/>
    </a:accent6>
    <a:hlink>
      <a:srgbClr val="0072C0"/>
    </a:hlink>
    <a:folHlink>
      <a:srgbClr val="0072C0"/>
    </a:folHlink>
  </a:clrScheme>
  <a:fontScheme name="P-K Tracker Fonts">
    <a:majorFont>
      <a:latin typeface="Georgia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-K Tracker Colors">
    <a:dk1>
      <a:srgbClr val="0D324E"/>
    </a:dk1>
    <a:lt1>
      <a:srgbClr val="0D324E"/>
    </a:lt1>
    <a:dk2>
      <a:srgbClr val="FFFFFF"/>
    </a:dk2>
    <a:lt2>
      <a:srgbClr val="FFFFFF"/>
    </a:lt2>
    <a:accent1>
      <a:srgbClr val="E6E0CD"/>
    </a:accent1>
    <a:accent2>
      <a:srgbClr val="4B78A1"/>
    </a:accent2>
    <a:accent3>
      <a:srgbClr val="8696A5"/>
    </a:accent3>
    <a:accent4>
      <a:srgbClr val="D3D3D3"/>
    </a:accent4>
    <a:accent5>
      <a:srgbClr val="DC7A27"/>
    </a:accent5>
    <a:accent6>
      <a:srgbClr val="3C3A3B"/>
    </a:accent6>
    <a:hlink>
      <a:srgbClr val="0072C0"/>
    </a:hlink>
    <a:folHlink>
      <a:srgbClr val="0072C0"/>
    </a:folHlink>
  </a:clrScheme>
  <a:fontScheme name="P-K Tracker Fonts">
    <a:majorFont>
      <a:latin typeface="Georgia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-K Tracker Colors">
    <a:dk1>
      <a:srgbClr val="0D324E"/>
    </a:dk1>
    <a:lt1>
      <a:srgbClr val="0D324E"/>
    </a:lt1>
    <a:dk2>
      <a:srgbClr val="FFFFFF"/>
    </a:dk2>
    <a:lt2>
      <a:srgbClr val="FFFFFF"/>
    </a:lt2>
    <a:accent1>
      <a:srgbClr val="E6E0CD"/>
    </a:accent1>
    <a:accent2>
      <a:srgbClr val="4B78A1"/>
    </a:accent2>
    <a:accent3>
      <a:srgbClr val="8696A5"/>
    </a:accent3>
    <a:accent4>
      <a:srgbClr val="D3D3D3"/>
    </a:accent4>
    <a:accent5>
      <a:srgbClr val="DC7A27"/>
    </a:accent5>
    <a:accent6>
      <a:srgbClr val="3C3A3B"/>
    </a:accent6>
    <a:hlink>
      <a:srgbClr val="0072C0"/>
    </a:hlink>
    <a:folHlink>
      <a:srgbClr val="0072C0"/>
    </a:folHlink>
  </a:clrScheme>
  <a:fontScheme name="P-K Tracker Fonts">
    <a:majorFont>
      <a:latin typeface="Georgia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P-K Tracker Colors">
    <a:dk1>
      <a:srgbClr val="0D324E"/>
    </a:dk1>
    <a:lt1>
      <a:srgbClr val="0D324E"/>
    </a:lt1>
    <a:dk2>
      <a:srgbClr val="FFFFFF"/>
    </a:dk2>
    <a:lt2>
      <a:srgbClr val="FFFFFF"/>
    </a:lt2>
    <a:accent1>
      <a:srgbClr val="E6E0CD"/>
    </a:accent1>
    <a:accent2>
      <a:srgbClr val="4B78A1"/>
    </a:accent2>
    <a:accent3>
      <a:srgbClr val="8696A5"/>
    </a:accent3>
    <a:accent4>
      <a:srgbClr val="D3D3D3"/>
    </a:accent4>
    <a:accent5>
      <a:srgbClr val="DC7A27"/>
    </a:accent5>
    <a:accent6>
      <a:srgbClr val="3C3A3B"/>
    </a:accent6>
    <a:hlink>
      <a:srgbClr val="0072C0"/>
    </a:hlink>
    <a:folHlink>
      <a:srgbClr val="0072C0"/>
    </a:folHlink>
  </a:clrScheme>
  <a:fontScheme name="P-K Tracker Fonts">
    <a:majorFont>
      <a:latin typeface="Georgia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P-K Tracker Colors">
    <a:dk1>
      <a:srgbClr val="0D324E"/>
    </a:dk1>
    <a:lt1>
      <a:srgbClr val="0D324E"/>
    </a:lt1>
    <a:dk2>
      <a:srgbClr val="FFFFFF"/>
    </a:dk2>
    <a:lt2>
      <a:srgbClr val="FFFFFF"/>
    </a:lt2>
    <a:accent1>
      <a:srgbClr val="E6E0CD"/>
    </a:accent1>
    <a:accent2>
      <a:srgbClr val="4B78A1"/>
    </a:accent2>
    <a:accent3>
      <a:srgbClr val="8696A5"/>
    </a:accent3>
    <a:accent4>
      <a:srgbClr val="D3D3D3"/>
    </a:accent4>
    <a:accent5>
      <a:srgbClr val="DC7A27"/>
    </a:accent5>
    <a:accent6>
      <a:srgbClr val="3C3A3B"/>
    </a:accent6>
    <a:hlink>
      <a:srgbClr val="0072C0"/>
    </a:hlink>
    <a:folHlink>
      <a:srgbClr val="0072C0"/>
    </a:folHlink>
  </a:clrScheme>
  <a:fontScheme name="P-K Tracker Fonts">
    <a:majorFont>
      <a:latin typeface="Georgia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33487</TotalTime>
  <Words>679</Words>
  <Application>Microsoft Macintosh PowerPoint</Application>
  <PresentationFormat>On-screen Show (4:3)</PresentationFormat>
  <Paragraphs>46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Georgia</vt:lpstr>
      <vt:lpstr>Meta Offc Pro</vt:lpstr>
      <vt:lpstr>Tahoma</vt:lpstr>
      <vt:lpstr>Arial</vt:lpstr>
      <vt:lpstr>Blank</vt:lpstr>
      <vt:lpstr>Default with exhibit #</vt:lpstr>
      <vt:lpstr>What do we know about the burden of disease in the U.S.?</vt:lpstr>
      <vt:lpstr>Lower rates of premature death have driven reduction in disease burden in the U.S., after adjusting for age</vt:lpstr>
      <vt:lpstr>Disease burden is higher in the U.S. than in comparable countries</vt:lpstr>
      <vt:lpstr>Though disease burden is decreasing in the U.S. and other countries, the gap has widened slightly</vt:lpstr>
      <vt:lpstr>Cancer and circulatory diseases are the leading causes of death in the U.S.</vt:lpstr>
      <vt:lpstr>Mental health and circulatory disorders are the leading causes of disease burden in the U.S.</vt:lpstr>
      <vt:lpstr>Mental health and musculoskeletal disorders are the leading causes of years lost to disability in the U.S.</vt:lpstr>
      <vt:lpstr>Cancer and circulatory diseases are the leading causes of years of life lost in the U.S.</vt:lpstr>
      <vt:lpstr>U.S. disease burden has decreased in past two decades for circulatory, cancer, injuries, and neonatal disorders</vt:lpstr>
      <vt:lpstr>Other countries have seen improvement in similar areas as U.S., but some at faster rates</vt:lpstr>
      <vt:lpstr>For males, disease burden most caused by circulatory diseases; for females, mental health is leading cause</vt:lpstr>
    </vt:vector>
  </TitlesOfParts>
  <Company>Kaiser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Rabah Kamal</dc:creator>
  <cp:lastModifiedBy>Microsoft Office User</cp:lastModifiedBy>
  <cp:revision>447</cp:revision>
  <cp:lastPrinted>2015-03-03T20:42:13Z</cp:lastPrinted>
  <dcterms:created xsi:type="dcterms:W3CDTF">2015-08-08T18:57:30Z</dcterms:created>
  <dcterms:modified xsi:type="dcterms:W3CDTF">2016-05-11T03:59:10Z</dcterms:modified>
</cp:coreProperties>
</file>