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6.xml" ContentType="application/vnd.openxmlformats-officedocument.drawingml.chart+xml"/>
  <Override PartName="/ppt/notesSlides/notesSlide3.xml" ContentType="application/vnd.openxmlformats-officedocument.presentationml.notesSlide+xml"/>
  <Override PartName="/ppt/charts/chart7.xml" ContentType="application/vnd.openxmlformats-officedocument.drawingml.chart+xml"/>
  <Override PartName="/ppt/theme/themeOverride6.xml" ContentType="application/vnd.openxmlformats-officedocument.themeOverride+xml"/>
  <Override PartName="/ppt/notesSlides/notesSlide4.xml" ContentType="application/vnd.openxmlformats-officedocument.presentationml.notesSlide+xml"/>
  <Override PartName="/ppt/charts/chart8.xml" ContentType="application/vnd.openxmlformats-officedocument.drawingml.chart+xml"/>
  <Override PartName="/ppt/theme/themeOverride7.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9.xml" ContentType="application/vnd.openxmlformats-officedocument.drawingml.chart+xml"/>
  <Override PartName="/ppt/theme/themeOverride8.xml" ContentType="application/vnd.openxmlformats-officedocument.themeOverride+xml"/>
  <Override PartName="/ppt/notesSlides/notesSlide7.xml" ContentType="application/vnd.openxmlformats-officedocument.presentationml.notesSlide+xml"/>
  <Override PartName="/ppt/charts/chart10.xml" ContentType="application/vnd.openxmlformats-officedocument.drawingml.chart+xml"/>
  <Override PartName="/ppt/theme/themeOverride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8" r:id="rId2"/>
  </p:sldMasterIdLst>
  <p:notesMasterIdLst>
    <p:notesMasterId r:id="rId10"/>
  </p:notesMasterIdLst>
  <p:sldIdLst>
    <p:sldId id="311" r:id="rId3"/>
    <p:sldId id="337" r:id="rId4"/>
    <p:sldId id="312" r:id="rId5"/>
    <p:sldId id="339" r:id="rId6"/>
    <p:sldId id="327" r:id="rId7"/>
    <p:sldId id="317" r:id="rId8"/>
    <p:sldId id="34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1171C74-ED9F-C24E-B137-9AB6F589168E}">
          <p14:sldIdLst>
            <p14:sldId id="311"/>
            <p14:sldId id="337"/>
            <p14:sldId id="312"/>
            <p14:sldId id="339"/>
            <p14:sldId id="327"/>
            <p14:sldId id="317"/>
            <p14:sldId id="34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D324E"/>
    <a:srgbClr val="092947"/>
    <a:srgbClr val="D8CEB0"/>
    <a:srgbClr val="BAB39F"/>
    <a:srgbClr val="3C3A3B"/>
    <a:srgbClr val="112235"/>
    <a:srgbClr val="DC7A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04" autoAdjust="0"/>
    <p:restoredTop sz="78824" autoAdjust="0"/>
  </p:normalViewPr>
  <p:slideViewPr>
    <p:cSldViewPr>
      <p:cViewPr varScale="1">
        <p:scale>
          <a:sx n="88" d="100"/>
          <a:sy n="88" d="100"/>
        </p:scale>
        <p:origin x="215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200" d="100"/>
          <a:sy n="200" d="100"/>
        </p:scale>
        <p:origin x="-136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9.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7.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Sheet1!$B$1</c:f>
              <c:strCache>
                <c:ptCount val="1"/>
                <c:pt idx="0">
                  <c:v>Series 1</c:v>
                </c:pt>
              </c:strCache>
            </c:strRef>
          </c:tx>
          <c:marker>
            <c:symbol val="none"/>
          </c:marker>
          <c:xVal>
            <c:numRef>
              <c:f>Sheet1!$A$2:$A$5</c:f>
              <c:numCache>
                <c:formatCode>General</c:formatCode>
                <c:ptCount val="4"/>
                <c:pt idx="0">
                  <c:v>0</c:v>
                </c:pt>
                <c:pt idx="1">
                  <c:v>1</c:v>
                </c:pt>
                <c:pt idx="2">
                  <c:v>2</c:v>
                </c:pt>
                <c:pt idx="3">
                  <c:v>3</c:v>
                </c:pt>
              </c:numCache>
            </c:numRef>
          </c:xVal>
          <c:yVal>
            <c:numRef>
              <c:f>Sheet1!$B$2:$B$5</c:f>
              <c:numCache>
                <c:formatCode>General</c:formatCode>
                <c:ptCount val="4"/>
                <c:pt idx="0">
                  <c:v>4.3</c:v>
                </c:pt>
                <c:pt idx="1">
                  <c:v>2.5</c:v>
                </c:pt>
                <c:pt idx="2">
                  <c:v>3.5</c:v>
                </c:pt>
                <c:pt idx="3">
                  <c:v>4.5</c:v>
                </c:pt>
              </c:numCache>
            </c:numRef>
          </c:yVal>
          <c:smooth val="0"/>
        </c:ser>
        <c:ser>
          <c:idx val="1"/>
          <c:order val="1"/>
          <c:tx>
            <c:strRef>
              <c:f>Sheet1!$C$1</c:f>
              <c:strCache>
                <c:ptCount val="1"/>
                <c:pt idx="0">
                  <c:v>Series 2</c:v>
                </c:pt>
              </c:strCache>
            </c:strRef>
          </c:tx>
          <c:spPr>
            <a:ln>
              <a:solidFill>
                <a:srgbClr val="E6E0CD"/>
              </a:solidFill>
            </a:ln>
          </c:spPr>
          <c:marker>
            <c:symbol val="none"/>
          </c:marker>
          <c:xVal>
            <c:numRef>
              <c:f>Sheet1!$A$2:$A$5</c:f>
              <c:numCache>
                <c:formatCode>General</c:formatCode>
                <c:ptCount val="4"/>
                <c:pt idx="0">
                  <c:v>0</c:v>
                </c:pt>
                <c:pt idx="1">
                  <c:v>1</c:v>
                </c:pt>
                <c:pt idx="2">
                  <c:v>2</c:v>
                </c:pt>
                <c:pt idx="3">
                  <c:v>3</c:v>
                </c:pt>
              </c:numCache>
            </c:numRef>
          </c:xVal>
          <c:yVal>
            <c:numRef>
              <c:f>Sheet1!$C$2:$C$5</c:f>
              <c:numCache>
                <c:formatCode>General</c:formatCode>
                <c:ptCount val="4"/>
                <c:pt idx="0">
                  <c:v>2.4</c:v>
                </c:pt>
                <c:pt idx="1">
                  <c:v>4.4000000000000004</c:v>
                </c:pt>
                <c:pt idx="2">
                  <c:v>1.8</c:v>
                </c:pt>
                <c:pt idx="3">
                  <c:v>2.8</c:v>
                </c:pt>
              </c:numCache>
            </c:numRef>
          </c:yVal>
          <c:smooth val="0"/>
        </c:ser>
        <c:ser>
          <c:idx val="2"/>
          <c:order val="2"/>
          <c:tx>
            <c:strRef>
              <c:f>Sheet1!$D$1</c:f>
              <c:strCache>
                <c:ptCount val="1"/>
                <c:pt idx="0">
                  <c:v>Series 3</c:v>
                </c:pt>
              </c:strCache>
            </c:strRef>
          </c:tx>
          <c:spPr>
            <a:ln>
              <a:solidFill>
                <a:srgbClr val="E6E0CD"/>
              </a:solidFill>
            </a:ln>
          </c:spPr>
          <c:marker>
            <c:symbol val="none"/>
          </c:marker>
          <c:xVal>
            <c:numRef>
              <c:f>Sheet1!$A$2:$A$5</c:f>
              <c:numCache>
                <c:formatCode>General</c:formatCode>
                <c:ptCount val="4"/>
                <c:pt idx="0">
                  <c:v>0</c:v>
                </c:pt>
                <c:pt idx="1">
                  <c:v>1</c:v>
                </c:pt>
                <c:pt idx="2">
                  <c:v>2</c:v>
                </c:pt>
                <c:pt idx="3">
                  <c:v>3</c:v>
                </c:pt>
              </c:numCache>
            </c:numRef>
          </c:xVal>
          <c:yVal>
            <c:numRef>
              <c:f>Sheet1!$D$2:$D$5</c:f>
              <c:numCache>
                <c:formatCode>General</c:formatCode>
                <c:ptCount val="4"/>
                <c:pt idx="0">
                  <c:v>2</c:v>
                </c:pt>
                <c:pt idx="1">
                  <c:v>2</c:v>
                </c:pt>
                <c:pt idx="2">
                  <c:v>3</c:v>
                </c:pt>
                <c:pt idx="3">
                  <c:v>5</c:v>
                </c:pt>
              </c:numCache>
            </c:numRef>
          </c:yVal>
          <c:smooth val="0"/>
        </c:ser>
        <c:dLbls>
          <c:showLegendKey val="0"/>
          <c:showVal val="0"/>
          <c:showCatName val="0"/>
          <c:showSerName val="0"/>
          <c:showPercent val="0"/>
          <c:showBubbleSize val="0"/>
        </c:dLbls>
        <c:axId val="508559432"/>
        <c:axId val="508561000"/>
      </c:scatterChart>
      <c:valAx>
        <c:axId val="508559432"/>
        <c:scaling>
          <c:orientation val="minMax"/>
        </c:scaling>
        <c:delete val="0"/>
        <c:axPos val="b"/>
        <c:numFmt formatCode="General" sourceLinked="1"/>
        <c:majorTickMark val="none"/>
        <c:minorTickMark val="none"/>
        <c:tickLblPos val="nextTo"/>
        <c:spPr>
          <a:noFill/>
          <a:ln>
            <a:solidFill>
              <a:srgbClr val="D3D3D3"/>
            </a:solidFill>
          </a:ln>
        </c:spPr>
        <c:txPr>
          <a:bodyPr/>
          <a:lstStyle/>
          <a:p>
            <a:pPr>
              <a:defRPr sz="1200">
                <a:solidFill>
                  <a:schemeClr val="accent6"/>
                </a:solidFill>
              </a:defRPr>
            </a:pPr>
            <a:endParaRPr lang="en-US"/>
          </a:p>
        </c:txPr>
        <c:crossAx val="508561000"/>
        <c:crosses val="autoZero"/>
        <c:crossBetween val="midCat"/>
      </c:valAx>
      <c:valAx>
        <c:axId val="508561000"/>
        <c:scaling>
          <c:orientation val="minMax"/>
        </c:scaling>
        <c:delete val="0"/>
        <c:axPos val="l"/>
        <c:numFmt formatCode="General" sourceLinked="1"/>
        <c:majorTickMark val="none"/>
        <c:minorTickMark val="none"/>
        <c:tickLblPos val="nextTo"/>
        <c:spPr>
          <a:noFill/>
          <a:ln w="9525">
            <a:solidFill>
              <a:srgbClr val="D3D3D3"/>
            </a:solidFill>
          </a:ln>
        </c:spPr>
        <c:txPr>
          <a:bodyPr/>
          <a:lstStyle/>
          <a:p>
            <a:pPr>
              <a:defRPr sz="1200">
                <a:solidFill>
                  <a:schemeClr val="accent6"/>
                </a:solidFill>
              </a:defRPr>
            </a:pPr>
            <a:endParaRPr lang="en-US"/>
          </a:p>
        </c:txPr>
        <c:crossAx val="508559432"/>
        <c:crosses val="autoZero"/>
        <c:crossBetween val="midCat"/>
      </c:valAx>
      <c:spPr>
        <a:noFill/>
      </c:spPr>
    </c:plotArea>
    <c:plotVisOnly val="1"/>
    <c:dispBlanksAs val="gap"/>
    <c:showDLblsOverMax val="0"/>
  </c:chart>
  <c:spPr>
    <a:noFill/>
  </c:spPr>
  <c:txPr>
    <a:bodyPr/>
    <a:lstStyle/>
    <a:p>
      <a:pPr>
        <a:defRPr sz="1800"/>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7736923758247899E-2"/>
          <c:y val="0.139705273643075"/>
          <c:w val="0.926603366301886"/>
          <c:h val="0.83989090291604596"/>
        </c:manualLayout>
      </c:layout>
      <c:lineChart>
        <c:grouping val="standard"/>
        <c:varyColors val="0"/>
        <c:ser>
          <c:idx val="0"/>
          <c:order val="0"/>
          <c:tx>
            <c:strRef>
              <c:f>Sheet1!$B$1</c:f>
              <c:strCache>
                <c:ptCount val="1"/>
                <c:pt idx="0">
                  <c:v>Projected NHE Per Capita</c:v>
                </c:pt>
              </c:strCache>
            </c:strRef>
          </c:tx>
          <c:marker>
            <c:symbol val="none"/>
          </c:marker>
          <c:dPt>
            <c:idx val="9"/>
            <c:bubble3D val="0"/>
          </c:dPt>
          <c:dPt>
            <c:idx val="10"/>
            <c:bubble3D val="0"/>
          </c:dPt>
          <c:dLbls>
            <c:dLbl>
              <c:idx val="10"/>
              <c:layout/>
              <c:dLblPos val="t"/>
              <c:showLegendKey val="0"/>
              <c:showVal val="1"/>
              <c:showCatName val="0"/>
              <c:showSerName val="0"/>
              <c:showPercent val="0"/>
              <c:showBubbleSize val="0"/>
              <c:extLst>
                <c:ext xmlns:c15="http://schemas.microsoft.com/office/drawing/2012/chart" uri="{CE6537A1-D6FC-4f65-9D91-7224C49458BB}">
                  <c15:layout/>
                </c:ext>
              </c:extLst>
            </c:dLbl>
            <c:numFmt formatCode="&quot;$&quot;#,##0" sourceLinked="0"/>
            <c:spPr>
              <a:noFill/>
              <a:ln>
                <a:noFill/>
              </a:ln>
              <a:effectLst/>
            </c:spPr>
            <c:txPr>
              <a:bodyPr/>
              <a:lstStyle/>
              <a:p>
                <a:pPr>
                  <a:defRPr sz="1300"/>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Sheet1!$A$2:$A$12</c:f>
              <c:numCache>
                <c:formatCode>0</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Sheet1!$B$2:$B$12</c:f>
              <c:numCache>
                <c:formatCode>"$"#,##0</c:formatCode>
                <c:ptCount val="11"/>
                <c:pt idx="0">
                  <c:v>9695</c:v>
                </c:pt>
                <c:pt idx="1">
                  <c:v>10125</c:v>
                </c:pt>
                <c:pt idx="2">
                  <c:v>10527.000000000002</c:v>
                </c:pt>
                <c:pt idx="3">
                  <c:v>10996.000000000002</c:v>
                </c:pt>
                <c:pt idx="4">
                  <c:v>11499.000000000004</c:v>
                </c:pt>
                <c:pt idx="5">
                  <c:v>12097.000000000004</c:v>
                </c:pt>
                <c:pt idx="6">
                  <c:v>12741.000000000004</c:v>
                </c:pt>
                <c:pt idx="7">
                  <c:v>13420.000000000004</c:v>
                </c:pt>
                <c:pt idx="8">
                  <c:v>14129.000000000005</c:v>
                </c:pt>
                <c:pt idx="9">
                  <c:v>14861.000000000007</c:v>
                </c:pt>
                <c:pt idx="10">
                  <c:v>15618.000000000007</c:v>
                </c:pt>
              </c:numCache>
            </c:numRef>
          </c:val>
          <c:smooth val="0"/>
        </c:ser>
        <c:ser>
          <c:idx val="1"/>
          <c:order val="1"/>
          <c:tx>
            <c:strRef>
              <c:f>Sheet1!$C$1</c:f>
              <c:strCache>
                <c:ptCount val="1"/>
                <c:pt idx="0">
                  <c:v>Projected Plus 1 Percentage Point</c:v>
                </c:pt>
              </c:strCache>
            </c:strRef>
          </c:tx>
          <c:marker>
            <c:symbol val="none"/>
          </c:marker>
          <c:dLbls>
            <c:dLbl>
              <c:idx val="10"/>
              <c:layout/>
              <c:dLblPos val="t"/>
              <c:showLegendKey val="0"/>
              <c:showVal val="1"/>
              <c:showCatName val="0"/>
              <c:showSerName val="0"/>
              <c:showPercent val="0"/>
              <c:showBubbleSize val="0"/>
              <c:extLst>
                <c:ext xmlns:c15="http://schemas.microsoft.com/office/drawing/2012/chart" uri="{CE6537A1-D6FC-4f65-9D91-7224C49458BB}">
                  <c15:layout/>
                </c:ext>
              </c:extLst>
            </c:dLbl>
            <c:numFmt formatCode="&quot;$&quot;#,##0" sourceLinked="0"/>
            <c:spPr>
              <a:noFill/>
              <a:ln>
                <a:noFill/>
              </a:ln>
              <a:effectLst/>
            </c:spPr>
            <c:txPr>
              <a:bodyPr/>
              <a:lstStyle/>
              <a:p>
                <a:pPr>
                  <a:defRPr sz="1300"/>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Sheet1!$A$2:$A$12</c:f>
              <c:numCache>
                <c:formatCode>0</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Sheet1!$C$2:$C$12</c:f>
              <c:numCache>
                <c:formatCode>"$"#,##0</c:formatCode>
                <c:ptCount val="11"/>
                <c:pt idx="0">
                  <c:v>9695</c:v>
                </c:pt>
                <c:pt idx="1">
                  <c:v>10028.049999999999</c:v>
                </c:pt>
                <c:pt idx="2">
                  <c:v>10325.920225925925</c:v>
                </c:pt>
                <c:pt idx="3">
                  <c:v>10682.702496637052</c:v>
                </c:pt>
                <c:pt idx="4">
                  <c:v>11064.544019852607</c:v>
                </c:pt>
                <c:pt idx="5">
                  <c:v>11529.304904018969</c:v>
                </c:pt>
                <c:pt idx="6">
                  <c:v>12027.789846066506</c:v>
                </c:pt>
                <c:pt idx="7">
                  <c:v>12548.503181063115</c:v>
                </c:pt>
                <c:pt idx="8">
                  <c:v>13085.97558258883</c:v>
                </c:pt>
                <c:pt idx="9">
                  <c:v>13633.078465764644</c:v>
                </c:pt>
                <c:pt idx="10">
                  <c:v>14191.198956161423</c:v>
                </c:pt>
              </c:numCache>
            </c:numRef>
          </c:val>
          <c:smooth val="0"/>
        </c:ser>
        <c:ser>
          <c:idx val="2"/>
          <c:order val="2"/>
          <c:tx>
            <c:strRef>
              <c:f>Sheet1!$D$1</c:f>
              <c:strCache>
                <c:ptCount val="1"/>
                <c:pt idx="0">
                  <c:v>Projected Minus 1 Percentage Point</c:v>
                </c:pt>
              </c:strCache>
            </c:strRef>
          </c:tx>
          <c:marker>
            <c:symbol val="none"/>
          </c:marker>
          <c:dLbls>
            <c:dLbl>
              <c:idx val="10"/>
              <c:layout>
                <c:manualLayout>
                  <c:x val="0"/>
                  <c:y val="-2.833864366788628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Sheet1!$A$2:$A$12</c:f>
              <c:numCache>
                <c:formatCode>0</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Sheet1!$D$2:$D$12</c:f>
              <c:numCache>
                <c:formatCode>"$"#,##0</c:formatCode>
                <c:ptCount val="11"/>
                <c:pt idx="0">
                  <c:v>9695</c:v>
                </c:pt>
                <c:pt idx="1">
                  <c:v>10221.950000000001</c:v>
                </c:pt>
                <c:pt idx="2">
                  <c:v>10730.018774074077</c:v>
                </c:pt>
                <c:pt idx="3">
                  <c:v>11315.363875374307</c:v>
                </c:pt>
                <c:pt idx="4">
                  <c:v>11946.126465502486</c:v>
                </c:pt>
                <c:pt idx="5">
                  <c:v>12686.840328328699</c:v>
                </c:pt>
                <c:pt idx="6">
                  <c:v>13489.109671633783</c:v>
                </c:pt>
                <c:pt idx="7">
                  <c:v>14342.869418145217</c:v>
                </c:pt>
                <c:pt idx="8">
                  <c:v>15244.05477532704</c:v>
                </c:pt>
                <c:pt idx="9">
                  <c:v>16186.26445716902</c:v>
                </c:pt>
                <c:pt idx="10">
                  <c:v>17172.634348499134</c:v>
                </c:pt>
              </c:numCache>
            </c:numRef>
          </c:val>
          <c:smooth val="0"/>
        </c:ser>
        <c:dLbls>
          <c:showLegendKey val="0"/>
          <c:showVal val="0"/>
          <c:showCatName val="0"/>
          <c:showSerName val="0"/>
          <c:showPercent val="0"/>
          <c:showBubbleSize val="0"/>
        </c:dLbls>
        <c:smooth val="0"/>
        <c:axId val="353372792"/>
        <c:axId val="353363776"/>
      </c:lineChart>
      <c:catAx>
        <c:axId val="353372792"/>
        <c:scaling>
          <c:orientation val="minMax"/>
        </c:scaling>
        <c:delete val="0"/>
        <c:axPos val="b"/>
        <c:numFmt formatCode="General" sourceLinked="0"/>
        <c:majorTickMark val="none"/>
        <c:minorTickMark val="none"/>
        <c:tickLblPos val="nextTo"/>
        <c:spPr>
          <a:noFill/>
          <a:ln>
            <a:solidFill>
              <a:srgbClr val="D3D3D3"/>
            </a:solidFill>
          </a:ln>
        </c:spPr>
        <c:crossAx val="353363776"/>
        <c:crosses val="autoZero"/>
        <c:auto val="1"/>
        <c:lblAlgn val="ctr"/>
        <c:lblOffset val="100"/>
        <c:noMultiLvlLbl val="0"/>
      </c:catAx>
      <c:valAx>
        <c:axId val="353363776"/>
        <c:scaling>
          <c:orientation val="minMax"/>
          <c:min val="6000"/>
        </c:scaling>
        <c:delete val="0"/>
        <c:axPos val="l"/>
        <c:numFmt formatCode="&quot;$&quot;#,##0" sourceLinked="0"/>
        <c:majorTickMark val="none"/>
        <c:minorTickMark val="none"/>
        <c:tickLblPos val="nextTo"/>
        <c:spPr>
          <a:noFill/>
          <a:ln w="9525">
            <a:solidFill>
              <a:srgbClr val="D3D3D3"/>
            </a:solidFill>
          </a:ln>
        </c:spPr>
        <c:crossAx val="353372792"/>
        <c:crossesAt val="1"/>
        <c:crossBetween val="midCat"/>
      </c:valAx>
      <c:spPr>
        <a:noFill/>
      </c:spPr>
    </c:plotArea>
    <c:legend>
      <c:legendPos val="t"/>
      <c:layout/>
      <c:overlay val="0"/>
    </c:legend>
    <c:plotVisOnly val="1"/>
    <c:dispBlanksAs val="gap"/>
    <c:showDLblsOverMax val="0"/>
  </c:chart>
  <c:spPr>
    <a:noFill/>
  </c:spPr>
  <c:txPr>
    <a:bodyPr/>
    <a:lstStyle/>
    <a:p>
      <a:pPr>
        <a:defRPr sz="1300">
          <a:solidFill>
            <a:srgbClr val="000000"/>
          </a:solidFill>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spPr>
            <a:solidFill>
              <a:srgbClr val="E6E0CD"/>
            </a:solidFill>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spPr>
            <a:solidFill>
              <a:srgbClr val="E6E0CD"/>
            </a:solidFill>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75"/>
        <c:overlap val="-25"/>
        <c:axId val="508558648"/>
        <c:axId val="508551592"/>
      </c:barChart>
      <c:catAx>
        <c:axId val="508558648"/>
        <c:scaling>
          <c:orientation val="minMax"/>
        </c:scaling>
        <c:delete val="0"/>
        <c:axPos val="l"/>
        <c:numFmt formatCode="General" sourceLinked="0"/>
        <c:majorTickMark val="none"/>
        <c:minorTickMark val="none"/>
        <c:tickLblPos val="nextTo"/>
        <c:spPr>
          <a:noFill/>
          <a:ln>
            <a:solidFill>
              <a:srgbClr val="D3D3D3"/>
            </a:solidFill>
          </a:ln>
        </c:spPr>
        <c:txPr>
          <a:bodyPr/>
          <a:lstStyle/>
          <a:p>
            <a:pPr>
              <a:defRPr sz="1200">
                <a:solidFill>
                  <a:schemeClr val="accent6"/>
                </a:solidFill>
              </a:defRPr>
            </a:pPr>
            <a:endParaRPr lang="en-US"/>
          </a:p>
        </c:txPr>
        <c:crossAx val="508551592"/>
        <c:crosses val="autoZero"/>
        <c:auto val="1"/>
        <c:lblAlgn val="ctr"/>
        <c:lblOffset val="100"/>
        <c:noMultiLvlLbl val="0"/>
      </c:catAx>
      <c:valAx>
        <c:axId val="508551592"/>
        <c:scaling>
          <c:orientation val="minMax"/>
        </c:scaling>
        <c:delete val="0"/>
        <c:axPos val="b"/>
        <c:numFmt formatCode="General" sourceLinked="1"/>
        <c:majorTickMark val="none"/>
        <c:minorTickMark val="none"/>
        <c:tickLblPos val="nextTo"/>
        <c:spPr>
          <a:noFill/>
          <a:ln w="9525">
            <a:solidFill>
              <a:srgbClr val="D3D3D3"/>
            </a:solidFill>
          </a:ln>
        </c:spPr>
        <c:txPr>
          <a:bodyPr/>
          <a:lstStyle/>
          <a:p>
            <a:pPr>
              <a:defRPr sz="1200">
                <a:solidFill>
                  <a:schemeClr val="accent6"/>
                </a:solidFill>
              </a:defRPr>
            </a:pPr>
            <a:endParaRPr lang="en-US"/>
          </a:p>
        </c:txPr>
        <c:crossAx val="508558648"/>
        <c:crosses val="autoZero"/>
        <c:crossBetween val="between"/>
      </c:valAx>
      <c:spPr>
        <a:noFill/>
      </c:spPr>
    </c:plotArea>
    <c:plotVisOnly val="1"/>
    <c:dispBlanksAs val="gap"/>
    <c:showDLblsOverMax val="0"/>
  </c:chart>
  <c:spPr>
    <a:noFill/>
  </c:spPr>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Series 1</c:v>
                </c:pt>
              </c:strCache>
            </c:strRef>
          </c:tx>
          <c:spPr>
            <a:ln>
              <a:noFill/>
            </a:ln>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1000</c:v>
                </c:pt>
                <c:pt idx="1">
                  <c:v>9000</c:v>
                </c:pt>
                <c:pt idx="2">
                  <c:v>7000</c:v>
                </c:pt>
                <c:pt idx="3">
                  <c:v>6000</c:v>
                </c:pt>
              </c:numCache>
            </c:numRef>
          </c:val>
        </c:ser>
        <c:ser>
          <c:idx val="1"/>
          <c:order val="1"/>
          <c:tx>
            <c:strRef>
              <c:f>Sheet1!$C$1</c:f>
              <c:strCache>
                <c:ptCount val="1"/>
                <c:pt idx="0">
                  <c:v>Series 2</c:v>
                </c:pt>
              </c:strCache>
            </c:strRef>
          </c:tx>
          <c:spPr>
            <a:solidFill>
              <a:srgbClr val="E6E0CD"/>
            </a:solidFill>
            <a:ln>
              <a:noFill/>
            </a:ln>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1000</c:v>
                </c:pt>
                <c:pt idx="1">
                  <c:v>5000</c:v>
                </c:pt>
                <c:pt idx="2">
                  <c:v>1.8</c:v>
                </c:pt>
                <c:pt idx="3">
                  <c:v>2.8</c:v>
                </c:pt>
              </c:numCache>
            </c:numRef>
          </c:val>
        </c:ser>
        <c:ser>
          <c:idx val="2"/>
          <c:order val="2"/>
          <c:tx>
            <c:strRef>
              <c:f>Sheet1!$D$1</c:f>
              <c:strCache>
                <c:ptCount val="1"/>
                <c:pt idx="0">
                  <c:v>Series 3</c:v>
                </c:pt>
              </c:strCache>
            </c:strRef>
          </c:tx>
          <c:spPr>
            <a:solidFill>
              <a:srgbClr val="E6E0CD"/>
            </a:solidFill>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75"/>
        <c:overlap val="-25"/>
        <c:axId val="508561392"/>
        <c:axId val="508559824"/>
      </c:barChart>
      <c:catAx>
        <c:axId val="508561392"/>
        <c:scaling>
          <c:orientation val="minMax"/>
        </c:scaling>
        <c:delete val="0"/>
        <c:axPos val="b"/>
        <c:numFmt formatCode="[&gt;=1000]0,\ &quot;K&quot;;General" sourceLinked="0"/>
        <c:majorTickMark val="none"/>
        <c:minorTickMark val="none"/>
        <c:tickLblPos val="nextTo"/>
        <c:spPr>
          <a:noFill/>
          <a:ln>
            <a:solidFill>
              <a:srgbClr val="D3D3D3"/>
            </a:solidFill>
          </a:ln>
        </c:spPr>
        <c:txPr>
          <a:bodyPr/>
          <a:lstStyle/>
          <a:p>
            <a:pPr>
              <a:defRPr sz="1200">
                <a:solidFill>
                  <a:schemeClr val="accent6"/>
                </a:solidFill>
              </a:defRPr>
            </a:pPr>
            <a:endParaRPr lang="en-US"/>
          </a:p>
        </c:txPr>
        <c:crossAx val="508559824"/>
        <c:crosses val="autoZero"/>
        <c:auto val="1"/>
        <c:lblAlgn val="ctr"/>
        <c:lblOffset val="100"/>
        <c:noMultiLvlLbl val="0"/>
      </c:catAx>
      <c:valAx>
        <c:axId val="508559824"/>
        <c:scaling>
          <c:orientation val="minMax"/>
        </c:scaling>
        <c:delete val="0"/>
        <c:axPos val="l"/>
        <c:numFmt formatCode="0,\ &quot;K&quot;" sourceLinked="0"/>
        <c:majorTickMark val="none"/>
        <c:minorTickMark val="none"/>
        <c:tickLblPos val="nextTo"/>
        <c:spPr>
          <a:noFill/>
          <a:ln w="9525">
            <a:solidFill>
              <a:srgbClr val="D3D3D3"/>
            </a:solidFill>
          </a:ln>
        </c:spPr>
        <c:txPr>
          <a:bodyPr/>
          <a:lstStyle/>
          <a:p>
            <a:pPr>
              <a:defRPr sz="1200">
                <a:solidFill>
                  <a:schemeClr val="accent6"/>
                </a:solidFill>
              </a:defRPr>
            </a:pPr>
            <a:endParaRPr lang="en-US"/>
          </a:p>
        </c:txPr>
        <c:crossAx val="508561392"/>
        <c:crosses val="autoZero"/>
        <c:crossBetween val="between"/>
      </c:valAx>
      <c:spPr>
        <a:noFill/>
      </c:spPr>
    </c:plotArea>
    <c:plotVisOnly val="1"/>
    <c:dispBlanksAs val="gap"/>
    <c:showDLblsOverMax val="0"/>
  </c:chart>
  <c:spPr>
    <a:noFill/>
  </c:spPr>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Sheet1!$B$1</c:f>
              <c:strCache>
                <c:ptCount val="1"/>
                <c:pt idx="0">
                  <c:v>Series 1</c:v>
                </c:pt>
              </c:strCache>
            </c:strRef>
          </c:tx>
          <c:spPr>
            <a:ln w="28575">
              <a:noFill/>
            </a:ln>
          </c:spPr>
          <c:xVal>
            <c:numRef>
              <c:f>Sheet1!$A$2:$A$5</c:f>
              <c:numCache>
                <c:formatCode>General</c:formatCode>
                <c:ptCount val="4"/>
                <c:pt idx="0">
                  <c:v>0</c:v>
                </c:pt>
                <c:pt idx="1">
                  <c:v>1</c:v>
                </c:pt>
                <c:pt idx="2">
                  <c:v>2</c:v>
                </c:pt>
                <c:pt idx="3">
                  <c:v>3</c:v>
                </c:pt>
              </c:numCache>
            </c:numRef>
          </c:xVal>
          <c:yVal>
            <c:numRef>
              <c:f>Sheet1!$B$2:$B$5</c:f>
              <c:numCache>
                <c:formatCode>General</c:formatCode>
                <c:ptCount val="4"/>
                <c:pt idx="0">
                  <c:v>4.3</c:v>
                </c:pt>
                <c:pt idx="1">
                  <c:v>2.5</c:v>
                </c:pt>
                <c:pt idx="2">
                  <c:v>3.5</c:v>
                </c:pt>
                <c:pt idx="3">
                  <c:v>4.5</c:v>
                </c:pt>
              </c:numCache>
            </c:numRef>
          </c:yVal>
          <c:smooth val="0"/>
        </c:ser>
        <c:ser>
          <c:idx val="1"/>
          <c:order val="1"/>
          <c:tx>
            <c:strRef>
              <c:f>Sheet1!$C$1</c:f>
              <c:strCache>
                <c:ptCount val="1"/>
                <c:pt idx="0">
                  <c:v>Series 2</c:v>
                </c:pt>
              </c:strCache>
            </c:strRef>
          </c:tx>
          <c:spPr>
            <a:ln w="28575">
              <a:noFill/>
            </a:ln>
          </c:spPr>
          <c:xVal>
            <c:numRef>
              <c:f>Sheet1!$A$2:$A$5</c:f>
              <c:numCache>
                <c:formatCode>General</c:formatCode>
                <c:ptCount val="4"/>
                <c:pt idx="0">
                  <c:v>0</c:v>
                </c:pt>
                <c:pt idx="1">
                  <c:v>1</c:v>
                </c:pt>
                <c:pt idx="2">
                  <c:v>2</c:v>
                </c:pt>
                <c:pt idx="3">
                  <c:v>3</c:v>
                </c:pt>
              </c:numCache>
            </c:numRef>
          </c:xVal>
          <c:yVal>
            <c:numRef>
              <c:f>Sheet1!$C$2:$C$5</c:f>
              <c:numCache>
                <c:formatCode>General</c:formatCode>
                <c:ptCount val="4"/>
                <c:pt idx="0">
                  <c:v>2.4</c:v>
                </c:pt>
                <c:pt idx="1">
                  <c:v>4.4000000000000004</c:v>
                </c:pt>
                <c:pt idx="2">
                  <c:v>1.8</c:v>
                </c:pt>
                <c:pt idx="3">
                  <c:v>2.8</c:v>
                </c:pt>
              </c:numCache>
            </c:numRef>
          </c:yVal>
          <c:smooth val="0"/>
        </c:ser>
        <c:ser>
          <c:idx val="2"/>
          <c:order val="2"/>
          <c:tx>
            <c:strRef>
              <c:f>Sheet1!$D$1</c:f>
              <c:strCache>
                <c:ptCount val="1"/>
                <c:pt idx="0">
                  <c:v>Series 3</c:v>
                </c:pt>
              </c:strCache>
            </c:strRef>
          </c:tx>
          <c:spPr>
            <a:ln w="28575">
              <a:noFill/>
            </a:ln>
          </c:spPr>
          <c:xVal>
            <c:numRef>
              <c:f>Sheet1!$A$2:$A$5</c:f>
              <c:numCache>
                <c:formatCode>General</c:formatCode>
                <c:ptCount val="4"/>
                <c:pt idx="0">
                  <c:v>0</c:v>
                </c:pt>
                <c:pt idx="1">
                  <c:v>1</c:v>
                </c:pt>
                <c:pt idx="2">
                  <c:v>2</c:v>
                </c:pt>
                <c:pt idx="3">
                  <c:v>3</c:v>
                </c:pt>
              </c:numCache>
            </c:numRef>
          </c:xVal>
          <c:yVal>
            <c:numRef>
              <c:f>Sheet1!$D$2:$D$5</c:f>
              <c:numCache>
                <c:formatCode>General</c:formatCode>
                <c:ptCount val="4"/>
                <c:pt idx="0">
                  <c:v>2</c:v>
                </c:pt>
                <c:pt idx="1">
                  <c:v>2</c:v>
                </c:pt>
                <c:pt idx="2">
                  <c:v>3</c:v>
                </c:pt>
                <c:pt idx="3">
                  <c:v>5</c:v>
                </c:pt>
              </c:numCache>
            </c:numRef>
          </c:yVal>
          <c:smooth val="0"/>
        </c:ser>
        <c:dLbls>
          <c:showLegendKey val="0"/>
          <c:showVal val="0"/>
          <c:showCatName val="0"/>
          <c:showSerName val="0"/>
          <c:showPercent val="0"/>
          <c:showBubbleSize val="0"/>
        </c:dLbls>
        <c:axId val="508557080"/>
        <c:axId val="508555120"/>
      </c:scatterChart>
      <c:valAx>
        <c:axId val="508557080"/>
        <c:scaling>
          <c:orientation val="minMax"/>
        </c:scaling>
        <c:delete val="0"/>
        <c:axPos val="b"/>
        <c:numFmt formatCode="General" sourceLinked="1"/>
        <c:majorTickMark val="none"/>
        <c:minorTickMark val="none"/>
        <c:tickLblPos val="nextTo"/>
        <c:spPr>
          <a:noFill/>
          <a:ln>
            <a:solidFill>
              <a:srgbClr val="D3D3D3"/>
            </a:solidFill>
          </a:ln>
        </c:spPr>
        <c:txPr>
          <a:bodyPr/>
          <a:lstStyle/>
          <a:p>
            <a:pPr>
              <a:defRPr sz="1200">
                <a:solidFill>
                  <a:schemeClr val="accent6"/>
                </a:solidFill>
              </a:defRPr>
            </a:pPr>
            <a:endParaRPr lang="en-US"/>
          </a:p>
        </c:txPr>
        <c:crossAx val="508555120"/>
        <c:crosses val="autoZero"/>
        <c:crossBetween val="midCat"/>
      </c:valAx>
      <c:valAx>
        <c:axId val="508555120"/>
        <c:scaling>
          <c:orientation val="minMax"/>
        </c:scaling>
        <c:delete val="0"/>
        <c:axPos val="l"/>
        <c:numFmt formatCode="General" sourceLinked="1"/>
        <c:majorTickMark val="none"/>
        <c:minorTickMark val="none"/>
        <c:tickLblPos val="nextTo"/>
        <c:spPr>
          <a:noFill/>
          <a:ln w="9525">
            <a:solidFill>
              <a:srgbClr val="D3D3D3"/>
            </a:solidFill>
          </a:ln>
        </c:spPr>
        <c:txPr>
          <a:bodyPr/>
          <a:lstStyle/>
          <a:p>
            <a:pPr>
              <a:defRPr sz="1200">
                <a:solidFill>
                  <a:schemeClr val="accent6"/>
                </a:solidFill>
              </a:defRPr>
            </a:pPr>
            <a:endParaRPr lang="en-US"/>
          </a:p>
        </c:txPr>
        <c:crossAx val="508557080"/>
        <c:crosses val="autoZero"/>
        <c:crossBetween val="midCat"/>
      </c:valAx>
      <c:spPr>
        <a:noFill/>
      </c:spPr>
    </c:plotArea>
    <c:plotVisOnly val="1"/>
    <c:dispBlanksAs val="gap"/>
    <c:showDLblsOverMax val="0"/>
  </c:chart>
  <c:spPr>
    <a:noFill/>
  </c:spPr>
  <c:txPr>
    <a:bodyPr/>
    <a:lstStyle/>
    <a:p>
      <a:pPr>
        <a:defRPr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Series 1</c:v>
                </c:pt>
              </c:strCache>
            </c:strRef>
          </c:tx>
          <c:spPr>
            <a:ln>
              <a:noFill/>
            </a:ln>
          </c:spP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showLeaderLines val="0"/>
        </c:dLbls>
        <c:firstSliceAng val="0"/>
      </c:pieChart>
    </c:plotArea>
    <c:plotVisOnly val="1"/>
    <c:dispBlanksAs val="zero"/>
    <c:showDLblsOverMax val="0"/>
  </c:chart>
  <c:spPr>
    <a:noFill/>
  </c:spPr>
  <c:txPr>
    <a:bodyPr/>
    <a:lstStyle/>
    <a:p>
      <a:pPr>
        <a:defRPr sz="18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Actual</c:v>
                </c:pt>
              </c:strCache>
            </c:strRef>
          </c:tx>
          <c:invertIfNegative val="0"/>
          <c:dLbls>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Sheet1!$A$2:$A$29</c:f>
              <c:strCache>
                <c:ptCount val="28"/>
                <c:pt idx="0">
                  <c:v>1970s</c:v>
                </c:pt>
                <c:pt idx="1">
                  <c:v>1980s</c:v>
                </c:pt>
                <c:pt idx="2">
                  <c:v>1990s</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pt idx="18">
                  <c:v>2015</c:v>
                </c:pt>
                <c:pt idx="19">
                  <c:v>2016</c:v>
                </c:pt>
                <c:pt idx="20">
                  <c:v>2017</c:v>
                </c:pt>
                <c:pt idx="21">
                  <c:v>2018</c:v>
                </c:pt>
                <c:pt idx="22">
                  <c:v>2019</c:v>
                </c:pt>
                <c:pt idx="23">
                  <c:v>2020</c:v>
                </c:pt>
                <c:pt idx="24">
                  <c:v>2021</c:v>
                </c:pt>
                <c:pt idx="25">
                  <c:v>2022</c:v>
                </c:pt>
                <c:pt idx="26">
                  <c:v>2023</c:v>
                </c:pt>
                <c:pt idx="27">
                  <c:v>2024</c:v>
                </c:pt>
              </c:strCache>
            </c:strRef>
          </c:cat>
          <c:val>
            <c:numRef>
              <c:f>Sheet1!$B$2:$B$29</c:f>
              <c:numCache>
                <c:formatCode>0.0%</c:formatCode>
                <c:ptCount val="28"/>
                <c:pt idx="0">
                  <c:v>0.121</c:v>
                </c:pt>
                <c:pt idx="1">
                  <c:v>9.9000000000000005E-2</c:v>
                </c:pt>
                <c:pt idx="2">
                  <c:v>5.5E-2</c:v>
                </c:pt>
                <c:pt idx="3">
                  <c:v>6.0999999999999999E-2</c:v>
                </c:pt>
                <c:pt idx="4">
                  <c:v>7.4999999999999997E-2</c:v>
                </c:pt>
                <c:pt idx="5">
                  <c:v>8.5999999999999993E-2</c:v>
                </c:pt>
                <c:pt idx="6">
                  <c:v>7.5999999999999998E-2</c:v>
                </c:pt>
                <c:pt idx="7">
                  <c:v>6.3E-2</c:v>
                </c:pt>
                <c:pt idx="8">
                  <c:v>5.8000000000000003E-2</c:v>
                </c:pt>
                <c:pt idx="9">
                  <c:v>5.5E-2</c:v>
                </c:pt>
                <c:pt idx="10">
                  <c:v>5.5E-2</c:v>
                </c:pt>
                <c:pt idx="11">
                  <c:v>3.6999999999999998E-2</c:v>
                </c:pt>
                <c:pt idx="12">
                  <c:v>0.03</c:v>
                </c:pt>
                <c:pt idx="13">
                  <c:v>3.1E-2</c:v>
                </c:pt>
                <c:pt idx="14">
                  <c:v>3.1E-2</c:v>
                </c:pt>
                <c:pt idx="15">
                  <c:v>0.03</c:v>
                </c:pt>
                <c:pt idx="16">
                  <c:v>2.1000000000000001E-2</c:v>
                </c:pt>
                <c:pt idx="17">
                  <c:v>4.4999999999999998E-2</c:v>
                </c:pt>
              </c:numCache>
            </c:numRef>
          </c:val>
        </c:ser>
        <c:ser>
          <c:idx val="1"/>
          <c:order val="1"/>
          <c:tx>
            <c:strRef>
              <c:f>Sheet1!$C$1</c:f>
              <c:strCache>
                <c:ptCount val="1"/>
                <c:pt idx="0">
                  <c:v>Projected</c:v>
                </c:pt>
              </c:strCache>
            </c:strRef>
          </c:tx>
          <c:spPr>
            <a:solidFill>
              <a:schemeClr val="accent2"/>
            </a:solidFill>
          </c:spPr>
          <c:invertIfNegative val="0"/>
          <c:dLbls>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Sheet1!$A$2:$A$29</c:f>
              <c:strCache>
                <c:ptCount val="28"/>
                <c:pt idx="0">
                  <c:v>1970s</c:v>
                </c:pt>
                <c:pt idx="1">
                  <c:v>1980s</c:v>
                </c:pt>
                <c:pt idx="2">
                  <c:v>1990s</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pt idx="18">
                  <c:v>2015</c:v>
                </c:pt>
                <c:pt idx="19">
                  <c:v>2016</c:v>
                </c:pt>
                <c:pt idx="20">
                  <c:v>2017</c:v>
                </c:pt>
                <c:pt idx="21">
                  <c:v>2018</c:v>
                </c:pt>
                <c:pt idx="22">
                  <c:v>2019</c:v>
                </c:pt>
                <c:pt idx="23">
                  <c:v>2020</c:v>
                </c:pt>
                <c:pt idx="24">
                  <c:v>2021</c:v>
                </c:pt>
                <c:pt idx="25">
                  <c:v>2022</c:v>
                </c:pt>
                <c:pt idx="26">
                  <c:v>2023</c:v>
                </c:pt>
                <c:pt idx="27">
                  <c:v>2024</c:v>
                </c:pt>
              </c:strCache>
            </c:strRef>
          </c:cat>
          <c:val>
            <c:numRef>
              <c:f>Sheet1!$C$2:$C$29</c:f>
              <c:numCache>
                <c:formatCode>General</c:formatCode>
                <c:ptCount val="28"/>
                <c:pt idx="18" formatCode="0.0%">
                  <c:v>4.4352759154203197E-2</c:v>
                </c:pt>
                <c:pt idx="19" formatCode="0.0%">
                  <c:v>3.9703703703703706E-2</c:v>
                </c:pt>
                <c:pt idx="20" formatCode="0.0%">
                  <c:v>4.4552104113232641E-2</c:v>
                </c:pt>
                <c:pt idx="21" formatCode="0.0%">
                  <c:v>4.5743906875227357E-2</c:v>
                </c:pt>
                <c:pt idx="22" formatCode="0.0%">
                  <c:v>5.2004522132359336E-2</c:v>
                </c:pt>
                <c:pt idx="23" formatCode="0.0%">
                  <c:v>5.3236339588327686E-2</c:v>
                </c:pt>
                <c:pt idx="24" formatCode="0.0%">
                  <c:v>5.3292520210344557E-2</c:v>
                </c:pt>
                <c:pt idx="25" formatCode="0.0%">
                  <c:v>5.2831594634873323E-2</c:v>
                </c:pt>
                <c:pt idx="26" formatCode="0.0%">
                  <c:v>5.1808337461957676E-2</c:v>
                </c:pt>
                <c:pt idx="27" formatCode="0.0%">
                  <c:v>5.0938698607092388E-2</c:v>
                </c:pt>
              </c:numCache>
            </c:numRef>
          </c:val>
        </c:ser>
        <c:dLbls>
          <c:showLegendKey val="0"/>
          <c:showVal val="1"/>
          <c:showCatName val="0"/>
          <c:showSerName val="0"/>
          <c:showPercent val="0"/>
          <c:showBubbleSize val="0"/>
        </c:dLbls>
        <c:gapWidth val="75"/>
        <c:axId val="508563352"/>
        <c:axId val="508554336"/>
      </c:barChart>
      <c:catAx>
        <c:axId val="508563352"/>
        <c:scaling>
          <c:orientation val="minMax"/>
        </c:scaling>
        <c:delete val="0"/>
        <c:axPos val="b"/>
        <c:numFmt formatCode="General" sourceLinked="1"/>
        <c:majorTickMark val="none"/>
        <c:minorTickMark val="none"/>
        <c:tickLblPos val="nextTo"/>
        <c:spPr>
          <a:ln>
            <a:solidFill>
              <a:schemeClr val="accent4"/>
            </a:solidFill>
          </a:ln>
        </c:spPr>
        <c:txPr>
          <a:bodyPr rot="-5400000" vert="horz"/>
          <a:lstStyle/>
          <a:p>
            <a:pPr>
              <a:defRPr/>
            </a:pPr>
            <a:endParaRPr lang="en-US"/>
          </a:p>
        </c:txPr>
        <c:crossAx val="508554336"/>
        <c:crosses val="autoZero"/>
        <c:auto val="1"/>
        <c:lblAlgn val="ctr"/>
        <c:lblOffset val="100"/>
        <c:noMultiLvlLbl val="0"/>
      </c:catAx>
      <c:valAx>
        <c:axId val="508554336"/>
        <c:scaling>
          <c:orientation val="minMax"/>
        </c:scaling>
        <c:delete val="0"/>
        <c:axPos val="l"/>
        <c:numFmt formatCode="0%" sourceLinked="0"/>
        <c:majorTickMark val="none"/>
        <c:minorTickMark val="none"/>
        <c:tickLblPos val="nextTo"/>
        <c:spPr>
          <a:ln>
            <a:solidFill>
              <a:schemeClr val="accent4"/>
            </a:solidFill>
          </a:ln>
        </c:spPr>
        <c:crossAx val="508563352"/>
        <c:crosses val="autoZero"/>
        <c:crossBetween val="between"/>
      </c:valAx>
    </c:plotArea>
    <c:legend>
      <c:legendPos val="t"/>
      <c:layou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Comparable country average</c:v>
                </c:pt>
              </c:strCache>
            </c:strRef>
          </c:tx>
          <c:spPr>
            <a:solidFill>
              <a:srgbClr val="E6E0CD"/>
            </a:solidFill>
            <a:ln>
              <a:solidFill>
                <a:srgbClr val="E6E0CD"/>
              </a:solidFill>
            </a:ln>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1990's</c:v>
                </c:pt>
                <c:pt idx="1">
                  <c:v>2000-2004</c:v>
                </c:pt>
                <c:pt idx="2">
                  <c:v>2004-2008</c:v>
                </c:pt>
                <c:pt idx="3">
                  <c:v>2008-2012</c:v>
                </c:pt>
              </c:strCache>
            </c:strRef>
          </c:cat>
          <c:val>
            <c:numRef>
              <c:f>Sheet1!$B$2:$B$5</c:f>
              <c:numCache>
                <c:formatCode>0.0%</c:formatCode>
                <c:ptCount val="4"/>
                <c:pt idx="0">
                  <c:v>5.2999999999999999E-2</c:v>
                </c:pt>
                <c:pt idx="1">
                  <c:v>6.0803376019390558E-2</c:v>
                </c:pt>
                <c:pt idx="2">
                  <c:v>5.7512075178816395E-2</c:v>
                </c:pt>
                <c:pt idx="3">
                  <c:v>3.9853994577199875E-2</c:v>
                </c:pt>
              </c:numCache>
            </c:numRef>
          </c:val>
        </c:ser>
        <c:ser>
          <c:idx val="1"/>
          <c:order val="1"/>
          <c:tx>
            <c:strRef>
              <c:f>Sheet1!$C$1</c:f>
              <c:strCache>
                <c:ptCount val="1"/>
                <c:pt idx="0">
                  <c:v>United States</c:v>
                </c:pt>
              </c:strCache>
            </c:strRef>
          </c:tx>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1990's</c:v>
                </c:pt>
                <c:pt idx="1">
                  <c:v>2000-2004</c:v>
                </c:pt>
                <c:pt idx="2">
                  <c:v>2004-2008</c:v>
                </c:pt>
                <c:pt idx="3">
                  <c:v>2008-2012</c:v>
                </c:pt>
              </c:strCache>
            </c:strRef>
          </c:cat>
          <c:val>
            <c:numRef>
              <c:f>Sheet1!$C$2:$C$5</c:f>
              <c:numCache>
                <c:formatCode>0.0%</c:formatCode>
                <c:ptCount val="4"/>
                <c:pt idx="0">
                  <c:v>5.2999999999999999E-2</c:v>
                </c:pt>
                <c:pt idx="1">
                  <c:v>7.4135191345408469E-2</c:v>
                </c:pt>
                <c:pt idx="2">
                  <c:v>5.1167999911385653E-2</c:v>
                </c:pt>
                <c:pt idx="3">
                  <c:v>2.9474898383719639E-2</c:v>
                </c:pt>
              </c:numCache>
            </c:numRef>
          </c:val>
        </c:ser>
        <c:dLbls>
          <c:showLegendKey val="0"/>
          <c:showVal val="0"/>
          <c:showCatName val="0"/>
          <c:showSerName val="0"/>
          <c:showPercent val="0"/>
          <c:showBubbleSize val="0"/>
        </c:dLbls>
        <c:gapWidth val="238"/>
        <c:overlap val="-9"/>
        <c:axId val="508553160"/>
        <c:axId val="508553552"/>
      </c:barChart>
      <c:catAx>
        <c:axId val="508553160"/>
        <c:scaling>
          <c:orientation val="minMax"/>
        </c:scaling>
        <c:delete val="0"/>
        <c:axPos val="b"/>
        <c:numFmt formatCode="[&gt;=1000]0,\ &quot;K&quot;;General" sourceLinked="0"/>
        <c:majorTickMark val="none"/>
        <c:minorTickMark val="none"/>
        <c:tickLblPos val="nextTo"/>
        <c:spPr>
          <a:noFill/>
          <a:ln>
            <a:solidFill>
              <a:srgbClr val="D3D3D3"/>
            </a:solidFill>
          </a:ln>
        </c:spPr>
        <c:crossAx val="508553552"/>
        <c:crosses val="autoZero"/>
        <c:auto val="1"/>
        <c:lblAlgn val="ctr"/>
        <c:lblOffset val="100"/>
        <c:noMultiLvlLbl val="0"/>
      </c:catAx>
      <c:valAx>
        <c:axId val="508553552"/>
        <c:scaling>
          <c:orientation val="minMax"/>
        </c:scaling>
        <c:delete val="0"/>
        <c:axPos val="l"/>
        <c:numFmt formatCode="0%" sourceLinked="0"/>
        <c:majorTickMark val="none"/>
        <c:minorTickMark val="none"/>
        <c:tickLblPos val="nextTo"/>
        <c:spPr>
          <a:noFill/>
          <a:ln w="9525">
            <a:solidFill>
              <a:srgbClr val="D3D3D3"/>
            </a:solidFill>
          </a:ln>
        </c:spPr>
        <c:crossAx val="508553160"/>
        <c:crosses val="autoZero"/>
        <c:crossBetween val="between"/>
      </c:valAx>
      <c:spPr>
        <a:noFill/>
      </c:spPr>
    </c:plotArea>
    <c:legend>
      <c:legendPos val="t"/>
      <c:layout/>
      <c:overlay val="0"/>
    </c:legend>
    <c:plotVisOnly val="1"/>
    <c:dispBlanksAs val="gap"/>
    <c:showDLblsOverMax val="0"/>
  </c:chart>
  <c:spPr>
    <a:noFill/>
  </c:spPr>
  <c:txPr>
    <a:bodyPr/>
    <a:lstStyle/>
    <a:p>
      <a:pPr>
        <a:defRPr sz="1300">
          <a:solidFill>
            <a:srgbClr val="000000"/>
          </a:solidFill>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7736923758247899E-2"/>
          <c:y val="0.139705273643075"/>
          <c:w val="0.926603366301886"/>
          <c:h val="0.83989090291604596"/>
        </c:manualLayout>
      </c:layout>
      <c:lineChart>
        <c:grouping val="standard"/>
        <c:varyColors val="0"/>
        <c:ser>
          <c:idx val="0"/>
          <c:order val="0"/>
          <c:tx>
            <c:strRef>
              <c:f>Sheet1!$B$1</c:f>
              <c:strCache>
                <c:ptCount val="1"/>
                <c:pt idx="0">
                  <c:v>Change in Spending</c:v>
                </c:pt>
              </c:strCache>
            </c:strRef>
          </c:tx>
          <c:marker>
            <c:symbol val="none"/>
          </c:marker>
          <c:dLbls>
            <c:dLbl>
              <c:idx val="0"/>
              <c:layout/>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2.82985496993279E-3"/>
                  <c:y val="3.400637240146350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Sheet1!$B$2:$B$15</c:f>
              <c:numCache>
                <c:formatCode>0.000000</c:formatCode>
                <c:ptCount val="14"/>
                <c:pt idx="0">
                  <c:v>6.0625814863102923E-2</c:v>
                </c:pt>
                <c:pt idx="1">
                  <c:v>7.4165130096291776E-2</c:v>
                </c:pt>
                <c:pt idx="2">
                  <c:v>8.6019454510776194E-2</c:v>
                </c:pt>
                <c:pt idx="3">
                  <c:v>7.6396206533192901E-2</c:v>
                </c:pt>
                <c:pt idx="4">
                  <c:v>6.1837167564039897E-2</c:v>
                </c:pt>
                <c:pt idx="5">
                  <c:v>5.8236017209588153E-2</c:v>
                </c:pt>
                <c:pt idx="6">
                  <c:v>5.4886017133730203E-2</c:v>
                </c:pt>
                <c:pt idx="7">
                  <c:v>5.3269098417068061E-2</c:v>
                </c:pt>
                <c:pt idx="8">
                  <c:v>3.8159958180867815E-2</c:v>
                </c:pt>
                <c:pt idx="9">
                  <c:v>2.9078549848942536E-2</c:v>
                </c:pt>
                <c:pt idx="10">
                  <c:v>3.0948012232415945E-2</c:v>
                </c:pt>
                <c:pt idx="11">
                  <c:v>3.2036070242050352E-2</c:v>
                </c:pt>
                <c:pt idx="12">
                  <c:v>3.4260749597608608E-2</c:v>
                </c:pt>
                <c:pt idx="13">
                  <c:v>2.8790573588261426E-2</c:v>
                </c:pt>
              </c:numCache>
            </c:numRef>
          </c:val>
          <c:smooth val="0"/>
        </c:ser>
        <c:dLbls>
          <c:showLegendKey val="0"/>
          <c:showVal val="0"/>
          <c:showCatName val="0"/>
          <c:showSerName val="0"/>
          <c:showPercent val="0"/>
          <c:showBubbleSize val="0"/>
        </c:dLbls>
        <c:smooth val="0"/>
        <c:axId val="508555904"/>
        <c:axId val="508556296"/>
      </c:lineChart>
      <c:catAx>
        <c:axId val="508555904"/>
        <c:scaling>
          <c:orientation val="minMax"/>
        </c:scaling>
        <c:delete val="0"/>
        <c:axPos val="b"/>
        <c:numFmt formatCode="General" sourceLinked="0"/>
        <c:majorTickMark val="none"/>
        <c:minorTickMark val="none"/>
        <c:tickLblPos val="nextTo"/>
        <c:spPr>
          <a:noFill/>
          <a:ln>
            <a:solidFill>
              <a:srgbClr val="D3D3D3"/>
            </a:solidFill>
          </a:ln>
        </c:spPr>
        <c:crossAx val="508556296"/>
        <c:crosses val="autoZero"/>
        <c:auto val="1"/>
        <c:lblAlgn val="ctr"/>
        <c:lblOffset val="100"/>
        <c:tickLblSkip val="1"/>
        <c:noMultiLvlLbl val="0"/>
      </c:catAx>
      <c:valAx>
        <c:axId val="508556296"/>
        <c:scaling>
          <c:orientation val="minMax"/>
        </c:scaling>
        <c:delete val="0"/>
        <c:axPos val="l"/>
        <c:numFmt formatCode="0%" sourceLinked="0"/>
        <c:majorTickMark val="none"/>
        <c:minorTickMark val="none"/>
        <c:tickLblPos val="nextTo"/>
        <c:spPr>
          <a:noFill/>
          <a:ln w="9525">
            <a:solidFill>
              <a:srgbClr val="D3D3D3"/>
            </a:solidFill>
          </a:ln>
        </c:spPr>
        <c:crossAx val="508555904"/>
        <c:crossesAt val="1"/>
        <c:crossBetween val="midCat"/>
      </c:valAx>
    </c:plotArea>
    <c:plotVisOnly val="1"/>
    <c:dispBlanksAs val="gap"/>
    <c:showDLblsOverMax val="0"/>
  </c:chart>
  <c:spPr>
    <a:noFill/>
  </c:spPr>
  <c:txPr>
    <a:bodyPr/>
    <a:lstStyle/>
    <a:p>
      <a:pPr>
        <a:defRPr sz="1300">
          <a:solidFill>
            <a:srgbClr val="000000"/>
          </a:solidFill>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5045469864551298E-2"/>
          <c:y val="3.4927489890133098E-2"/>
          <c:w val="0.76615716279186397"/>
          <c:h val="0.88355138097334496"/>
        </c:manualLayout>
      </c:layout>
      <c:lineChart>
        <c:grouping val="standard"/>
        <c:varyColors val="0"/>
        <c:ser>
          <c:idx val="0"/>
          <c:order val="0"/>
          <c:tx>
            <c:strRef>
              <c:f>Sheet1!$B$1</c:f>
              <c:strCache>
                <c:ptCount val="1"/>
                <c:pt idx="0">
                  <c:v>2010 baseline</c:v>
                </c:pt>
              </c:strCache>
            </c:strRef>
          </c:tx>
          <c:spPr>
            <a:ln w="38100">
              <a:solidFill>
                <a:srgbClr val="E6E0CD"/>
              </a:solidFill>
            </a:ln>
          </c:spPr>
          <c:marker>
            <c:symbol val="none"/>
          </c:marker>
          <c:dLbls>
            <c:dLbl>
              <c:idx val="0"/>
              <c:layout>
                <c:manualLayout>
                  <c:x val="-5.6597099398655801E-3"/>
                  <c:y val="-4.250796550182939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8.4896763214112603E-3"/>
                  <c:y val="-6.23450160693498E-2"/>
                </c:manualLayout>
              </c:layout>
              <c:tx>
                <c:rich>
                  <a:bodyPr/>
                  <a:lstStyle/>
                  <a:p>
                    <a:r>
                      <a:rPr lang="en-US" dirty="0" smtClean="0"/>
                      <a:t>$14,913 per enrollee (based on 2010 projections) </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Sheet1!$A$2:$A$7</c:f>
              <c:numCache>
                <c:formatCode>General</c:formatCode>
                <c:ptCount val="6"/>
                <c:pt idx="0">
                  <c:v>2014</c:v>
                </c:pt>
                <c:pt idx="1">
                  <c:v>2015</c:v>
                </c:pt>
                <c:pt idx="2">
                  <c:v>2016</c:v>
                </c:pt>
                <c:pt idx="3">
                  <c:v>2017</c:v>
                </c:pt>
                <c:pt idx="4">
                  <c:v>2018</c:v>
                </c:pt>
                <c:pt idx="5">
                  <c:v>2019</c:v>
                </c:pt>
              </c:numCache>
            </c:numRef>
          </c:cat>
          <c:val>
            <c:numRef>
              <c:f>Sheet1!$B$2:$B$7</c:f>
              <c:numCache>
                <c:formatCode>"$"#,##0_);[Red]\("$"#,##0\)</c:formatCode>
                <c:ptCount val="6"/>
                <c:pt idx="0">
                  <c:v>12376</c:v>
                </c:pt>
                <c:pt idx="1">
                  <c:v>12629</c:v>
                </c:pt>
                <c:pt idx="2">
                  <c:v>13286</c:v>
                </c:pt>
                <c:pt idx="3">
                  <c:v>13442</c:v>
                </c:pt>
                <c:pt idx="4">
                  <c:v>13644</c:v>
                </c:pt>
                <c:pt idx="5">
                  <c:v>14913</c:v>
                </c:pt>
              </c:numCache>
            </c:numRef>
          </c:val>
          <c:smooth val="0"/>
        </c:ser>
        <c:ser>
          <c:idx val="1"/>
          <c:order val="1"/>
          <c:tx>
            <c:strRef>
              <c:f>Sheet1!$C$1</c:f>
              <c:strCache>
                <c:ptCount val="1"/>
                <c:pt idx="0">
                  <c:v>2011 baseline</c:v>
                </c:pt>
              </c:strCache>
            </c:strRef>
          </c:tx>
          <c:spPr>
            <a:ln w="12700">
              <a:solidFill>
                <a:srgbClr val="D3D3D3"/>
              </a:solidFill>
              <a:prstDash val="solid"/>
            </a:ln>
          </c:spPr>
          <c:marker>
            <c:symbol val="none"/>
          </c:marker>
          <c:cat>
            <c:numRef>
              <c:f>Sheet1!$A$2:$A$7</c:f>
              <c:numCache>
                <c:formatCode>General</c:formatCode>
                <c:ptCount val="6"/>
                <c:pt idx="0">
                  <c:v>2014</c:v>
                </c:pt>
                <c:pt idx="1">
                  <c:v>2015</c:v>
                </c:pt>
                <c:pt idx="2">
                  <c:v>2016</c:v>
                </c:pt>
                <c:pt idx="3">
                  <c:v>2017</c:v>
                </c:pt>
                <c:pt idx="4">
                  <c:v>2018</c:v>
                </c:pt>
                <c:pt idx="5">
                  <c:v>2019</c:v>
                </c:pt>
              </c:numCache>
            </c:numRef>
          </c:cat>
          <c:val>
            <c:numRef>
              <c:f>Sheet1!$C$2:$C$7</c:f>
              <c:numCache>
                <c:formatCode>"$"#,##0_);[Red]\("$"#,##0\)</c:formatCode>
                <c:ptCount val="6"/>
                <c:pt idx="0">
                  <c:v>12153</c:v>
                </c:pt>
                <c:pt idx="1">
                  <c:v>12430</c:v>
                </c:pt>
                <c:pt idx="2">
                  <c:v>13164</c:v>
                </c:pt>
                <c:pt idx="3">
                  <c:v>13366</c:v>
                </c:pt>
                <c:pt idx="4">
                  <c:v>13623</c:v>
                </c:pt>
                <c:pt idx="5">
                  <c:v>14530</c:v>
                </c:pt>
              </c:numCache>
            </c:numRef>
          </c:val>
          <c:smooth val="0"/>
        </c:ser>
        <c:ser>
          <c:idx val="2"/>
          <c:order val="2"/>
          <c:tx>
            <c:strRef>
              <c:f>Sheet1!$D$1</c:f>
              <c:strCache>
                <c:ptCount val="1"/>
                <c:pt idx="0">
                  <c:v>2012 baseline</c:v>
                </c:pt>
              </c:strCache>
            </c:strRef>
          </c:tx>
          <c:spPr>
            <a:ln w="12700">
              <a:solidFill>
                <a:srgbClr val="D3D3D3"/>
              </a:solidFill>
            </a:ln>
          </c:spPr>
          <c:marker>
            <c:symbol val="none"/>
          </c:marker>
          <c:cat>
            <c:numRef>
              <c:f>Sheet1!$A$2:$A$7</c:f>
              <c:numCache>
                <c:formatCode>General</c:formatCode>
                <c:ptCount val="6"/>
                <c:pt idx="0">
                  <c:v>2014</c:v>
                </c:pt>
                <c:pt idx="1">
                  <c:v>2015</c:v>
                </c:pt>
                <c:pt idx="2">
                  <c:v>2016</c:v>
                </c:pt>
                <c:pt idx="3">
                  <c:v>2017</c:v>
                </c:pt>
                <c:pt idx="4">
                  <c:v>2018</c:v>
                </c:pt>
                <c:pt idx="5">
                  <c:v>2019</c:v>
                </c:pt>
              </c:numCache>
            </c:numRef>
          </c:cat>
          <c:val>
            <c:numRef>
              <c:f>Sheet1!$D$2:$D$7</c:f>
              <c:numCache>
                <c:formatCode>"$"#,##0_);[Red]\("$"#,##0\)</c:formatCode>
                <c:ptCount val="6"/>
                <c:pt idx="0">
                  <c:v>11717</c:v>
                </c:pt>
                <c:pt idx="1">
                  <c:v>11886</c:v>
                </c:pt>
                <c:pt idx="2">
                  <c:v>12555</c:v>
                </c:pt>
                <c:pt idx="3">
                  <c:v>12624</c:v>
                </c:pt>
                <c:pt idx="4">
                  <c:v>12787</c:v>
                </c:pt>
                <c:pt idx="5">
                  <c:v>13574</c:v>
                </c:pt>
              </c:numCache>
            </c:numRef>
          </c:val>
          <c:smooth val="0"/>
        </c:ser>
        <c:ser>
          <c:idx val="3"/>
          <c:order val="3"/>
          <c:tx>
            <c:strRef>
              <c:f>Sheet1!$E$1</c:f>
              <c:strCache>
                <c:ptCount val="1"/>
                <c:pt idx="0">
                  <c:v>2013 baseline</c:v>
                </c:pt>
              </c:strCache>
            </c:strRef>
          </c:tx>
          <c:spPr>
            <a:ln w="12700">
              <a:solidFill>
                <a:srgbClr val="D3D3D3"/>
              </a:solidFill>
            </a:ln>
          </c:spPr>
          <c:marker>
            <c:symbol val="none"/>
          </c:marker>
          <c:cat>
            <c:numRef>
              <c:f>Sheet1!$A$2:$A$7</c:f>
              <c:numCache>
                <c:formatCode>General</c:formatCode>
                <c:ptCount val="6"/>
                <c:pt idx="0">
                  <c:v>2014</c:v>
                </c:pt>
                <c:pt idx="1">
                  <c:v>2015</c:v>
                </c:pt>
                <c:pt idx="2">
                  <c:v>2016</c:v>
                </c:pt>
                <c:pt idx="3">
                  <c:v>2017</c:v>
                </c:pt>
                <c:pt idx="4">
                  <c:v>2018</c:v>
                </c:pt>
                <c:pt idx="5">
                  <c:v>2019</c:v>
                </c:pt>
              </c:numCache>
            </c:numRef>
          </c:cat>
          <c:val>
            <c:numRef>
              <c:f>Sheet1!$E$2:$E$7</c:f>
              <c:numCache>
                <c:formatCode>"$"#,##0_);[Red]\("$"#,##0\)</c:formatCode>
                <c:ptCount val="6"/>
                <c:pt idx="0">
                  <c:v>11419</c:v>
                </c:pt>
                <c:pt idx="1">
                  <c:v>11392</c:v>
                </c:pt>
                <c:pt idx="2">
                  <c:v>12151</c:v>
                </c:pt>
                <c:pt idx="3">
                  <c:v>12176</c:v>
                </c:pt>
                <c:pt idx="4">
                  <c:v>12567</c:v>
                </c:pt>
                <c:pt idx="5">
                  <c:v>13302</c:v>
                </c:pt>
              </c:numCache>
            </c:numRef>
          </c:val>
          <c:smooth val="0"/>
        </c:ser>
        <c:ser>
          <c:idx val="4"/>
          <c:order val="4"/>
          <c:tx>
            <c:strRef>
              <c:f>Sheet1!$F$1</c:f>
              <c:strCache>
                <c:ptCount val="1"/>
                <c:pt idx="0">
                  <c:v>2014 baseline</c:v>
                </c:pt>
              </c:strCache>
            </c:strRef>
          </c:tx>
          <c:spPr>
            <a:ln w="38100">
              <a:solidFill>
                <a:srgbClr val="4B78A1"/>
              </a:solidFill>
            </a:ln>
          </c:spPr>
          <c:marker>
            <c:symbol val="none"/>
          </c:marker>
          <c:dLbls>
            <c:dLbl>
              <c:idx val="0"/>
              <c:layout>
                <c:manualLayout>
                  <c:x val="-4.2447824548991903E-3"/>
                  <c:y val="3.967410113504080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41503889657928E-3"/>
                  <c:y val="1.1335011189301501E-2"/>
                </c:manualLayout>
              </c:layout>
              <c:tx>
                <c:rich>
                  <a:bodyPr/>
                  <a:lstStyle/>
                  <a:p>
                    <a:r>
                      <a:rPr lang="en-US" dirty="0"/>
                      <a:t>$</a:t>
                    </a:r>
                    <a:r>
                      <a:rPr lang="en-US" dirty="0" smtClean="0"/>
                      <a:t>12,545 per enrollee (based on 2014 projections)</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Sheet1!$A$2:$A$7</c:f>
              <c:numCache>
                <c:formatCode>General</c:formatCode>
                <c:ptCount val="6"/>
                <c:pt idx="0">
                  <c:v>2014</c:v>
                </c:pt>
                <c:pt idx="1">
                  <c:v>2015</c:v>
                </c:pt>
                <c:pt idx="2">
                  <c:v>2016</c:v>
                </c:pt>
                <c:pt idx="3">
                  <c:v>2017</c:v>
                </c:pt>
                <c:pt idx="4">
                  <c:v>2018</c:v>
                </c:pt>
                <c:pt idx="5">
                  <c:v>2019</c:v>
                </c:pt>
              </c:numCache>
            </c:numRef>
          </c:cat>
          <c:val>
            <c:numRef>
              <c:f>Sheet1!$F$2:$F$7</c:f>
              <c:numCache>
                <c:formatCode>"$"#,##0</c:formatCode>
                <c:ptCount val="6"/>
                <c:pt idx="0">
                  <c:v>11327.759259259259</c:v>
                </c:pt>
                <c:pt idx="1">
                  <c:v>11406</c:v>
                </c:pt>
                <c:pt idx="2">
                  <c:v>11792.894736842105</c:v>
                </c:pt>
                <c:pt idx="3">
                  <c:v>11633.813559322034</c:v>
                </c:pt>
                <c:pt idx="4">
                  <c:v>11759.95</c:v>
                </c:pt>
                <c:pt idx="5">
                  <c:v>12544.967741935483</c:v>
                </c:pt>
              </c:numCache>
            </c:numRef>
          </c:val>
          <c:smooth val="0"/>
        </c:ser>
        <c:dLbls>
          <c:showLegendKey val="0"/>
          <c:showVal val="0"/>
          <c:showCatName val="0"/>
          <c:showSerName val="0"/>
          <c:showPercent val="0"/>
          <c:showBubbleSize val="0"/>
        </c:dLbls>
        <c:smooth val="0"/>
        <c:axId val="353366520"/>
        <c:axId val="353366912"/>
      </c:lineChart>
      <c:catAx>
        <c:axId val="353366520"/>
        <c:scaling>
          <c:orientation val="minMax"/>
        </c:scaling>
        <c:delete val="0"/>
        <c:axPos val="b"/>
        <c:numFmt formatCode="General" sourceLinked="1"/>
        <c:majorTickMark val="none"/>
        <c:minorTickMark val="none"/>
        <c:tickLblPos val="nextTo"/>
        <c:spPr>
          <a:noFill/>
          <a:ln>
            <a:solidFill>
              <a:srgbClr val="D3D3D3"/>
            </a:solidFill>
          </a:ln>
        </c:spPr>
        <c:crossAx val="353366912"/>
        <c:crosses val="autoZero"/>
        <c:auto val="0"/>
        <c:lblAlgn val="ctr"/>
        <c:lblOffset val="100"/>
        <c:tickLblSkip val="1"/>
        <c:noMultiLvlLbl val="0"/>
      </c:catAx>
      <c:valAx>
        <c:axId val="353366912"/>
        <c:scaling>
          <c:orientation val="minMax"/>
          <c:min val="10000"/>
        </c:scaling>
        <c:delete val="0"/>
        <c:axPos val="l"/>
        <c:numFmt formatCode="&quot;$&quot;#,##0" sourceLinked="0"/>
        <c:majorTickMark val="none"/>
        <c:minorTickMark val="none"/>
        <c:tickLblPos val="nextTo"/>
        <c:spPr>
          <a:noFill/>
          <a:ln w="9525">
            <a:solidFill>
              <a:srgbClr val="D3D3D3"/>
            </a:solidFill>
          </a:ln>
        </c:spPr>
        <c:crossAx val="353366520"/>
        <c:crosses val="autoZero"/>
        <c:crossBetween val="midCat"/>
      </c:valAx>
      <c:spPr>
        <a:noFill/>
      </c:spPr>
    </c:plotArea>
    <c:legend>
      <c:legendPos val="t"/>
      <c:legendEntry>
        <c:idx val="1"/>
        <c:delete val="1"/>
      </c:legendEntry>
      <c:legendEntry>
        <c:idx val="2"/>
        <c:delete val="1"/>
      </c:legendEntry>
      <c:legendEntry>
        <c:idx val="3"/>
        <c:delete val="1"/>
      </c:legendEntry>
      <c:layout/>
      <c:overlay val="0"/>
    </c:legend>
    <c:plotVisOnly val="1"/>
    <c:dispBlanksAs val="gap"/>
    <c:showDLblsOverMax val="0"/>
  </c:chart>
  <c:spPr>
    <a:noFill/>
  </c:spPr>
  <c:txPr>
    <a:bodyPr/>
    <a:lstStyle/>
    <a:p>
      <a:pPr>
        <a:defRPr sz="1300">
          <a:solidFill>
            <a:srgbClr val="000000"/>
          </a:solidFill>
        </a:defRPr>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4D92E5-9FFA-458A-9BEA-BDF5C2EF3530}" type="datetimeFigureOut">
              <a:rPr lang="en-US" smtClean="0"/>
              <a:pPr/>
              <a:t>4/1/2016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E76084-7007-4F9A-9BF5-85CA96B02EE7}" type="slidenum">
              <a:rPr lang="en-US" smtClean="0"/>
              <a:pPr/>
              <a:t>‹#›</a:t>
            </a:fld>
            <a:endParaRPr lang="en-US" dirty="0"/>
          </a:p>
        </p:txBody>
      </p:sp>
    </p:spTree>
    <p:extLst>
      <p:ext uri="{BB962C8B-B14F-4D97-AF65-F5344CB8AC3E}">
        <p14:creationId xmlns:p14="http://schemas.microsoft.com/office/powerpoint/2010/main" val="2775093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cms.gov/Research-Statistics-Data-and-Systems/Statistics-Trends-and-Reports/NationalHealthExpendData/NationalHealthAccountsProjected.html"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content.healthaffairs.org/content/33/8/1399.abstract?sid=c1eea565-ed97-4115-8b79-ade437f37363" TargetMode="External"/><Relationship Id="rId7" Type="http://schemas.openxmlformats.org/officeDocument/2006/relationships/hyperlink" Target="http://www.nber.org/papers/w19700"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content.healthaffairs.org/content/32/5/841.short" TargetMode="External"/><Relationship Id="rId5" Type="http://schemas.openxmlformats.org/officeDocument/2006/relationships/hyperlink" Target="http://www.urban.org/publications/412814.html" TargetMode="External"/><Relationship Id="rId4" Type="http://schemas.openxmlformats.org/officeDocument/2006/relationships/hyperlink" Target="http://kff.org/health-costs/issue-brief/assessing-the-effects-of-the-economy-on-the-recent-slowdown-in-health-spending-2/"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kff.org/report-section/health-care-costs-a-primer-2012-report/"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kff.org/health-costs/perspective/the-mystery-of-the-missing-1000-per-person-can-medicares-spending-slowdown-continu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E76084-7007-4F9A-9BF5-85CA96B02EE7}" type="slidenum">
              <a:rPr lang="en-US" smtClean="0"/>
              <a:pPr/>
              <a:t>0</a:t>
            </a:fld>
            <a:endParaRPr lang="en-US" dirty="0"/>
          </a:p>
        </p:txBody>
      </p:sp>
    </p:spTree>
    <p:extLst>
      <p:ext uri="{BB962C8B-B14F-4D97-AF65-F5344CB8AC3E}">
        <p14:creationId xmlns:p14="http://schemas.microsoft.com/office/powerpoint/2010/main" val="622564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4800" y="4953000"/>
            <a:ext cx="5486400" cy="4114800"/>
          </a:xfrm>
        </p:spPr>
        <p:txBody>
          <a:bodyPr/>
          <a:lstStyle/>
          <a:p>
            <a:r>
              <a:rPr lang="en-US" sz="1200" b="0" i="0" kern="1200" dirty="0" smtClean="0">
                <a:solidFill>
                  <a:schemeClr val="tx1"/>
                </a:solidFill>
                <a:effectLst/>
                <a:latin typeface="+mn-lt"/>
                <a:ea typeface="+mn-ea"/>
                <a:cs typeface="+mn-cs"/>
              </a:rPr>
              <a:t>Health care spending per person in the U.S. has risen at historically low levels during the last few years, raising the question as to how much of the slowdown can be attributed to the severe recession and slow economic recovery and how much may be the result of structural changes in the health system (such as higher deductibles and changes in provider reimbursement policies).  This is important because it helps tell us if and by how much health spending will increase as the economy recovers.  The </a:t>
            </a:r>
            <a:r>
              <a:rPr lang="en-US" sz="1200" b="0" i="0" u="none" strike="noStrike" kern="1200" dirty="0" smtClean="0">
                <a:solidFill>
                  <a:schemeClr val="tx1"/>
                </a:solidFill>
                <a:effectLst/>
                <a:latin typeface="+mn-lt"/>
                <a:ea typeface="+mn-ea"/>
                <a:cs typeface="+mn-cs"/>
                <a:hlinkClick r:id="rId3"/>
              </a:rPr>
              <a:t>federal government projects</a:t>
            </a:r>
            <a:r>
              <a:rPr lang="en-US" sz="1200" b="0" i="0" kern="1200" dirty="0" smtClean="0">
                <a:solidFill>
                  <a:schemeClr val="tx1"/>
                </a:solidFill>
                <a:effectLst/>
                <a:latin typeface="+mn-lt"/>
                <a:ea typeface="+mn-ea"/>
                <a:cs typeface="+mn-cs"/>
              </a:rPr>
              <a:t> health spending per capita will grow more quickly over the next decade as the economy gradually recovers and as more people gain coverage under the Affordable Care Act.</a:t>
            </a:r>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47950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recent slowdown in per person health spending occurred in the U.S. as well as in comparable countries, suggesting that the global recession played a meaningful part in the reduction. However, slower growth in new medical technologies could also explain a global slowdown.</a:t>
            </a:r>
            <a:endParaRPr lang="en-US" baseline="0" dirty="0"/>
          </a:p>
        </p:txBody>
      </p:sp>
      <p:sp>
        <p:nvSpPr>
          <p:cNvPr id="4" name="Slide Number Placeholder 3"/>
          <p:cNvSpPr>
            <a:spLocks noGrp="1"/>
          </p:cNvSpPr>
          <p:nvPr>
            <p:ph type="sldNum" sz="quarter" idx="10"/>
          </p:nvPr>
        </p:nvSpPr>
        <p:spPr/>
        <p:txBody>
          <a:bodyPr/>
          <a:lstStyle/>
          <a:p>
            <a:fld id="{F3E76084-7007-4F9A-9BF5-85CA96B02EE7}" type="slidenum">
              <a:rPr lang="en-US" smtClean="0"/>
              <a:pPr/>
              <a:t>2</a:t>
            </a:fld>
            <a:endParaRPr lang="en-US"/>
          </a:p>
        </p:txBody>
      </p:sp>
    </p:spTree>
    <p:extLst>
      <p:ext uri="{BB962C8B-B14F-4D97-AF65-F5344CB8AC3E}">
        <p14:creationId xmlns:p14="http://schemas.microsoft.com/office/powerpoint/2010/main" val="3771535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4800" y="4953000"/>
            <a:ext cx="5486400" cy="4114800"/>
          </a:xfrm>
        </p:spPr>
        <p:txBody>
          <a:bodyPr/>
          <a:lstStyle/>
          <a:p>
            <a:pPr fontAlgn="base"/>
            <a:r>
              <a:rPr lang="en-US" sz="1200" b="0" i="0" kern="1200" dirty="0" smtClean="0">
                <a:solidFill>
                  <a:schemeClr val="tx1"/>
                </a:solidFill>
                <a:effectLst/>
                <a:latin typeface="+mn-lt"/>
                <a:ea typeface="+mn-ea"/>
                <a:cs typeface="+mn-cs"/>
              </a:rPr>
              <a:t>Researchers have taken a variety of approaches to explain why health spending growth has fallen to and persisted at such low levels. Analyses by </a:t>
            </a:r>
            <a:r>
              <a:rPr lang="en-US" sz="1200" b="0" i="0" u="none" strike="noStrike" kern="1200" dirty="0" err="1" smtClean="0">
                <a:solidFill>
                  <a:schemeClr val="tx1"/>
                </a:solidFill>
                <a:effectLst/>
                <a:latin typeface="+mn-lt"/>
                <a:ea typeface="+mn-ea"/>
                <a:cs typeface="+mn-cs"/>
                <a:hlinkClick r:id="rId3"/>
              </a:rPr>
              <a:t>Dranove</a:t>
            </a:r>
            <a:r>
              <a:rPr lang="en-US" sz="1200" b="0" i="0" u="none" strike="noStrike" kern="1200" dirty="0" smtClean="0">
                <a:solidFill>
                  <a:schemeClr val="tx1"/>
                </a:solidFill>
                <a:effectLst/>
                <a:latin typeface="+mn-lt"/>
                <a:ea typeface="+mn-ea"/>
                <a:cs typeface="+mn-cs"/>
                <a:hlinkClick r:id="rId3"/>
              </a:rPr>
              <a:t> and colleagues</a:t>
            </a:r>
            <a:r>
              <a:rPr lang="en-US" sz="1200" b="0" i="0" kern="1200" dirty="0" smtClean="0">
                <a:solidFill>
                  <a:schemeClr val="tx1"/>
                </a:solidFill>
                <a:effectLst/>
                <a:latin typeface="+mn-lt"/>
                <a:ea typeface="+mn-ea"/>
                <a:cs typeface="+mn-cs"/>
              </a:rPr>
              <a:t> and </a:t>
            </a:r>
            <a:r>
              <a:rPr lang="en-US" sz="1200" b="0" i="0" kern="1200" dirty="0" err="1" smtClean="0">
                <a:solidFill>
                  <a:schemeClr val="tx1"/>
                </a:solidFill>
                <a:effectLst/>
                <a:latin typeface="+mn-lt"/>
                <a:ea typeface="+mn-ea"/>
                <a:cs typeface="+mn-cs"/>
              </a:rPr>
              <a:t>the</a:t>
            </a:r>
            <a:r>
              <a:rPr lang="en-US" sz="1200" b="0" i="0" u="none" strike="noStrike" kern="1200" dirty="0" err="1" smtClean="0">
                <a:solidFill>
                  <a:schemeClr val="tx1"/>
                </a:solidFill>
                <a:effectLst/>
                <a:latin typeface="+mn-lt"/>
                <a:ea typeface="+mn-ea"/>
                <a:cs typeface="+mn-cs"/>
                <a:hlinkClick r:id="rId4"/>
              </a:rPr>
              <a:t>Kaiser</a:t>
            </a:r>
            <a:r>
              <a:rPr lang="en-US" sz="1200" b="0" i="0" u="none" strike="noStrike" kern="1200" dirty="0" smtClean="0">
                <a:solidFill>
                  <a:schemeClr val="tx1"/>
                </a:solidFill>
                <a:effectLst/>
                <a:latin typeface="+mn-lt"/>
                <a:ea typeface="+mn-ea"/>
                <a:cs typeface="+mn-cs"/>
                <a:hlinkClick r:id="rId4"/>
              </a:rPr>
              <a:t> Family Foundation and the </a:t>
            </a:r>
            <a:r>
              <a:rPr lang="en-US" sz="1200" b="0" i="0" u="none" strike="noStrike" kern="1200" dirty="0" err="1" smtClean="0">
                <a:solidFill>
                  <a:schemeClr val="tx1"/>
                </a:solidFill>
                <a:effectLst/>
                <a:latin typeface="+mn-lt"/>
                <a:ea typeface="+mn-ea"/>
                <a:cs typeface="+mn-cs"/>
                <a:hlinkClick r:id="rId4"/>
              </a:rPr>
              <a:t>Altarum</a:t>
            </a:r>
            <a:r>
              <a:rPr lang="en-US" sz="1200" b="0" i="0" u="none" strike="noStrike" kern="1200" dirty="0" smtClean="0">
                <a:solidFill>
                  <a:schemeClr val="tx1"/>
                </a:solidFill>
                <a:effectLst/>
                <a:latin typeface="+mn-lt"/>
                <a:ea typeface="+mn-ea"/>
                <a:cs typeface="+mn-cs"/>
                <a:hlinkClick r:id="rId4"/>
              </a:rPr>
              <a:t> Institute</a:t>
            </a:r>
            <a:r>
              <a:rPr lang="en-US" sz="1200" b="0" i="0" kern="1200" dirty="0" smtClean="0">
                <a:solidFill>
                  <a:schemeClr val="tx1"/>
                </a:solidFill>
                <a:effectLst/>
                <a:latin typeface="+mn-lt"/>
                <a:ea typeface="+mn-ea"/>
                <a:cs typeface="+mn-cs"/>
              </a:rPr>
              <a:t> conclude that economic factors explain most of the recent slowdown. </a:t>
            </a:r>
            <a:r>
              <a:rPr lang="en-US" sz="1200" b="0" i="0" u="none" strike="noStrike" kern="1200" dirty="0" err="1" smtClean="0">
                <a:solidFill>
                  <a:schemeClr val="tx1"/>
                </a:solidFill>
                <a:effectLst/>
                <a:latin typeface="+mn-lt"/>
                <a:ea typeface="+mn-ea"/>
                <a:cs typeface="+mn-cs"/>
                <a:hlinkClick r:id="rId5"/>
              </a:rPr>
              <a:t>Holohan</a:t>
            </a:r>
            <a:r>
              <a:rPr lang="en-US" sz="1200" b="0" i="0" u="none" strike="noStrike" kern="1200" dirty="0" smtClean="0">
                <a:solidFill>
                  <a:schemeClr val="tx1"/>
                </a:solidFill>
                <a:effectLst/>
                <a:latin typeface="+mn-lt"/>
                <a:ea typeface="+mn-ea"/>
                <a:cs typeface="+mn-cs"/>
                <a:hlinkClick r:id="rId5"/>
              </a:rPr>
              <a:t> and </a:t>
            </a:r>
            <a:r>
              <a:rPr lang="en-US" sz="1200" b="0" i="0" u="none" strike="noStrike" kern="1200" dirty="0" err="1" smtClean="0">
                <a:solidFill>
                  <a:schemeClr val="tx1"/>
                </a:solidFill>
                <a:effectLst/>
                <a:latin typeface="+mn-lt"/>
                <a:ea typeface="+mn-ea"/>
                <a:cs typeface="+mn-cs"/>
                <a:hlinkClick r:id="rId5"/>
              </a:rPr>
              <a:t>McMorrow</a:t>
            </a:r>
            <a:r>
              <a:rPr lang="en-US" sz="1200" b="0" i="0" kern="1200" dirty="0" smtClean="0">
                <a:solidFill>
                  <a:schemeClr val="tx1"/>
                </a:solidFill>
                <a:effectLst/>
                <a:latin typeface="+mn-lt"/>
                <a:ea typeface="+mn-ea"/>
                <a:cs typeface="+mn-cs"/>
              </a:rPr>
              <a:t> show that health care spending growth started to fall prior to the recession and conclude that the longer period of decline was a response to falling real incomes and shifts in coverage away from more generous employer-sponsored coverage to public plans that pay providers less and to </a:t>
            </a:r>
            <a:r>
              <a:rPr lang="en-US" sz="1200" b="0" i="0" kern="1200" dirty="0" err="1" smtClean="0">
                <a:solidFill>
                  <a:schemeClr val="tx1"/>
                </a:solidFill>
                <a:effectLst/>
                <a:latin typeface="+mn-lt"/>
                <a:ea typeface="+mn-ea"/>
                <a:cs typeface="+mn-cs"/>
              </a:rPr>
              <a:t>uninsurance</a:t>
            </a:r>
            <a:r>
              <a:rPr lang="en-US" sz="1200" b="0" i="0" kern="1200" dirty="0" smtClean="0">
                <a:solidFill>
                  <a:schemeClr val="tx1"/>
                </a:solidFill>
                <a:effectLst/>
                <a:latin typeface="+mn-lt"/>
                <a:ea typeface="+mn-ea"/>
                <a:cs typeface="+mn-cs"/>
              </a:rPr>
              <a:t>.</a:t>
            </a:r>
          </a:p>
          <a:p>
            <a:pPr fontAlgn="base"/>
            <a:r>
              <a:rPr lang="en-US" sz="1200" b="0" i="0" u="none" strike="noStrike" kern="1200" dirty="0" smtClean="0">
                <a:solidFill>
                  <a:schemeClr val="tx1"/>
                </a:solidFill>
                <a:effectLst/>
                <a:latin typeface="+mn-lt"/>
                <a:ea typeface="+mn-ea"/>
                <a:cs typeface="+mn-cs"/>
                <a:hlinkClick r:id="rId6"/>
              </a:rPr>
              <a:t>Cutler and </a:t>
            </a:r>
            <a:r>
              <a:rPr lang="en-US" sz="1200" b="0" i="0" u="none" strike="noStrike" kern="1200" dirty="0" err="1" smtClean="0">
                <a:solidFill>
                  <a:schemeClr val="tx1"/>
                </a:solidFill>
                <a:effectLst/>
                <a:latin typeface="+mn-lt"/>
                <a:ea typeface="+mn-ea"/>
                <a:cs typeface="+mn-cs"/>
                <a:hlinkClick r:id="rId6"/>
              </a:rPr>
              <a:t>Sahni</a:t>
            </a:r>
            <a:r>
              <a:rPr lang="en-US" sz="1200" b="0" i="0" kern="1200" dirty="0" smtClean="0">
                <a:solidFill>
                  <a:schemeClr val="tx1"/>
                </a:solidFill>
                <a:effectLst/>
                <a:latin typeface="+mn-lt"/>
                <a:ea typeface="+mn-ea"/>
                <a:cs typeface="+mn-cs"/>
              </a:rPr>
              <a:t> conclude that the most recent recession explained only 37% of the slowdown during the period, and suggest that a sizeable portion of the spending slowdown is due to structural changes in the health system. </a:t>
            </a:r>
            <a:r>
              <a:rPr lang="en-US" sz="1200" b="0" i="0" u="none" strike="noStrike" kern="1200" dirty="0" smtClean="0">
                <a:solidFill>
                  <a:schemeClr val="tx1"/>
                </a:solidFill>
                <a:effectLst/>
                <a:latin typeface="+mn-lt"/>
                <a:ea typeface="+mn-ea"/>
                <a:cs typeface="+mn-cs"/>
                <a:hlinkClick r:id="rId7"/>
              </a:rPr>
              <a:t>Chandra and colleagues</a:t>
            </a:r>
            <a:r>
              <a:rPr lang="en-US" sz="1200" b="0" i="0" kern="1200" dirty="0" smtClean="0">
                <a:solidFill>
                  <a:schemeClr val="tx1"/>
                </a:solidFill>
                <a:effectLst/>
                <a:latin typeface="+mn-lt"/>
                <a:ea typeface="+mn-ea"/>
                <a:cs typeface="+mn-cs"/>
              </a:rPr>
              <a:t> show that real (adjusted for inflation) health care spending growth rates fell rapidly after 2002 and suggest three factors as responsible for the decline: the rapid diffusion of high-deductible health plans combined with the decline in the percentage of people with insurance; cuts in Medicaid benefits and reimbursement rates caused by state budgets constraints; and a slowdown in the diffusion of new technologies.</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47950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There is consensus that while the economy has played a role in the slowdown, changes in the health system are also an important factor.  Structural changes that have occurred during the last decade include higher cost sharing in private health insurance (which discourages the use of health care services), the loss of employer-based coverage (with people moving to lower-paying coverage or no coverage), lowering of payments to providers in public programs (lower prices reduce growth), less use of expensive technologies, and providers producing care for less cost (spurred on by decreased reimbursement or payment changes such as reduced payments for readmissions). </a:t>
            </a:r>
          </a:p>
          <a:p>
            <a:pPr fontAlgn="base"/>
            <a:r>
              <a:rPr lang="en-US" sz="1200" b="0" i="0" kern="1200" dirty="0" smtClean="0">
                <a:solidFill>
                  <a:schemeClr val="tx1"/>
                </a:solidFill>
                <a:effectLst/>
                <a:latin typeface="+mn-lt"/>
                <a:ea typeface="+mn-ea"/>
                <a:cs typeface="+mn-cs"/>
              </a:rPr>
              <a:t>While all of these measures reduce costs below previous levels, they may not lead to further reductions in cost growth.  For example, raising cost sharing will reduce the number of services enrollees are expected to use and lower the growth rate for the following year, but to keep lowering the growth rate cost sharing must continue to increase, which may not be practical after a certain point.  The difference between one-time cost reductions and the approaches that lower growth rates over time is </a:t>
            </a:r>
            <a:r>
              <a:rPr lang="en-US" sz="1200" b="0" i="0" kern="1200" dirty="0" err="1" smtClean="0">
                <a:solidFill>
                  <a:schemeClr val="tx1"/>
                </a:solidFill>
                <a:effectLst/>
                <a:latin typeface="+mn-lt"/>
                <a:ea typeface="+mn-ea"/>
                <a:cs typeface="+mn-cs"/>
              </a:rPr>
              <a:t>discussed</a:t>
            </a:r>
            <a:r>
              <a:rPr lang="en-US" sz="1200" b="0" i="0" u="none" strike="noStrike" kern="1200" dirty="0" err="1" smtClean="0">
                <a:solidFill>
                  <a:schemeClr val="tx1"/>
                </a:solidFill>
                <a:effectLst/>
                <a:latin typeface="+mn-lt"/>
                <a:ea typeface="+mn-ea"/>
                <a:cs typeface="+mn-cs"/>
                <a:hlinkClick r:id="rId3"/>
              </a:rPr>
              <a:t>here</a:t>
            </a:r>
            <a:r>
              <a:rPr lang="en-US" sz="1200" b="0" i="0" kern="1200" dirty="0" smtClean="0">
                <a:solidFill>
                  <a:schemeClr val="tx1"/>
                </a:solidFill>
                <a:effectLst/>
                <a:latin typeface="+mn-lt"/>
                <a:ea typeface="+mn-ea"/>
                <a:cs typeface="+mn-cs"/>
              </a:rPr>
              <a:t>.</a:t>
            </a:r>
          </a:p>
          <a:p>
            <a:endParaRPr lang="en-US"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pPr/>
              <a:t>4</a:t>
            </a:fld>
            <a:endParaRPr lang="en-US" dirty="0"/>
          </a:p>
        </p:txBody>
      </p:sp>
    </p:spTree>
    <p:extLst>
      <p:ext uri="{BB962C8B-B14F-4D97-AF65-F5344CB8AC3E}">
        <p14:creationId xmlns:p14="http://schemas.microsoft.com/office/powerpoint/2010/main" val="2984399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Congressional Budget Office (CBO) analysis found that the economic downturn did not have the same effect on Medicare spending that it appears to have had on overall health spending.  Rather, structural changes, including reductions in provider payment from the Affordable Care Act and sequestration under the Budget Control Act of 2011, may have helped to moderate Medicare spending growth.  Compared to 2010 projections, Medicare spending is </a:t>
            </a:r>
            <a:r>
              <a:rPr lang="en-US" sz="1200" b="0" i="0" u="none" strike="noStrike" kern="1200" dirty="0" smtClean="0">
                <a:solidFill>
                  <a:schemeClr val="tx1"/>
                </a:solidFill>
                <a:effectLst/>
                <a:latin typeface="+mn-lt"/>
                <a:ea typeface="+mn-ea"/>
                <a:cs typeface="+mn-cs"/>
                <a:hlinkClick r:id="rId3"/>
              </a:rPr>
              <a:t>now expected</a:t>
            </a:r>
            <a:r>
              <a:rPr lang="en-US" sz="1200" b="0" i="0" kern="1200" dirty="0" smtClean="0">
                <a:solidFill>
                  <a:schemeClr val="tx1"/>
                </a:solidFill>
                <a:effectLst/>
                <a:latin typeface="+mn-lt"/>
                <a:ea typeface="+mn-ea"/>
                <a:cs typeface="+mn-cs"/>
              </a:rPr>
              <a:t> to be about $1,200 lower per beneficiary in 2014 and about $2,400 lower in 2019.</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E76084-7007-4F9A-9BF5-85CA96B02EE7}" type="slidenum">
              <a:rPr lang="en-US" smtClean="0"/>
              <a:pPr/>
              <a:t>5</a:t>
            </a:fld>
            <a:endParaRPr lang="en-US" dirty="0"/>
          </a:p>
        </p:txBody>
      </p:sp>
    </p:spTree>
    <p:extLst>
      <p:ext uri="{BB962C8B-B14F-4D97-AF65-F5344CB8AC3E}">
        <p14:creationId xmlns:p14="http://schemas.microsoft.com/office/powerpoint/2010/main" val="3028879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4800" y="4953000"/>
            <a:ext cx="5486400" cy="4114800"/>
          </a:xfrm>
        </p:spPr>
        <p:txBody>
          <a:bodyPr/>
          <a:lstStyle/>
          <a:p>
            <a:r>
              <a:rPr lang="en-US" sz="1200" b="0" i="0" kern="1200" dirty="0" smtClean="0">
                <a:solidFill>
                  <a:schemeClr val="tx1"/>
                </a:solidFill>
                <a:effectLst/>
                <a:latin typeface="+mn-lt"/>
                <a:ea typeface="+mn-ea"/>
                <a:cs typeface="+mn-cs"/>
              </a:rPr>
              <a:t>What may seem to be small differences in growth rates are very meaningful over time. Per capita expenditures are projected to grow from $9,695 in 2014 to $15,618 in 2024, which is an average annual growth rate of about 5 percent. If growth rates were 1 percentage point lower each year over that same period, per capita spending would fall be $1,555 lower than expected, which would be a decrease in total expected spending by about $500 billion in 2024 alone and about $2.3 trillion in the 10-year period (2015-2024). If growth rates were 1 percentage point higher each year, per capita spending would rise to $17,173 in 2024, which would increase total health spending by over $500 billion in 2024 alone and by about $2.5 trillion in the 10-year period.</a:t>
            </a:r>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347950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280160"/>
            <a:ext cx="8976360" cy="4480560"/>
          </a:xfrm>
          <a:prstGeom prst="rect">
            <a:avLst/>
          </a:prstGeom>
        </p:spPr>
        <p:txBody>
          <a:bodyPr/>
          <a:lstStyle>
            <a:lvl1pPr marL="0" indent="0">
              <a:buNone/>
              <a:defRPr sz="2000" b="0" i="0">
                <a:solidFill>
                  <a:schemeClr val="tx1"/>
                </a:solidFill>
                <a:latin typeface="+mn-lt"/>
                <a:cs typeface="Calibri" pitchFamily="34" charset="0"/>
              </a:defRPr>
            </a:lvl1pPr>
            <a:lvl2pPr>
              <a:defRPr sz="1800" b="0" i="0">
                <a:solidFill>
                  <a:schemeClr val="tx1"/>
                </a:solidFill>
                <a:latin typeface="+mn-lt"/>
                <a:cs typeface="Calibri" pitchFamily="34" charset="0"/>
              </a:defRPr>
            </a:lvl2pPr>
            <a:lvl3pPr>
              <a:defRPr sz="1600" b="0" i="0">
                <a:solidFill>
                  <a:schemeClr val="tx1"/>
                </a:solidFill>
                <a:latin typeface="+mn-lt"/>
                <a:cs typeface="Calibri" pitchFamily="34" charset="0"/>
              </a:defRPr>
            </a:lvl3pPr>
            <a:lvl4pPr>
              <a:defRPr sz="1400" b="0" i="0">
                <a:solidFill>
                  <a:schemeClr val="tx1"/>
                </a:solidFill>
                <a:latin typeface="+mn-lt"/>
                <a:cs typeface="Calibri" pitchFamily="34" charset="0"/>
              </a:defRPr>
            </a:lvl4pPr>
            <a:lvl5pPr>
              <a:defRPr sz="1300" b="0" i="0">
                <a:solidFill>
                  <a:schemeClr val="tx1"/>
                </a:solidFill>
                <a:latin typeface="+mn-lt"/>
                <a:cs typeface="Calibri" pitchFamily="34" charset="0"/>
              </a:defRPr>
            </a:lvl5pPr>
          </a:lstStyle>
          <a:p>
            <a:pPr lvl="0"/>
            <a:endParaRPr lang="en-US" dirty="0" smtClean="0"/>
          </a:p>
        </p:txBody>
      </p:sp>
      <p:sp>
        <p:nvSpPr>
          <p:cNvPr id="9" name="Text Placeholder 6"/>
          <p:cNvSpPr>
            <a:spLocks noGrp="1"/>
          </p:cNvSpPr>
          <p:nvPr>
            <p:ph type="body" sz="quarter" idx="11"/>
          </p:nvPr>
        </p:nvSpPr>
        <p:spPr>
          <a:xfrm>
            <a:off x="91440" y="5852160"/>
            <a:ext cx="8979408"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r>
              <a:rPr lang="en-US" dirty="0" smtClean="0"/>
              <a:t>Insert Source/Notes Here</a:t>
            </a:r>
          </a:p>
        </p:txBody>
      </p:sp>
      <p:sp>
        <p:nvSpPr>
          <p:cNvPr id="5"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spTree>
    <p:extLst>
      <p:ext uri="{BB962C8B-B14F-4D97-AF65-F5344CB8AC3E}">
        <p14:creationId xmlns:p14="http://schemas.microsoft.com/office/powerpoint/2010/main" val="31078686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 y="1371600"/>
            <a:ext cx="8961120" cy="43434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7" name="Rectang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D324E"/>
                </a:solidFill>
              </a:defRPr>
            </a:lvl1pPr>
          </a:lstStyle>
          <a:p>
            <a:pPr lvl="0" algn="l" rtl="0" eaLnBrk="1" fontAlgn="base" hangingPunct="1">
              <a:spcBef>
                <a:spcPct val="0"/>
              </a:spcBef>
              <a:spcAft>
                <a:spcPct val="0"/>
              </a:spcAft>
            </a:pPr>
            <a:r>
              <a:rPr lang="en-US" dirty="0" smtClean="0"/>
              <a:t>Click to edit Master title style</a:t>
            </a:r>
          </a:p>
        </p:txBody>
      </p:sp>
      <p:sp>
        <p:nvSpPr>
          <p:cNvPr id="5" name="Text Placeholder 6"/>
          <p:cNvSpPr>
            <a:spLocks noGrp="1"/>
          </p:cNvSpPr>
          <p:nvPr>
            <p:ph type="body" sz="quarter" idx="11" hasCustomPrompt="1"/>
          </p:nvPr>
        </p:nvSpPr>
        <p:spPr>
          <a:xfrm>
            <a:off x="91440" y="5852160"/>
            <a:ext cx="8961120"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r>
              <a:rPr lang="en-US" dirty="0" smtClean="0"/>
              <a:t>Insert Source/Notes Here</a:t>
            </a:r>
          </a:p>
        </p:txBody>
      </p:sp>
    </p:spTree>
    <p:extLst>
      <p:ext uri="{BB962C8B-B14F-4D97-AF65-F5344CB8AC3E}">
        <p14:creationId xmlns:p14="http://schemas.microsoft.com/office/powerpoint/2010/main" val="193751173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Figures">
    <p:spTree>
      <p:nvGrpSpPr>
        <p:cNvPr id="1" name=""/>
        <p:cNvGrpSpPr/>
        <p:nvPr/>
      </p:nvGrpSpPr>
      <p:grpSpPr>
        <a:xfrm>
          <a:off x="0" y="0"/>
          <a:ext cx="0" cy="0"/>
          <a:chOff x="0" y="0"/>
          <a:chExt cx="0" cy="0"/>
        </a:xfrm>
      </p:grpSpPr>
      <p:sp>
        <p:nvSpPr>
          <p:cNvPr id="16" name="Content Placeholder 2"/>
          <p:cNvSpPr>
            <a:spLocks noGrp="1"/>
          </p:cNvSpPr>
          <p:nvPr>
            <p:ph idx="1"/>
          </p:nvPr>
        </p:nvSpPr>
        <p:spPr>
          <a:xfrm>
            <a:off x="91440" y="1371600"/>
            <a:ext cx="4434840" cy="43434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19" name="Content Placeholder 2"/>
          <p:cNvSpPr>
            <a:spLocks noGrp="1"/>
          </p:cNvSpPr>
          <p:nvPr>
            <p:ph idx="12"/>
          </p:nvPr>
        </p:nvSpPr>
        <p:spPr>
          <a:xfrm>
            <a:off x="4617720" y="1371600"/>
            <a:ext cx="4434840" cy="43434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6" name="Tit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sp>
        <p:nvSpPr>
          <p:cNvPr id="8" name="Text Placeholder 6"/>
          <p:cNvSpPr>
            <a:spLocks noGrp="1"/>
          </p:cNvSpPr>
          <p:nvPr>
            <p:ph type="body" sz="quarter" idx="11" hasCustomPrompt="1"/>
          </p:nvPr>
        </p:nvSpPr>
        <p:spPr>
          <a:xfrm>
            <a:off x="91440" y="5852160"/>
            <a:ext cx="8961120"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r>
              <a:rPr lang="en-US" dirty="0" smtClean="0"/>
              <a:t>Insert Source/Notes Here</a:t>
            </a:r>
          </a:p>
        </p:txBody>
      </p:sp>
    </p:spTree>
    <p:extLst>
      <p:ext uri="{BB962C8B-B14F-4D97-AF65-F5344CB8AC3E}">
        <p14:creationId xmlns:p14="http://schemas.microsoft.com/office/powerpoint/2010/main" val="212497984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Figures">
    <p:spTree>
      <p:nvGrpSpPr>
        <p:cNvPr id="1" name=""/>
        <p:cNvGrpSpPr/>
        <p:nvPr/>
      </p:nvGrpSpPr>
      <p:grpSpPr>
        <a:xfrm>
          <a:off x="0" y="0"/>
          <a:ext cx="0" cy="0"/>
          <a:chOff x="0" y="0"/>
          <a:chExt cx="0" cy="0"/>
        </a:xfrm>
      </p:grpSpPr>
      <p:sp>
        <p:nvSpPr>
          <p:cNvPr id="11" name="Content Placeholder 2"/>
          <p:cNvSpPr>
            <a:spLocks noGrp="1"/>
          </p:cNvSpPr>
          <p:nvPr>
            <p:ph idx="1"/>
          </p:nvPr>
        </p:nvSpPr>
        <p:spPr>
          <a:xfrm>
            <a:off x="91440" y="1371600"/>
            <a:ext cx="2926080" cy="43434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15" name="Content Placeholder 2"/>
          <p:cNvSpPr>
            <a:spLocks noGrp="1"/>
          </p:cNvSpPr>
          <p:nvPr>
            <p:ph idx="12"/>
          </p:nvPr>
        </p:nvSpPr>
        <p:spPr>
          <a:xfrm>
            <a:off x="3108960" y="1371600"/>
            <a:ext cx="2926080" cy="43434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16" name="Content Placeholder 2"/>
          <p:cNvSpPr>
            <a:spLocks noGrp="1"/>
          </p:cNvSpPr>
          <p:nvPr>
            <p:ph idx="13"/>
          </p:nvPr>
        </p:nvSpPr>
        <p:spPr>
          <a:xfrm>
            <a:off x="6126480" y="1371600"/>
            <a:ext cx="2926080" cy="43434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7" name="Rectang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D324E"/>
                </a:solidFill>
              </a:defRPr>
            </a:lvl1pPr>
          </a:lstStyle>
          <a:p>
            <a:pPr lvl="0" algn="l" rtl="0" eaLnBrk="1" fontAlgn="base" hangingPunct="1">
              <a:spcBef>
                <a:spcPct val="0"/>
              </a:spcBef>
              <a:spcAft>
                <a:spcPct val="0"/>
              </a:spcAft>
            </a:pPr>
            <a:r>
              <a:rPr lang="en-US" dirty="0" smtClean="0"/>
              <a:t>Click to edit Master title style</a:t>
            </a:r>
          </a:p>
        </p:txBody>
      </p:sp>
      <p:sp>
        <p:nvSpPr>
          <p:cNvPr id="8" name="Text Placeholder 6"/>
          <p:cNvSpPr>
            <a:spLocks noGrp="1"/>
          </p:cNvSpPr>
          <p:nvPr>
            <p:ph type="body" sz="quarter" idx="11" hasCustomPrompt="1"/>
          </p:nvPr>
        </p:nvSpPr>
        <p:spPr>
          <a:xfrm>
            <a:off x="91440" y="5852160"/>
            <a:ext cx="8961120"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r>
              <a:rPr lang="en-US" dirty="0" smtClean="0"/>
              <a:t>Insert Source/Notes Here</a:t>
            </a:r>
          </a:p>
        </p:txBody>
      </p:sp>
    </p:spTree>
    <p:extLst>
      <p:ext uri="{BB962C8B-B14F-4D97-AF65-F5344CB8AC3E}">
        <p14:creationId xmlns:p14="http://schemas.microsoft.com/office/powerpoint/2010/main" val="26881671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
        <p:nvSpPr>
          <p:cNvPr id="4" name="Rectang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D324E"/>
                </a:solidFill>
              </a:defRPr>
            </a:lvl1pPr>
          </a:lstStyle>
          <a:p>
            <a:pPr lvl="0" algn="l" rtl="0" eaLnBrk="1" fontAlgn="base" hangingPunct="1">
              <a:spcBef>
                <a:spcPct val="0"/>
              </a:spcBef>
              <a:spcAft>
                <a:spcPct val="0"/>
              </a:spcAft>
            </a:pPr>
            <a:r>
              <a:rPr lang="en-US" dirty="0" smtClean="0"/>
              <a:t>Click to edit Master title style</a:t>
            </a:r>
          </a:p>
        </p:txBody>
      </p:sp>
      <p:sp>
        <p:nvSpPr>
          <p:cNvPr id="5" name="Text Placeholder 6"/>
          <p:cNvSpPr>
            <a:spLocks noGrp="1"/>
          </p:cNvSpPr>
          <p:nvPr>
            <p:ph type="body" sz="quarter" idx="11" hasCustomPrompt="1"/>
          </p:nvPr>
        </p:nvSpPr>
        <p:spPr>
          <a:xfrm>
            <a:off x="91440" y="5852160"/>
            <a:ext cx="8961120"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r>
              <a:rPr lang="en-US" dirty="0" smtClean="0"/>
              <a:t>Insert Source/Notes Here</a:t>
            </a:r>
          </a:p>
        </p:txBody>
      </p:sp>
    </p:spTree>
    <p:extLst>
      <p:ext uri="{BB962C8B-B14F-4D97-AF65-F5344CB8AC3E}">
        <p14:creationId xmlns:p14="http://schemas.microsoft.com/office/powerpoint/2010/main" val="13147119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9" name="Text Placeholder 6"/>
          <p:cNvSpPr>
            <a:spLocks noGrp="1"/>
          </p:cNvSpPr>
          <p:nvPr>
            <p:ph type="body" sz="quarter" idx="11"/>
          </p:nvPr>
        </p:nvSpPr>
        <p:spPr>
          <a:xfrm>
            <a:off x="91440" y="5852160"/>
            <a:ext cx="8979408"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r>
              <a:rPr lang="en-US" dirty="0" smtClean="0"/>
              <a:t>Insert Source/Notes Here</a:t>
            </a:r>
          </a:p>
        </p:txBody>
      </p:sp>
      <p:sp>
        <p:nvSpPr>
          <p:cNvPr id="5"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graphicFrame>
        <p:nvGraphicFramePr>
          <p:cNvPr id="7" name="Content Placeholder 5"/>
          <p:cNvGraphicFramePr>
            <a:graphicFrameLocks/>
          </p:cNvGraphicFramePr>
          <p:nvPr userDrawn="1">
            <p:extLst>
              <p:ext uri="{D42A27DB-BD31-4B8C-83A1-F6EECF244321}">
                <p14:modId xmlns:p14="http://schemas.microsoft.com/office/powerpoint/2010/main" val="2160196017"/>
              </p:ext>
            </p:extLst>
          </p:nvPr>
        </p:nvGraphicFramePr>
        <p:xfrm>
          <a:off x="76200" y="1280160"/>
          <a:ext cx="8975725" cy="448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90150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9" name="Text Placeholder 6"/>
          <p:cNvSpPr>
            <a:spLocks noGrp="1"/>
          </p:cNvSpPr>
          <p:nvPr>
            <p:ph type="body" sz="quarter" idx="11"/>
          </p:nvPr>
        </p:nvSpPr>
        <p:spPr>
          <a:xfrm>
            <a:off x="91440" y="5852160"/>
            <a:ext cx="8979408"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r>
              <a:rPr lang="en-US" dirty="0" smtClean="0"/>
              <a:t>Insert Source/Notes Here</a:t>
            </a:r>
          </a:p>
        </p:txBody>
      </p:sp>
      <p:sp>
        <p:nvSpPr>
          <p:cNvPr id="5"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graphicFrame>
        <p:nvGraphicFramePr>
          <p:cNvPr id="6" name="Content Placeholder 4"/>
          <p:cNvGraphicFramePr>
            <a:graphicFrameLocks/>
          </p:cNvGraphicFramePr>
          <p:nvPr userDrawn="1">
            <p:extLst>
              <p:ext uri="{D42A27DB-BD31-4B8C-83A1-F6EECF244321}">
                <p14:modId xmlns:p14="http://schemas.microsoft.com/office/powerpoint/2010/main" val="1881756991"/>
              </p:ext>
            </p:extLst>
          </p:nvPr>
        </p:nvGraphicFramePr>
        <p:xfrm>
          <a:off x="76200" y="1280160"/>
          <a:ext cx="8975725" cy="448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90150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9" name="Text Placeholder 6"/>
          <p:cNvSpPr>
            <a:spLocks noGrp="1"/>
          </p:cNvSpPr>
          <p:nvPr>
            <p:ph type="body" sz="quarter" idx="11"/>
          </p:nvPr>
        </p:nvSpPr>
        <p:spPr>
          <a:xfrm>
            <a:off x="91440" y="5852160"/>
            <a:ext cx="8979408"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r>
              <a:rPr lang="en-US" dirty="0" smtClean="0"/>
              <a:t>Insert Source/Notes Here</a:t>
            </a:r>
          </a:p>
        </p:txBody>
      </p:sp>
      <p:sp>
        <p:nvSpPr>
          <p:cNvPr id="5"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graphicFrame>
        <p:nvGraphicFramePr>
          <p:cNvPr id="7" name="Content Placeholder 4"/>
          <p:cNvGraphicFramePr>
            <a:graphicFrameLocks/>
          </p:cNvGraphicFramePr>
          <p:nvPr userDrawn="1">
            <p:extLst>
              <p:ext uri="{D42A27DB-BD31-4B8C-83A1-F6EECF244321}">
                <p14:modId xmlns:p14="http://schemas.microsoft.com/office/powerpoint/2010/main" val="2056096080"/>
              </p:ext>
            </p:extLst>
          </p:nvPr>
        </p:nvGraphicFramePr>
        <p:xfrm>
          <a:off x="76200" y="1280160"/>
          <a:ext cx="8975725" cy="448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90150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graphicFrame>
        <p:nvGraphicFramePr>
          <p:cNvPr id="3" name="Content Placeholder 5"/>
          <p:cNvGraphicFramePr>
            <a:graphicFrameLocks/>
          </p:cNvGraphicFramePr>
          <p:nvPr userDrawn="1">
            <p:extLst>
              <p:ext uri="{D42A27DB-BD31-4B8C-83A1-F6EECF244321}">
                <p14:modId xmlns:p14="http://schemas.microsoft.com/office/powerpoint/2010/main" val="3595364224"/>
              </p:ext>
            </p:extLst>
          </p:nvPr>
        </p:nvGraphicFramePr>
        <p:xfrm>
          <a:off x="76200" y="1280160"/>
          <a:ext cx="8975725" cy="448056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6"/>
          <p:cNvSpPr>
            <a:spLocks noGrp="1"/>
          </p:cNvSpPr>
          <p:nvPr>
            <p:ph type="body" sz="quarter" idx="11"/>
          </p:nvPr>
        </p:nvSpPr>
        <p:spPr>
          <a:xfrm>
            <a:off x="91440" y="5852160"/>
            <a:ext cx="8979408"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r>
              <a:rPr lang="en-US" dirty="0" smtClean="0"/>
              <a:t>Insert Source/Notes Here</a:t>
            </a:r>
          </a:p>
        </p:txBody>
      </p:sp>
    </p:spTree>
    <p:extLst>
      <p:ext uri="{BB962C8B-B14F-4D97-AF65-F5344CB8AC3E}">
        <p14:creationId xmlns:p14="http://schemas.microsoft.com/office/powerpoint/2010/main" val="3914605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9" name="Text Placeholder 6"/>
          <p:cNvSpPr>
            <a:spLocks noGrp="1"/>
          </p:cNvSpPr>
          <p:nvPr>
            <p:ph type="body" sz="quarter" idx="11"/>
          </p:nvPr>
        </p:nvSpPr>
        <p:spPr>
          <a:xfrm>
            <a:off x="91440" y="5852160"/>
            <a:ext cx="8979408"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r>
              <a:rPr lang="en-US" dirty="0" smtClean="0"/>
              <a:t>Insert Source/Notes Here</a:t>
            </a:r>
          </a:p>
        </p:txBody>
      </p:sp>
      <p:sp>
        <p:nvSpPr>
          <p:cNvPr id="5"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graphicFrame>
        <p:nvGraphicFramePr>
          <p:cNvPr id="6" name="Content Placeholder 4"/>
          <p:cNvGraphicFramePr>
            <a:graphicFrameLocks/>
          </p:cNvGraphicFramePr>
          <p:nvPr userDrawn="1">
            <p:extLst>
              <p:ext uri="{D42A27DB-BD31-4B8C-83A1-F6EECF244321}">
                <p14:modId xmlns:p14="http://schemas.microsoft.com/office/powerpoint/2010/main" val="3991406021"/>
              </p:ext>
            </p:extLst>
          </p:nvPr>
        </p:nvGraphicFramePr>
        <p:xfrm>
          <a:off x="76200" y="1280160"/>
          <a:ext cx="8975725" cy="448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90150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Figures">
    <p:spTree>
      <p:nvGrpSpPr>
        <p:cNvPr id="1" name=""/>
        <p:cNvGrpSpPr/>
        <p:nvPr/>
      </p:nvGrpSpPr>
      <p:grpSpPr>
        <a:xfrm>
          <a:off x="0" y="0"/>
          <a:ext cx="0" cy="0"/>
          <a:chOff x="0" y="0"/>
          <a:chExt cx="0" cy="0"/>
        </a:xfrm>
      </p:grpSpPr>
      <p:sp>
        <p:nvSpPr>
          <p:cNvPr id="16" name="Content Placeholder 2"/>
          <p:cNvSpPr>
            <a:spLocks noGrp="1"/>
          </p:cNvSpPr>
          <p:nvPr>
            <p:ph idx="1"/>
          </p:nvPr>
        </p:nvSpPr>
        <p:spPr>
          <a:xfrm>
            <a:off x="91440" y="1097280"/>
            <a:ext cx="4434840" cy="461772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19" name="Content Placeholder 2"/>
          <p:cNvSpPr>
            <a:spLocks noGrp="1"/>
          </p:cNvSpPr>
          <p:nvPr>
            <p:ph idx="12"/>
          </p:nvPr>
        </p:nvSpPr>
        <p:spPr>
          <a:xfrm>
            <a:off x="4617720" y="1097280"/>
            <a:ext cx="4434840" cy="461772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8"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D324E"/>
                </a:solidFill>
              </a:defRPr>
            </a:lvl1pPr>
          </a:lstStyle>
          <a:p>
            <a:pPr lvl="0" algn="l" rtl="0" eaLnBrk="1" fontAlgn="base" hangingPunct="1">
              <a:spcBef>
                <a:spcPct val="0"/>
              </a:spcBef>
              <a:spcAft>
                <a:spcPct val="0"/>
              </a:spcAft>
            </a:pPr>
            <a:r>
              <a:rPr lang="en-US" dirty="0" smtClean="0"/>
              <a:t>Click to edit Master title style</a:t>
            </a:r>
          </a:p>
        </p:txBody>
      </p:sp>
      <p:sp>
        <p:nvSpPr>
          <p:cNvPr id="6" name="Text Placeholder 6"/>
          <p:cNvSpPr>
            <a:spLocks noGrp="1"/>
          </p:cNvSpPr>
          <p:nvPr>
            <p:ph type="body" sz="quarter" idx="11" hasCustomPrompt="1"/>
          </p:nvPr>
        </p:nvSpPr>
        <p:spPr>
          <a:xfrm>
            <a:off x="91440" y="5852160"/>
            <a:ext cx="8961120" cy="731520"/>
          </a:xfrm>
          <a:prstGeom prst="rect">
            <a:avLst/>
          </a:prstGeom>
        </p:spPr>
        <p:txBody>
          <a:bodyPr anchor="b" anchorCtr="0"/>
          <a:lstStyle>
            <a:lvl1pPr marL="0" marR="0" indent="0" algn="l" defTabSz="914400" rtl="0" eaLnBrk="1" fontAlgn="base" latinLnBrk="0" hangingPunct="1">
              <a:lnSpc>
                <a:spcPct val="100000"/>
              </a:lnSpc>
              <a:spcBef>
                <a:spcPts val="0"/>
              </a:spcBef>
              <a:spcAft>
                <a:spcPct val="0"/>
              </a:spcAft>
              <a:buClrTx/>
              <a:buSzTx/>
              <a:buFont typeface="Arial" pitchFamily="34" charset="0"/>
              <a:buNone/>
              <a:tabLst/>
              <a:defRPr sz="1000" baseline="0">
                <a:solidFill>
                  <a:srgbClr val="3C3A3B"/>
                </a:solidFill>
                <a:latin typeface="Georgia" pitchFamily="18" charset="0"/>
                <a:cs typeface="Georgia" pitchFamily="18" charset="0"/>
              </a:defRPr>
            </a:lvl1pPr>
          </a:lstStyle>
          <a:p>
            <a:pPr algn="l">
              <a:spcBef>
                <a:spcPts val="0"/>
              </a:spcBef>
            </a:pPr>
            <a:r>
              <a:rPr lang="en-US" dirty="0" smtClean="0"/>
              <a:t>Insert Source/Notes Here</a:t>
            </a:r>
          </a:p>
        </p:txBody>
      </p:sp>
    </p:spTree>
    <p:extLst>
      <p:ext uri="{BB962C8B-B14F-4D97-AF65-F5344CB8AC3E}">
        <p14:creationId xmlns:p14="http://schemas.microsoft.com/office/powerpoint/2010/main" val="20295990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Figures">
    <p:spTree>
      <p:nvGrpSpPr>
        <p:cNvPr id="1" name=""/>
        <p:cNvGrpSpPr/>
        <p:nvPr/>
      </p:nvGrpSpPr>
      <p:grpSpPr>
        <a:xfrm>
          <a:off x="0" y="0"/>
          <a:ext cx="0" cy="0"/>
          <a:chOff x="0" y="0"/>
          <a:chExt cx="0" cy="0"/>
        </a:xfrm>
      </p:grpSpPr>
      <p:sp>
        <p:nvSpPr>
          <p:cNvPr id="11" name="Content Placeholder 2"/>
          <p:cNvSpPr>
            <a:spLocks noGrp="1"/>
          </p:cNvSpPr>
          <p:nvPr>
            <p:ph idx="1"/>
          </p:nvPr>
        </p:nvSpPr>
        <p:spPr>
          <a:xfrm>
            <a:off x="91440" y="1097280"/>
            <a:ext cx="2926080" cy="469392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15" name="Content Placeholder 2"/>
          <p:cNvSpPr>
            <a:spLocks noGrp="1"/>
          </p:cNvSpPr>
          <p:nvPr>
            <p:ph idx="12"/>
          </p:nvPr>
        </p:nvSpPr>
        <p:spPr>
          <a:xfrm>
            <a:off x="3108960" y="1097280"/>
            <a:ext cx="2926080" cy="469392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16" name="Content Placeholder 2"/>
          <p:cNvSpPr>
            <a:spLocks noGrp="1"/>
          </p:cNvSpPr>
          <p:nvPr>
            <p:ph idx="13"/>
          </p:nvPr>
        </p:nvSpPr>
        <p:spPr>
          <a:xfrm>
            <a:off x="6126480" y="1097280"/>
            <a:ext cx="2926080" cy="469392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9"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sp>
        <p:nvSpPr>
          <p:cNvPr id="7" name="Text Placeholder 6"/>
          <p:cNvSpPr>
            <a:spLocks noGrp="1"/>
          </p:cNvSpPr>
          <p:nvPr>
            <p:ph type="body" sz="quarter" idx="11" hasCustomPrompt="1"/>
          </p:nvPr>
        </p:nvSpPr>
        <p:spPr>
          <a:xfrm>
            <a:off x="91440" y="5852160"/>
            <a:ext cx="8961120"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r>
              <a:rPr lang="en-US" dirty="0" smtClean="0"/>
              <a:t>Insert Source/Notes Here</a:t>
            </a:r>
          </a:p>
        </p:txBody>
      </p:sp>
    </p:spTree>
    <p:extLst>
      <p:ext uri="{BB962C8B-B14F-4D97-AF65-F5344CB8AC3E}">
        <p14:creationId xmlns:p14="http://schemas.microsoft.com/office/powerpoint/2010/main" val="33363415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
        <p:nvSpPr>
          <p:cNvPr id="6" name="Tit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D324E"/>
                </a:solidFill>
              </a:defRPr>
            </a:lvl1pPr>
          </a:lstStyle>
          <a:p>
            <a:pPr lvl="0" algn="l" rtl="0" eaLnBrk="1" fontAlgn="base" hangingPunct="1">
              <a:spcBef>
                <a:spcPct val="0"/>
              </a:spcBef>
              <a:spcAft>
                <a:spcPct val="0"/>
              </a:spcAft>
            </a:pPr>
            <a:r>
              <a:rPr lang="en-US" dirty="0" smtClean="0"/>
              <a:t>Click to edit Master title style</a:t>
            </a:r>
          </a:p>
        </p:txBody>
      </p:sp>
      <p:sp>
        <p:nvSpPr>
          <p:cNvPr id="4" name="Text Placeholder 6"/>
          <p:cNvSpPr>
            <a:spLocks noGrp="1"/>
          </p:cNvSpPr>
          <p:nvPr>
            <p:ph type="body" sz="quarter" idx="11" hasCustomPrompt="1"/>
          </p:nvPr>
        </p:nvSpPr>
        <p:spPr>
          <a:xfrm>
            <a:off x="91440" y="5852160"/>
            <a:ext cx="8961120"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r>
              <a:rPr lang="en-US" dirty="0" smtClean="0"/>
              <a:t>Insert Source/Notes Here</a:t>
            </a:r>
          </a:p>
        </p:txBody>
      </p:sp>
    </p:spTree>
    <p:extLst>
      <p:ext uri="{BB962C8B-B14F-4D97-AF65-F5344CB8AC3E}">
        <p14:creationId xmlns:p14="http://schemas.microsoft.com/office/powerpoint/2010/main" val="3323123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theme" Target="../theme/theme2.xml"/><Relationship Id="rId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alpha val="0"/>
          </a:schemeClr>
        </a:solidFill>
        <a:effectLst/>
      </p:bgPr>
    </p:bg>
    <p:spTree>
      <p:nvGrpSpPr>
        <p:cNvPr id="1" name=""/>
        <p:cNvGrpSpPr/>
        <p:nvPr/>
      </p:nvGrpSpPr>
      <p:grpSpPr>
        <a:xfrm>
          <a:off x="0" y="0"/>
          <a:ext cx="0" cy="0"/>
          <a:chOff x="0" y="0"/>
          <a:chExt cx="0" cy="0"/>
        </a:xfrm>
      </p:grpSpPr>
      <p:sp>
        <p:nvSpPr>
          <p:cNvPr id="57349"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rtl="0" eaLnBrk="1" fontAlgn="base" hangingPunct="1">
              <a:spcBef>
                <a:spcPct val="0"/>
              </a:spcBef>
              <a:spcAft>
                <a:spcPct val="0"/>
              </a:spcAft>
            </a:pPr>
            <a:r>
              <a:rPr lang="en-US" dirty="0" smtClean="0"/>
              <a:t>Click to edit Master title style</a:t>
            </a:r>
          </a:p>
        </p:txBody>
      </p:sp>
      <p:sp>
        <p:nvSpPr>
          <p:cNvPr id="5" name="Text Placeholder 6"/>
          <p:cNvSpPr txBox="1">
            <a:spLocks/>
          </p:cNvSpPr>
          <p:nvPr userDrawn="1"/>
        </p:nvSpPr>
        <p:spPr>
          <a:xfrm>
            <a:off x="76200" y="6553200"/>
            <a:ext cx="7299960" cy="274320"/>
          </a:xfrm>
          <a:prstGeom prst="rect">
            <a:avLst/>
          </a:prstGeom>
        </p:spPr>
        <p:txBody>
          <a:bodyPr anchor="b" anchorCtr="0"/>
          <a:lstStyle>
            <a:lvl1pPr marL="0" indent="0" algn="l" rtl="0" eaLnBrk="1" fontAlgn="base" hangingPunct="1">
              <a:spcBef>
                <a:spcPts val="0"/>
              </a:spcBef>
              <a:spcAft>
                <a:spcPct val="0"/>
              </a:spcAft>
              <a:buFont typeface="Arial" pitchFamily="34" charset="0"/>
              <a:buNone/>
              <a:defRPr sz="1200" baseline="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r>
              <a:rPr lang="en-US" sz="1100" b="1" dirty="0" smtClean="0">
                <a:solidFill>
                  <a:srgbClr val="DC7A27"/>
                </a:solidFill>
                <a:latin typeface="Arial" pitchFamily="34" charset="0"/>
                <a:cs typeface="Arial" pitchFamily="34" charset="0"/>
              </a:rPr>
              <a:t>Peterson-Kaiser Health System Tracker</a:t>
            </a:r>
          </a:p>
        </p:txBody>
      </p:sp>
    </p:spTree>
    <p:extLst>
      <p:ext uri="{BB962C8B-B14F-4D97-AF65-F5344CB8AC3E}">
        <p14:creationId xmlns:p14="http://schemas.microsoft.com/office/powerpoint/2010/main" val="2441716585"/>
      </p:ext>
    </p:extLst>
  </p:cSld>
  <p:clrMap bg1="lt1" tx1="dk1" bg2="lt2" tx2="dk2" accent1="accent1" accent2="accent2" accent3="accent3" accent4="accent4" accent5="accent5" accent6="accent6" hlink="hlink" folHlink="folHlink"/>
  <p:sldLayoutIdLst>
    <p:sldLayoutId id="2147483661" r:id="rId1"/>
    <p:sldLayoutId id="2147483673" r:id="rId2"/>
    <p:sldLayoutId id="2147483676" r:id="rId3"/>
    <p:sldLayoutId id="2147483674" r:id="rId4"/>
    <p:sldLayoutId id="2147483677" r:id="rId5"/>
    <p:sldLayoutId id="2147483675" r:id="rId6"/>
    <p:sldLayoutId id="2147483664" r:id="rId7"/>
    <p:sldLayoutId id="2147483665" r:id="rId8"/>
    <p:sldLayoutId id="2147483663" r:id="rId9"/>
  </p:sldLayoutIdLst>
  <p:timing>
    <p:tnLst>
      <p:par>
        <p:cTn id="1" dur="indefinite" restart="never" nodeType="tmRoot"/>
      </p:par>
    </p:tnLst>
  </p:timing>
  <p:hf hdr="0" ftr="0" dt="0"/>
  <p:txStyles>
    <p:titleStyle>
      <a:lvl1pPr algn="l" rtl="0" eaLnBrk="1" fontAlgn="base" hangingPunct="1">
        <a:spcBef>
          <a:spcPct val="0"/>
        </a:spcBef>
        <a:spcAft>
          <a:spcPct val="0"/>
        </a:spcAft>
        <a:defRPr lang="en-US" sz="2800" b="1" i="0" dirty="0" smtClean="0">
          <a:solidFill>
            <a:srgbClr val="0D324E"/>
          </a:solidFill>
          <a:latin typeface="Georgia" pitchFamily="18" charset="0"/>
          <a:ea typeface="+mj-ea"/>
          <a:cs typeface="Georgia" pitchFamily="18" charset="0"/>
        </a:defRPr>
      </a:lvl1pPr>
      <a:lvl2pPr algn="l" rtl="0" eaLnBrk="1" fontAlgn="base" hangingPunct="1">
        <a:spcBef>
          <a:spcPct val="0"/>
        </a:spcBef>
        <a:spcAft>
          <a:spcPct val="0"/>
        </a:spcAft>
        <a:defRPr sz="2600" b="1">
          <a:solidFill>
            <a:schemeClr val="tx2"/>
          </a:solidFill>
          <a:latin typeface="Tahoma" pitchFamily="34" charset="0"/>
          <a:cs typeface="Arial" charset="0"/>
        </a:defRPr>
      </a:lvl2pPr>
      <a:lvl3pPr algn="l" rtl="0" eaLnBrk="1" fontAlgn="base" hangingPunct="1">
        <a:spcBef>
          <a:spcPct val="0"/>
        </a:spcBef>
        <a:spcAft>
          <a:spcPct val="0"/>
        </a:spcAft>
        <a:defRPr sz="2600" b="1">
          <a:solidFill>
            <a:schemeClr val="tx2"/>
          </a:solidFill>
          <a:latin typeface="Tahoma" pitchFamily="34" charset="0"/>
          <a:cs typeface="Arial" charset="0"/>
        </a:defRPr>
      </a:lvl3pPr>
      <a:lvl4pPr algn="l" rtl="0" eaLnBrk="1" fontAlgn="base" hangingPunct="1">
        <a:spcBef>
          <a:spcPct val="0"/>
        </a:spcBef>
        <a:spcAft>
          <a:spcPct val="0"/>
        </a:spcAft>
        <a:defRPr sz="2600" b="1">
          <a:solidFill>
            <a:schemeClr val="tx2"/>
          </a:solidFill>
          <a:latin typeface="Tahoma" pitchFamily="34" charset="0"/>
          <a:cs typeface="Arial" charset="0"/>
        </a:defRPr>
      </a:lvl4pPr>
      <a:lvl5pPr algn="l" rtl="0" eaLnBrk="1" fontAlgn="base" hangingPunct="1">
        <a:spcBef>
          <a:spcPct val="0"/>
        </a:spcBef>
        <a:spcAft>
          <a:spcPct val="0"/>
        </a:spcAft>
        <a:defRPr sz="2600" b="1">
          <a:solidFill>
            <a:schemeClr val="tx2"/>
          </a:solidFill>
          <a:latin typeface="Tahoma" pitchFamily="34" charset="0"/>
          <a:cs typeface="Arial" charset="0"/>
        </a:defRPr>
      </a:lvl5pPr>
      <a:lvl6pPr marL="457200" algn="l" rtl="0" eaLnBrk="1" fontAlgn="base" hangingPunct="1">
        <a:spcBef>
          <a:spcPct val="0"/>
        </a:spcBef>
        <a:spcAft>
          <a:spcPct val="0"/>
        </a:spcAft>
        <a:defRPr sz="2600" b="1">
          <a:solidFill>
            <a:schemeClr val="tx2"/>
          </a:solidFill>
          <a:latin typeface="Tahoma" pitchFamily="34" charset="0"/>
          <a:cs typeface="Arial" charset="0"/>
        </a:defRPr>
      </a:lvl6pPr>
      <a:lvl7pPr marL="914400" algn="l" rtl="0" eaLnBrk="1" fontAlgn="base" hangingPunct="1">
        <a:spcBef>
          <a:spcPct val="0"/>
        </a:spcBef>
        <a:spcAft>
          <a:spcPct val="0"/>
        </a:spcAft>
        <a:defRPr sz="2600" b="1">
          <a:solidFill>
            <a:schemeClr val="tx2"/>
          </a:solidFill>
          <a:latin typeface="Tahoma" pitchFamily="34" charset="0"/>
          <a:cs typeface="Arial" charset="0"/>
        </a:defRPr>
      </a:lvl7pPr>
      <a:lvl8pPr marL="1371600" algn="l" rtl="0" eaLnBrk="1" fontAlgn="base" hangingPunct="1">
        <a:spcBef>
          <a:spcPct val="0"/>
        </a:spcBef>
        <a:spcAft>
          <a:spcPct val="0"/>
        </a:spcAft>
        <a:defRPr sz="2600" b="1">
          <a:solidFill>
            <a:schemeClr val="tx2"/>
          </a:solidFill>
          <a:latin typeface="Tahoma" pitchFamily="34" charset="0"/>
          <a:cs typeface="Arial" charset="0"/>
        </a:defRPr>
      </a:lvl8pPr>
      <a:lvl9pPr marL="1828800" algn="l" rtl="0" eaLnBrk="1" fontAlgn="base" hangingPunct="1">
        <a:spcBef>
          <a:spcPct val="0"/>
        </a:spcBef>
        <a:spcAft>
          <a:spcPct val="0"/>
        </a:spcAft>
        <a:defRPr sz="2600" b="1">
          <a:solidFill>
            <a:schemeClr val="tx2"/>
          </a:solidFill>
          <a:latin typeface="Tahoma" pitchFamily="34"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alpha val="0"/>
          </a:schemeClr>
        </a:solidFill>
        <a:effectLst/>
      </p:bgPr>
    </p:bg>
    <p:spTree>
      <p:nvGrpSpPr>
        <p:cNvPr id="1" name=""/>
        <p:cNvGrpSpPr/>
        <p:nvPr/>
      </p:nvGrpSpPr>
      <p:grpSpPr>
        <a:xfrm>
          <a:off x="0" y="0"/>
          <a:ext cx="0" cy="0"/>
          <a:chOff x="0" y="0"/>
          <a:chExt cx="0" cy="0"/>
        </a:xfrm>
      </p:grpSpPr>
      <p:sp>
        <p:nvSpPr>
          <p:cNvPr id="57349" name="Rectang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rtl="0" eaLnBrk="1" fontAlgn="base" hangingPunct="1">
              <a:spcBef>
                <a:spcPct val="0"/>
              </a:spcBef>
              <a:spcAft>
                <a:spcPct val="0"/>
              </a:spcAft>
            </a:pPr>
            <a:r>
              <a:rPr lang="en-US" dirty="0" smtClean="0"/>
              <a:t>Click to edit Master title style</a:t>
            </a:r>
          </a:p>
        </p:txBody>
      </p:sp>
      <p:sp>
        <p:nvSpPr>
          <p:cNvPr id="4" name="TextBox 3"/>
          <p:cNvSpPr txBox="1"/>
          <p:nvPr/>
        </p:nvSpPr>
        <p:spPr>
          <a:xfrm>
            <a:off x="91440" y="91440"/>
            <a:ext cx="8961120" cy="307777"/>
          </a:xfrm>
          <a:prstGeom prst="rect">
            <a:avLst/>
          </a:prstGeom>
          <a:noFill/>
        </p:spPr>
        <p:txBody>
          <a:bodyPr wrap="square" rtlCol="0">
            <a:spAutoFit/>
          </a:bodyPr>
          <a:lstStyle/>
          <a:p>
            <a:pPr algn="l"/>
            <a:r>
              <a:rPr lang="en-US" sz="1400" b="1" dirty="0" smtClean="0">
                <a:solidFill>
                  <a:srgbClr val="0D324E"/>
                </a:solidFill>
                <a:latin typeface="Georgia" pitchFamily="18" charset="0"/>
                <a:cs typeface="Meta Offc Pro"/>
              </a:rPr>
              <a:t>Exhibit </a:t>
            </a:r>
            <a:fld id="{0C16F13B-3659-4888-B784-82F22626CC5F}" type="slidenum">
              <a:rPr lang="en-US" sz="1400" b="1" smtClean="0">
                <a:solidFill>
                  <a:srgbClr val="0D324E"/>
                </a:solidFill>
                <a:latin typeface="Georgia" pitchFamily="18" charset="0"/>
                <a:cs typeface="Meta Offc Pro"/>
              </a:rPr>
              <a:pPr algn="l"/>
              <a:t>‹#›</a:t>
            </a:fld>
            <a:endParaRPr lang="en-US" sz="1400" b="1" dirty="0" smtClean="0">
              <a:solidFill>
                <a:srgbClr val="0D324E"/>
              </a:solidFill>
              <a:latin typeface="Georgia" pitchFamily="18" charset="0"/>
              <a:cs typeface="Meta Offc Pro"/>
            </a:endParaRPr>
          </a:p>
        </p:txBody>
      </p:sp>
      <p:sp>
        <p:nvSpPr>
          <p:cNvPr id="10" name="Text Placeholder 6"/>
          <p:cNvSpPr txBox="1">
            <a:spLocks/>
          </p:cNvSpPr>
          <p:nvPr userDrawn="1"/>
        </p:nvSpPr>
        <p:spPr>
          <a:xfrm>
            <a:off x="76200" y="6553200"/>
            <a:ext cx="7299960" cy="274320"/>
          </a:xfrm>
          <a:prstGeom prst="rect">
            <a:avLst/>
          </a:prstGeom>
        </p:spPr>
        <p:txBody>
          <a:bodyPr anchor="b" anchorCtr="0"/>
          <a:lstStyle>
            <a:lvl1pPr marL="0" indent="0" algn="l" rtl="0" eaLnBrk="1" fontAlgn="base" hangingPunct="1">
              <a:spcBef>
                <a:spcPts val="0"/>
              </a:spcBef>
              <a:spcAft>
                <a:spcPct val="0"/>
              </a:spcAft>
              <a:buFont typeface="Arial" pitchFamily="34" charset="0"/>
              <a:buNone/>
              <a:defRPr sz="1200" baseline="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r>
              <a:rPr lang="en-US" sz="1050" b="1" dirty="0" smtClean="0">
                <a:solidFill>
                  <a:srgbClr val="DC7A27"/>
                </a:solidFill>
                <a:latin typeface="Arial" pitchFamily="34" charset="0"/>
                <a:cs typeface="Arial" pitchFamily="34" charset="0"/>
              </a:rPr>
              <a:t>Peterson-Kaiser Health System Tracker</a:t>
            </a:r>
          </a:p>
        </p:txBody>
      </p:sp>
    </p:spTree>
    <p:extLst>
      <p:ext uri="{BB962C8B-B14F-4D97-AF65-F5344CB8AC3E}">
        <p14:creationId xmlns:p14="http://schemas.microsoft.com/office/powerpoint/2010/main" val="64824604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Lst>
  <p:timing>
    <p:tnLst>
      <p:par>
        <p:cTn id="1" dur="indefinite" restart="never" nodeType="tmRoot"/>
      </p:par>
    </p:tnLst>
  </p:timing>
  <p:hf hdr="0" ftr="0" dt="0"/>
  <p:txStyles>
    <p:titleStyle>
      <a:lvl1pPr algn="l" rtl="0" eaLnBrk="1" fontAlgn="base" hangingPunct="1">
        <a:spcBef>
          <a:spcPct val="0"/>
        </a:spcBef>
        <a:spcAft>
          <a:spcPct val="0"/>
        </a:spcAft>
        <a:defRPr lang="en-US" sz="2800" b="1" i="0" dirty="0" smtClean="0">
          <a:solidFill>
            <a:srgbClr val="092947"/>
          </a:solidFill>
          <a:latin typeface="Georgia" pitchFamily="18" charset="0"/>
          <a:ea typeface="+mj-ea"/>
          <a:cs typeface="Georgia" pitchFamily="18" charset="0"/>
        </a:defRPr>
      </a:lvl1pPr>
      <a:lvl2pPr algn="l" rtl="0" eaLnBrk="1" fontAlgn="base" hangingPunct="1">
        <a:spcBef>
          <a:spcPct val="0"/>
        </a:spcBef>
        <a:spcAft>
          <a:spcPct val="0"/>
        </a:spcAft>
        <a:defRPr sz="2600" b="1">
          <a:solidFill>
            <a:schemeClr val="tx2"/>
          </a:solidFill>
          <a:latin typeface="Tahoma" pitchFamily="34" charset="0"/>
          <a:cs typeface="Arial" charset="0"/>
        </a:defRPr>
      </a:lvl2pPr>
      <a:lvl3pPr algn="l" rtl="0" eaLnBrk="1" fontAlgn="base" hangingPunct="1">
        <a:spcBef>
          <a:spcPct val="0"/>
        </a:spcBef>
        <a:spcAft>
          <a:spcPct val="0"/>
        </a:spcAft>
        <a:defRPr sz="2600" b="1">
          <a:solidFill>
            <a:schemeClr val="tx2"/>
          </a:solidFill>
          <a:latin typeface="Tahoma" pitchFamily="34" charset="0"/>
          <a:cs typeface="Arial" charset="0"/>
        </a:defRPr>
      </a:lvl3pPr>
      <a:lvl4pPr algn="l" rtl="0" eaLnBrk="1" fontAlgn="base" hangingPunct="1">
        <a:spcBef>
          <a:spcPct val="0"/>
        </a:spcBef>
        <a:spcAft>
          <a:spcPct val="0"/>
        </a:spcAft>
        <a:defRPr sz="2600" b="1">
          <a:solidFill>
            <a:schemeClr val="tx2"/>
          </a:solidFill>
          <a:latin typeface="Tahoma" pitchFamily="34" charset="0"/>
          <a:cs typeface="Arial" charset="0"/>
        </a:defRPr>
      </a:lvl4pPr>
      <a:lvl5pPr algn="l" rtl="0" eaLnBrk="1" fontAlgn="base" hangingPunct="1">
        <a:spcBef>
          <a:spcPct val="0"/>
        </a:spcBef>
        <a:spcAft>
          <a:spcPct val="0"/>
        </a:spcAft>
        <a:defRPr sz="2600" b="1">
          <a:solidFill>
            <a:schemeClr val="tx2"/>
          </a:solidFill>
          <a:latin typeface="Tahoma" pitchFamily="34" charset="0"/>
          <a:cs typeface="Arial" charset="0"/>
        </a:defRPr>
      </a:lvl5pPr>
      <a:lvl6pPr marL="457200" algn="l" rtl="0" eaLnBrk="1" fontAlgn="base" hangingPunct="1">
        <a:spcBef>
          <a:spcPct val="0"/>
        </a:spcBef>
        <a:spcAft>
          <a:spcPct val="0"/>
        </a:spcAft>
        <a:defRPr sz="2600" b="1">
          <a:solidFill>
            <a:schemeClr val="tx2"/>
          </a:solidFill>
          <a:latin typeface="Tahoma" pitchFamily="34" charset="0"/>
          <a:cs typeface="Arial" charset="0"/>
        </a:defRPr>
      </a:lvl6pPr>
      <a:lvl7pPr marL="914400" algn="l" rtl="0" eaLnBrk="1" fontAlgn="base" hangingPunct="1">
        <a:spcBef>
          <a:spcPct val="0"/>
        </a:spcBef>
        <a:spcAft>
          <a:spcPct val="0"/>
        </a:spcAft>
        <a:defRPr sz="2600" b="1">
          <a:solidFill>
            <a:schemeClr val="tx2"/>
          </a:solidFill>
          <a:latin typeface="Tahoma" pitchFamily="34" charset="0"/>
          <a:cs typeface="Arial" charset="0"/>
        </a:defRPr>
      </a:lvl7pPr>
      <a:lvl8pPr marL="1371600" algn="l" rtl="0" eaLnBrk="1" fontAlgn="base" hangingPunct="1">
        <a:spcBef>
          <a:spcPct val="0"/>
        </a:spcBef>
        <a:spcAft>
          <a:spcPct val="0"/>
        </a:spcAft>
        <a:defRPr sz="2600" b="1">
          <a:solidFill>
            <a:schemeClr val="tx2"/>
          </a:solidFill>
          <a:latin typeface="Tahoma" pitchFamily="34" charset="0"/>
          <a:cs typeface="Arial" charset="0"/>
        </a:defRPr>
      </a:lvl8pPr>
      <a:lvl9pPr marL="1828800" algn="l" rtl="0" eaLnBrk="1" fontAlgn="base" hangingPunct="1">
        <a:spcBef>
          <a:spcPct val="0"/>
        </a:spcBef>
        <a:spcAft>
          <a:spcPct val="0"/>
        </a:spcAft>
        <a:defRPr sz="2600" b="1">
          <a:solidFill>
            <a:schemeClr val="tx2"/>
          </a:solidFill>
          <a:latin typeface="Tahoma" pitchFamily="34"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kaiserfamilyfoundation.files.wordpress.com/2014/07/medicare-spending-figure-1.pn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9.xml"/></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behind the recent slowdown in health spending?</a:t>
            </a:r>
            <a:endParaRPr lang="en-US" dirty="0"/>
          </a:p>
        </p:txBody>
      </p:sp>
    </p:spTree>
    <p:extLst>
      <p:ext uri="{BB962C8B-B14F-4D97-AF65-F5344CB8AC3E}">
        <p14:creationId xmlns:p14="http://schemas.microsoft.com/office/powerpoint/2010/main" val="2812113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b="1" dirty="0">
                <a:solidFill>
                  <a:schemeClr val="accent6"/>
                </a:solidFill>
              </a:rPr>
              <a:t>Source</a:t>
            </a:r>
            <a:r>
              <a:rPr lang="en-US" dirty="0">
                <a:solidFill>
                  <a:schemeClr val="accent6"/>
                </a:solidFill>
              </a:rPr>
              <a:t>: </a:t>
            </a:r>
            <a:r>
              <a:rPr lang="en-US" dirty="0" smtClean="0">
                <a:solidFill>
                  <a:srgbClr val="000000"/>
                </a:solidFill>
              </a:rPr>
              <a:t>Kaiser Family Foundation analysis of National </a:t>
            </a:r>
            <a:r>
              <a:rPr lang="en-US" dirty="0">
                <a:solidFill>
                  <a:srgbClr val="000000"/>
                </a:solidFill>
              </a:rPr>
              <a:t>Health Expenditure (NHE) data from Centers for Medicare and Medicaid Services, Office of the Actuary, National Health Statistics </a:t>
            </a:r>
            <a:r>
              <a:rPr lang="en-US" dirty="0" smtClean="0">
                <a:solidFill>
                  <a:srgbClr val="000000"/>
                </a:solidFill>
              </a:rPr>
              <a:t>Group </a:t>
            </a:r>
            <a:r>
              <a:rPr lang="en-US" b="1" dirty="0">
                <a:solidFill>
                  <a:srgbClr val="000000"/>
                </a:solidFill>
              </a:rPr>
              <a:t>Note:</a:t>
            </a:r>
            <a:r>
              <a:rPr lang="en-US" dirty="0">
                <a:solidFill>
                  <a:srgbClr val="000000"/>
                </a:solidFill>
              </a:rPr>
              <a:t> 2015 projected growth rates are calculated using data from “NHE Projections 2014-2024 tables”</a:t>
            </a:r>
          </a:p>
          <a:p>
            <a:pPr lvl="0"/>
            <a:endParaRPr lang="en-US" dirty="0">
              <a:solidFill>
                <a:srgbClr val="000000"/>
              </a:solidFill>
            </a:endParaRPr>
          </a:p>
        </p:txBody>
      </p:sp>
      <p:sp>
        <p:nvSpPr>
          <p:cNvPr id="4" name="Title 3"/>
          <p:cNvSpPr>
            <a:spLocks noGrp="1"/>
          </p:cNvSpPr>
          <p:nvPr>
            <p:ph type="title"/>
          </p:nvPr>
        </p:nvSpPr>
        <p:spPr/>
        <p:txBody>
          <a:bodyPr/>
          <a:lstStyle/>
          <a:p>
            <a:r>
              <a:rPr lang="en-US" b="0" dirty="0" smtClean="0"/>
              <a:t>U.S. </a:t>
            </a:r>
            <a:r>
              <a:rPr lang="en-US" b="0" dirty="0"/>
              <a:t>h</a:t>
            </a:r>
            <a:r>
              <a:rPr lang="en-US" b="0" dirty="0" smtClean="0"/>
              <a:t>ealth care </a:t>
            </a:r>
            <a:r>
              <a:rPr lang="en-US" b="0" dirty="0"/>
              <a:t>s</a:t>
            </a:r>
            <a:r>
              <a:rPr lang="en-US" b="0" dirty="0" smtClean="0"/>
              <a:t>pending per capita has risen at historically low rates recently, but is expected to pick up</a:t>
            </a:r>
            <a:endParaRPr lang="en-US" b="0" dirty="0"/>
          </a:p>
        </p:txBody>
      </p:sp>
      <p:sp>
        <p:nvSpPr>
          <p:cNvPr id="10" name="TextBox 9"/>
          <p:cNvSpPr txBox="1"/>
          <p:nvPr/>
        </p:nvSpPr>
        <p:spPr>
          <a:xfrm>
            <a:off x="0" y="1016913"/>
            <a:ext cx="7205819" cy="600164"/>
          </a:xfrm>
          <a:prstGeom prst="rect">
            <a:avLst/>
          </a:prstGeom>
          <a:noFill/>
        </p:spPr>
        <p:txBody>
          <a:bodyPr wrap="none" rtlCol="0">
            <a:spAutoFit/>
          </a:bodyPr>
          <a:lstStyle/>
          <a:p>
            <a:r>
              <a:rPr lang="en-US" sz="1100" b="1" dirty="0" smtClean="0">
                <a:solidFill>
                  <a:srgbClr val="D3D3D3">
                    <a:lumMod val="75000"/>
                  </a:srgbClr>
                </a:solidFill>
              </a:rPr>
              <a:t>Average annual growth rate of health spending per capita for 1970’s – 1990’s;</a:t>
            </a:r>
            <a:br>
              <a:rPr lang="en-US" sz="1100" b="1" dirty="0" smtClean="0">
                <a:solidFill>
                  <a:srgbClr val="D3D3D3">
                    <a:lumMod val="75000"/>
                  </a:srgbClr>
                </a:solidFill>
              </a:rPr>
            </a:br>
            <a:r>
              <a:rPr lang="en-US" sz="1100" b="1" dirty="0">
                <a:solidFill>
                  <a:srgbClr val="D3D3D3">
                    <a:lumMod val="75000"/>
                  </a:srgbClr>
                </a:solidFill>
              </a:rPr>
              <a:t>Annual change in actual health spending per capita 2000 – 2014 and projected health spending per capita (2015 – 2024) </a:t>
            </a:r>
          </a:p>
          <a:p>
            <a:endParaRPr lang="en-US" sz="1100" b="1" dirty="0">
              <a:solidFill>
                <a:srgbClr val="D3D3D3">
                  <a:lumMod val="75000"/>
                </a:srgbClr>
              </a:solidFill>
            </a:endParaRPr>
          </a:p>
        </p:txBody>
      </p:sp>
      <p:graphicFrame>
        <p:nvGraphicFramePr>
          <p:cNvPr id="8" name="Content Placeholder 1"/>
          <p:cNvGraphicFramePr>
            <a:graphicFrameLocks noGrp="1"/>
          </p:cNvGraphicFramePr>
          <p:nvPr>
            <p:ph idx="1"/>
            <p:extLst>
              <p:ext uri="{D42A27DB-BD31-4B8C-83A1-F6EECF244321}">
                <p14:modId xmlns:p14="http://schemas.microsoft.com/office/powerpoint/2010/main" val="3801482836"/>
              </p:ext>
            </p:extLst>
          </p:nvPr>
        </p:nvGraphicFramePr>
        <p:xfrm>
          <a:off x="76200" y="1363750"/>
          <a:ext cx="8979408" cy="4389120"/>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Straight Connector 10"/>
          <p:cNvCxnSpPr/>
          <p:nvPr/>
        </p:nvCxnSpPr>
        <p:spPr>
          <a:xfrm>
            <a:off x="1429328" y="1863432"/>
            <a:ext cx="0" cy="3927768"/>
          </a:xfrm>
          <a:prstGeom prst="line">
            <a:avLst/>
          </a:prstGeom>
          <a:ln w="12700" cmpd="sng">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4112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073306347"/>
              </p:ext>
            </p:extLst>
          </p:nvPr>
        </p:nvGraphicFramePr>
        <p:xfrm>
          <a:off x="76200" y="1280160"/>
          <a:ext cx="8975725" cy="438912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11"/>
          </p:nvPr>
        </p:nvSpPr>
        <p:spPr>
          <a:xfrm>
            <a:off x="91440" y="5852160"/>
            <a:ext cx="8961120" cy="731520"/>
          </a:xfrm>
        </p:spPr>
        <p:txBody>
          <a:bodyPr/>
          <a:lstStyle/>
          <a:p>
            <a:r>
              <a:rPr lang="en-US" b="1" dirty="0">
                <a:solidFill>
                  <a:srgbClr val="000000"/>
                </a:solidFill>
              </a:rPr>
              <a:t>Source</a:t>
            </a:r>
            <a:r>
              <a:rPr lang="en-US" dirty="0">
                <a:solidFill>
                  <a:srgbClr val="000000"/>
                </a:solidFill>
              </a:rPr>
              <a:t>: </a:t>
            </a:r>
            <a:r>
              <a:rPr lang="en-US" dirty="0">
                <a:solidFill>
                  <a:srgbClr val="000000"/>
                </a:solidFill>
                <a:latin typeface="Georgia"/>
              </a:rPr>
              <a:t>Kaiser Family Foundation analysis of 2013 </a:t>
            </a:r>
            <a:r>
              <a:rPr lang="en-US" dirty="0">
                <a:solidFill>
                  <a:srgbClr val="000000"/>
                </a:solidFill>
              </a:rPr>
              <a:t>OECD </a:t>
            </a:r>
            <a:r>
              <a:rPr lang="en-US" dirty="0" smtClean="0">
                <a:solidFill>
                  <a:srgbClr val="000000"/>
                </a:solidFill>
              </a:rPr>
              <a:t>data:</a:t>
            </a:r>
            <a:r>
              <a:rPr lang="en-US" dirty="0">
                <a:solidFill>
                  <a:srgbClr val="000000"/>
                </a:solidFill>
              </a:rPr>
              <a:t> "OECD Health Data: Health expenditure and financing: Health expenditure indicators", OECD Health Statistics (database</a:t>
            </a:r>
            <a:r>
              <a:rPr lang="en-US" dirty="0" smtClean="0">
                <a:solidFill>
                  <a:srgbClr val="000000"/>
                </a:solidFill>
              </a:rPr>
              <a:t>).  </a:t>
            </a:r>
            <a:r>
              <a:rPr lang="en-US" dirty="0" err="1" smtClean="0">
                <a:solidFill>
                  <a:srgbClr val="000000"/>
                </a:solidFill>
              </a:rPr>
              <a:t>doi</a:t>
            </a:r>
            <a:r>
              <a:rPr lang="en-US" dirty="0">
                <a:solidFill>
                  <a:srgbClr val="000000"/>
                </a:solidFill>
              </a:rPr>
              <a:t>: 10.1787/data-00349-en (Accessed on </a:t>
            </a:r>
            <a:r>
              <a:rPr lang="en-US" dirty="0" smtClean="0">
                <a:solidFill>
                  <a:srgbClr val="000000"/>
                </a:solidFill>
              </a:rPr>
              <a:t>June 25, </a:t>
            </a:r>
            <a:r>
              <a:rPr lang="en-US" dirty="0">
                <a:solidFill>
                  <a:srgbClr val="000000"/>
                </a:solidFill>
              </a:rPr>
              <a:t>2014</a:t>
            </a:r>
            <a:r>
              <a:rPr lang="en-US" dirty="0" smtClean="0">
                <a:solidFill>
                  <a:srgbClr val="000000"/>
                </a:solidFill>
              </a:rPr>
              <a:t>).  </a:t>
            </a:r>
            <a:r>
              <a:rPr lang="en-US" b="1" dirty="0" smtClean="0">
                <a:solidFill>
                  <a:srgbClr val="000000"/>
                </a:solidFill>
              </a:rPr>
              <a:t>Notes</a:t>
            </a:r>
            <a:r>
              <a:rPr lang="en-US" dirty="0">
                <a:solidFill>
                  <a:srgbClr val="000000"/>
                </a:solidFill>
              </a:rPr>
              <a:t>: Data unavailable for: Australia and the Netherlands in 2012; France from 1981 through 1984 and 1986 through 1989; and Germany in </a:t>
            </a:r>
            <a:r>
              <a:rPr lang="en-US" dirty="0" smtClean="0">
                <a:solidFill>
                  <a:srgbClr val="000000"/>
                </a:solidFill>
              </a:rPr>
              <a:t>1991.  OECD </a:t>
            </a:r>
            <a:r>
              <a:rPr lang="en-US" dirty="0">
                <a:solidFill>
                  <a:srgbClr val="000000"/>
                </a:solidFill>
              </a:rPr>
              <a:t>reports a break in series for: Belgium in 2003; Canada in 1975 ; France in 2003; and the Netherlands in </a:t>
            </a:r>
            <a:r>
              <a:rPr lang="en-US" dirty="0" smtClean="0">
                <a:solidFill>
                  <a:srgbClr val="000000"/>
                </a:solidFill>
              </a:rPr>
              <a:t>2005.  Canada </a:t>
            </a:r>
            <a:r>
              <a:rPr lang="en-US" dirty="0">
                <a:solidFill>
                  <a:srgbClr val="000000"/>
                </a:solidFill>
              </a:rPr>
              <a:t>and Switzerland data are reported as estimated values for 2012.</a:t>
            </a:r>
          </a:p>
        </p:txBody>
      </p:sp>
      <p:sp>
        <p:nvSpPr>
          <p:cNvPr id="4" name="Title 3"/>
          <p:cNvSpPr>
            <a:spLocks noGrp="1"/>
          </p:cNvSpPr>
          <p:nvPr>
            <p:ph type="title"/>
          </p:nvPr>
        </p:nvSpPr>
        <p:spPr/>
        <p:txBody>
          <a:bodyPr/>
          <a:lstStyle/>
          <a:p>
            <a:r>
              <a:rPr lang="en-US" b="0" dirty="0"/>
              <a:t>H</a:t>
            </a:r>
            <a:r>
              <a:rPr lang="en-US" b="0" dirty="0" smtClean="0"/>
              <a:t>ealth spending growth has slowed in the U.S. and in comparable countries</a:t>
            </a:r>
            <a:endParaRPr lang="en-US" b="0" dirty="0"/>
          </a:p>
        </p:txBody>
      </p:sp>
      <p:sp>
        <p:nvSpPr>
          <p:cNvPr id="8" name="TextBox 7"/>
          <p:cNvSpPr txBox="1"/>
          <p:nvPr/>
        </p:nvSpPr>
        <p:spPr>
          <a:xfrm>
            <a:off x="0" y="1014984"/>
            <a:ext cx="5697394" cy="261610"/>
          </a:xfrm>
          <a:prstGeom prst="rect">
            <a:avLst/>
          </a:prstGeom>
          <a:noFill/>
        </p:spPr>
        <p:txBody>
          <a:bodyPr wrap="none" rtlCol="0">
            <a:spAutoFit/>
          </a:bodyPr>
          <a:lstStyle/>
          <a:p>
            <a:r>
              <a:rPr lang="en-US" sz="1100" b="1" dirty="0" smtClean="0">
                <a:solidFill>
                  <a:schemeClr val="accent6">
                    <a:lumMod val="60000"/>
                    <a:lumOff val="40000"/>
                  </a:schemeClr>
                </a:solidFill>
                <a:latin typeface="Calibri" pitchFamily="34" charset="0"/>
                <a:cs typeface="Meta Offc Pro"/>
              </a:rPr>
              <a:t>Average annual growth rate in total health expenditures per capita, U.S. dollars, PPP adjusted</a:t>
            </a:r>
          </a:p>
        </p:txBody>
      </p:sp>
    </p:spTree>
    <p:extLst>
      <p:ext uri="{BB962C8B-B14F-4D97-AF65-F5344CB8AC3E}">
        <p14:creationId xmlns:p14="http://schemas.microsoft.com/office/powerpoint/2010/main" val="2769525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pPr lvl="0"/>
            <a:r>
              <a:rPr lang="en-US" b="1" dirty="0">
                <a:solidFill>
                  <a:schemeClr val="accent6"/>
                </a:solidFill>
              </a:rPr>
              <a:t>Source</a:t>
            </a:r>
            <a:r>
              <a:rPr lang="en-US" dirty="0">
                <a:solidFill>
                  <a:schemeClr val="accent6"/>
                </a:solidFill>
              </a:rPr>
              <a:t>: </a:t>
            </a:r>
            <a:r>
              <a:rPr lang="en-US" dirty="0" smtClean="0">
                <a:solidFill>
                  <a:schemeClr val="accent6"/>
                </a:solidFill>
              </a:rPr>
              <a:t>Kaiser Family Foundation Analysis of </a:t>
            </a:r>
            <a:r>
              <a:rPr lang="en-US" dirty="0" smtClean="0">
                <a:solidFill>
                  <a:srgbClr val="000000"/>
                </a:solidFill>
              </a:rPr>
              <a:t>National </a:t>
            </a:r>
            <a:r>
              <a:rPr lang="en-US" dirty="0">
                <a:solidFill>
                  <a:srgbClr val="000000"/>
                </a:solidFill>
              </a:rPr>
              <a:t>Health Expenditure (NHE) data from Centers for Medicare and Medicaid Services, Office of the Actuary, National Health Statistics </a:t>
            </a:r>
            <a:r>
              <a:rPr lang="en-US" dirty="0" smtClean="0">
                <a:solidFill>
                  <a:srgbClr val="000000"/>
                </a:solidFill>
              </a:rPr>
              <a:t>Group</a:t>
            </a:r>
            <a:endParaRPr lang="en-US" dirty="0">
              <a:solidFill>
                <a:srgbClr val="000000"/>
              </a:solidFill>
            </a:endParaRPr>
          </a:p>
        </p:txBody>
      </p:sp>
      <p:sp>
        <p:nvSpPr>
          <p:cNvPr id="4" name="Title 3"/>
          <p:cNvSpPr>
            <a:spLocks noGrp="1"/>
          </p:cNvSpPr>
          <p:nvPr>
            <p:ph type="title"/>
          </p:nvPr>
        </p:nvSpPr>
        <p:spPr/>
        <p:txBody>
          <a:bodyPr/>
          <a:lstStyle/>
          <a:p>
            <a:r>
              <a:rPr lang="en-US" b="0" dirty="0" smtClean="0"/>
              <a:t>Low growth rates have persisted for five years, sparking researchers to look for the causes</a:t>
            </a:r>
            <a:br>
              <a:rPr lang="en-US" b="0" dirty="0" smtClean="0"/>
            </a:br>
            <a:endParaRPr lang="en-US" b="0" dirty="0"/>
          </a:p>
        </p:txBody>
      </p:sp>
      <p:graphicFrame>
        <p:nvGraphicFramePr>
          <p:cNvPr id="9" name="Content Placeholder 4"/>
          <p:cNvGraphicFramePr>
            <a:graphicFrameLocks noGrp="1"/>
          </p:cNvGraphicFramePr>
          <p:nvPr>
            <p:ph idx="1"/>
            <p:extLst>
              <p:ext uri="{D42A27DB-BD31-4B8C-83A1-F6EECF244321}">
                <p14:modId xmlns:p14="http://schemas.microsoft.com/office/powerpoint/2010/main" val="1855800060"/>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228600" y="1018401"/>
            <a:ext cx="5410200" cy="261610"/>
          </a:xfrm>
          <a:prstGeom prst="rect">
            <a:avLst/>
          </a:prstGeom>
          <a:noFill/>
        </p:spPr>
        <p:txBody>
          <a:bodyPr wrap="square" rtlCol="0">
            <a:spAutoFit/>
          </a:bodyPr>
          <a:lstStyle/>
          <a:p>
            <a:r>
              <a:rPr lang="en-US" sz="1100" b="1" dirty="0" smtClean="0">
                <a:solidFill>
                  <a:srgbClr val="D3D3D3">
                    <a:lumMod val="75000"/>
                  </a:srgbClr>
                </a:solidFill>
              </a:rPr>
              <a:t>Annual change in U.S. per capita health spending 2000 – 2013</a:t>
            </a:r>
            <a:endParaRPr lang="en-US" sz="1100" b="1" dirty="0">
              <a:solidFill>
                <a:srgbClr val="D3D3D3">
                  <a:lumMod val="75000"/>
                </a:srgbClr>
              </a:solidFill>
            </a:endParaRPr>
          </a:p>
        </p:txBody>
      </p:sp>
    </p:spTree>
    <p:extLst>
      <p:ext uri="{BB962C8B-B14F-4D97-AF65-F5344CB8AC3E}">
        <p14:creationId xmlns:p14="http://schemas.microsoft.com/office/powerpoint/2010/main" val="34188571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Changes in insurance</a:t>
            </a:r>
          </a:p>
          <a:p>
            <a:pPr lvl="1"/>
            <a:r>
              <a:rPr lang="en-US" dirty="0" smtClean="0"/>
              <a:t>Higher deductibles and cost sharing</a:t>
            </a:r>
          </a:p>
          <a:p>
            <a:pPr lvl="1"/>
            <a:r>
              <a:rPr lang="en-US" dirty="0" smtClean="0"/>
              <a:t>Shifts from employer-sponsored coverage to lower-paying public coverage and in </a:t>
            </a:r>
            <a:r>
              <a:rPr lang="en-US" dirty="0" err="1" smtClean="0"/>
              <a:t>uninsurance</a:t>
            </a:r>
            <a:endParaRPr lang="en-US" dirty="0" smtClean="0"/>
          </a:p>
          <a:p>
            <a:r>
              <a:rPr lang="en-US" dirty="0" smtClean="0"/>
              <a:t>Changes in Medicare and Medicaid payment policies and limits on provider reimbursements</a:t>
            </a:r>
          </a:p>
          <a:p>
            <a:r>
              <a:rPr lang="en-US" dirty="0" smtClean="0"/>
              <a:t>Slower diffusion of new medical technology, as examples:</a:t>
            </a:r>
          </a:p>
          <a:p>
            <a:pPr lvl="1"/>
            <a:r>
              <a:rPr lang="en-US" dirty="0" smtClean="0"/>
              <a:t>Few new high-cost prescription drugs, combined with existing brands moving to generic status</a:t>
            </a:r>
          </a:p>
          <a:p>
            <a:pPr lvl="1"/>
            <a:r>
              <a:rPr lang="en-US" dirty="0" smtClean="0"/>
              <a:t>Slowing use of advanced imaging and expensive heart procedures </a:t>
            </a:r>
          </a:p>
          <a:p>
            <a:r>
              <a:rPr lang="en-US" dirty="0" smtClean="0"/>
              <a:t>Increased efficiency of health care providers</a:t>
            </a:r>
          </a:p>
          <a:p>
            <a:pPr lvl="1"/>
            <a:endParaRPr lang="en-US" dirty="0" smtClean="0"/>
          </a:p>
          <a:p>
            <a:endParaRPr lang="en-US" dirty="0"/>
          </a:p>
          <a:p>
            <a:endParaRPr lang="en-US" dirty="0" smtClean="0"/>
          </a:p>
          <a:p>
            <a:endParaRPr lang="en-US" dirty="0"/>
          </a:p>
          <a:p>
            <a:endParaRPr lang="en-US" dirty="0" smtClean="0"/>
          </a:p>
          <a:p>
            <a:endParaRPr lang="en-US" dirty="0" smtClean="0"/>
          </a:p>
          <a:p>
            <a:pPr lvl="1"/>
            <a:endParaRPr lang="en-US" sz="2000" dirty="0" smtClean="0"/>
          </a:p>
          <a:p>
            <a:endParaRPr lang="en-US" dirty="0" smtClean="0"/>
          </a:p>
          <a:p>
            <a:endParaRPr lang="en-US" dirty="0" smtClean="0"/>
          </a:p>
        </p:txBody>
      </p:sp>
      <p:sp>
        <p:nvSpPr>
          <p:cNvPr id="3" name="Title 2"/>
          <p:cNvSpPr>
            <a:spLocks noGrp="1"/>
          </p:cNvSpPr>
          <p:nvPr>
            <p:ph type="title"/>
          </p:nvPr>
        </p:nvSpPr>
        <p:spPr/>
        <p:txBody>
          <a:bodyPr/>
          <a:lstStyle/>
          <a:p>
            <a:r>
              <a:rPr lang="en-US" b="0" dirty="0" smtClean="0"/>
              <a:t>What types of structural changes in the health care system may be contributing to the slowdown?</a:t>
            </a:r>
            <a:endParaRPr lang="en-US" b="0" dirty="0"/>
          </a:p>
        </p:txBody>
      </p:sp>
    </p:spTree>
    <p:extLst>
      <p:ext uri="{BB962C8B-B14F-4D97-AF65-F5344CB8AC3E}">
        <p14:creationId xmlns:p14="http://schemas.microsoft.com/office/powerpoint/2010/main" val="894860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1"/>
          </p:nvPr>
        </p:nvSpPr>
        <p:spPr/>
        <p:txBody>
          <a:bodyPr/>
          <a:lstStyle/>
          <a:p>
            <a:r>
              <a:rPr lang="en-US" b="1" dirty="0" smtClean="0">
                <a:solidFill>
                  <a:srgbClr val="000000"/>
                </a:solidFill>
              </a:rPr>
              <a:t>Source</a:t>
            </a:r>
            <a:r>
              <a:rPr lang="en-US" dirty="0">
                <a:solidFill>
                  <a:srgbClr val="000000"/>
                </a:solidFill>
              </a:rPr>
              <a:t>: Kaiser Family Foundation analysis of mandatory Medicare outlays and Medicare enrollment data from CBO Medicare baseline projections, </a:t>
            </a:r>
            <a:r>
              <a:rPr lang="en-US" dirty="0" smtClean="0">
                <a:solidFill>
                  <a:srgbClr val="000000"/>
                </a:solidFill>
              </a:rPr>
              <a:t>2010-2014: </a:t>
            </a:r>
            <a:r>
              <a:rPr lang="en-US" dirty="0" smtClean="0">
                <a:solidFill>
                  <a:srgbClr val="000000"/>
                </a:solidFill>
                <a:hlinkClick r:id="rId3"/>
              </a:rPr>
              <a:t>https</a:t>
            </a:r>
            <a:r>
              <a:rPr lang="en-US" dirty="0">
                <a:solidFill>
                  <a:srgbClr val="000000"/>
                </a:solidFill>
                <a:hlinkClick r:id="rId3"/>
              </a:rPr>
              <a:t>://</a:t>
            </a:r>
            <a:r>
              <a:rPr lang="en-US" dirty="0" smtClean="0">
                <a:solidFill>
                  <a:srgbClr val="000000"/>
                </a:solidFill>
                <a:hlinkClick r:id="rId3"/>
              </a:rPr>
              <a:t>kaiserfamilyfoundation.files.wordpress.com/2014/07/medicare-spending-figure-1.png</a:t>
            </a:r>
            <a:r>
              <a:rPr lang="en-US" dirty="0" smtClean="0">
                <a:solidFill>
                  <a:srgbClr val="000000"/>
                </a:solidFill>
              </a:rPr>
              <a:t> </a:t>
            </a:r>
            <a:r>
              <a:rPr lang="en-US" b="1" dirty="0">
                <a:solidFill>
                  <a:srgbClr val="000000"/>
                </a:solidFill>
              </a:rPr>
              <a:t>Notes: </a:t>
            </a:r>
            <a:r>
              <a:rPr lang="en-US" dirty="0">
                <a:solidFill>
                  <a:srgbClr val="000000"/>
                </a:solidFill>
              </a:rPr>
              <a:t>Grey lines represent 2011 – 2013 baseline projections. </a:t>
            </a:r>
          </a:p>
        </p:txBody>
      </p:sp>
      <p:sp>
        <p:nvSpPr>
          <p:cNvPr id="8" name="Title 7"/>
          <p:cNvSpPr>
            <a:spLocks noGrp="1"/>
          </p:cNvSpPr>
          <p:nvPr>
            <p:ph type="title"/>
          </p:nvPr>
        </p:nvSpPr>
        <p:spPr/>
        <p:txBody>
          <a:bodyPr/>
          <a:lstStyle/>
          <a:p>
            <a:r>
              <a:rPr lang="en-US" b="0" dirty="0" smtClean="0"/>
              <a:t>Medicare spending slowed for different reasons than private spending</a:t>
            </a:r>
            <a:endParaRPr lang="en-US" b="0" dirty="0"/>
          </a:p>
        </p:txBody>
      </p:sp>
      <p:sp>
        <p:nvSpPr>
          <p:cNvPr id="3" name="TextBox 2"/>
          <p:cNvSpPr txBox="1"/>
          <p:nvPr/>
        </p:nvSpPr>
        <p:spPr>
          <a:xfrm>
            <a:off x="0" y="1014984"/>
            <a:ext cx="5918608" cy="261610"/>
          </a:xfrm>
          <a:prstGeom prst="rect">
            <a:avLst/>
          </a:prstGeom>
          <a:noFill/>
        </p:spPr>
        <p:txBody>
          <a:bodyPr wrap="none" rtlCol="0">
            <a:spAutoFit/>
          </a:bodyPr>
          <a:lstStyle/>
          <a:p>
            <a:r>
              <a:rPr lang="en-US" sz="1100" b="1" dirty="0" smtClean="0">
                <a:solidFill>
                  <a:schemeClr val="accent4">
                    <a:lumMod val="75000"/>
                  </a:schemeClr>
                </a:solidFill>
              </a:rPr>
              <a:t>CBO projections of Mandatory outlays per Medicare beneficiary, predicted based on baseline year</a:t>
            </a:r>
            <a:endParaRPr lang="en-US" sz="1100" b="1" dirty="0">
              <a:solidFill>
                <a:schemeClr val="accent4">
                  <a:lumMod val="75000"/>
                </a:schemeClr>
              </a:solidFill>
            </a:endParaRPr>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470230330"/>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64457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pPr lvl="0"/>
            <a:r>
              <a:rPr lang="en-US" b="1" dirty="0">
                <a:solidFill>
                  <a:schemeClr val="accent6"/>
                </a:solidFill>
              </a:rPr>
              <a:t>Source</a:t>
            </a:r>
            <a:r>
              <a:rPr lang="en-US" dirty="0">
                <a:solidFill>
                  <a:schemeClr val="accent6"/>
                </a:solidFill>
              </a:rPr>
              <a:t>: </a:t>
            </a:r>
            <a:r>
              <a:rPr lang="en-US" dirty="0" smtClean="0">
                <a:solidFill>
                  <a:schemeClr val="accent6"/>
                </a:solidFill>
              </a:rPr>
              <a:t>Kaiser Family Foundation analysis of </a:t>
            </a:r>
            <a:r>
              <a:rPr lang="en-US" dirty="0" smtClean="0">
                <a:solidFill>
                  <a:srgbClr val="000000"/>
                </a:solidFill>
              </a:rPr>
              <a:t>National </a:t>
            </a:r>
            <a:r>
              <a:rPr lang="en-US" dirty="0">
                <a:solidFill>
                  <a:srgbClr val="000000"/>
                </a:solidFill>
              </a:rPr>
              <a:t>Health Expenditure (NHE) data from Centers for Medicare and Medicaid Services, Office of the Actuary, National Health Statistics </a:t>
            </a:r>
            <a:r>
              <a:rPr lang="en-US" dirty="0" smtClean="0">
                <a:solidFill>
                  <a:srgbClr val="000000"/>
                </a:solidFill>
              </a:rPr>
              <a:t>Group</a:t>
            </a:r>
            <a:endParaRPr lang="en-US" dirty="0">
              <a:solidFill>
                <a:srgbClr val="000000"/>
              </a:solidFill>
            </a:endParaRPr>
          </a:p>
        </p:txBody>
      </p:sp>
      <p:sp>
        <p:nvSpPr>
          <p:cNvPr id="4" name="Title 3"/>
          <p:cNvSpPr>
            <a:spLocks noGrp="1"/>
          </p:cNvSpPr>
          <p:nvPr>
            <p:ph type="title"/>
          </p:nvPr>
        </p:nvSpPr>
        <p:spPr/>
        <p:txBody>
          <a:bodyPr/>
          <a:lstStyle/>
          <a:p>
            <a:r>
              <a:rPr lang="en-US" b="0" dirty="0"/>
              <a:t>An annual percentage point difference in growth rates makes a very large difference in spending over time</a:t>
            </a:r>
          </a:p>
        </p:txBody>
      </p:sp>
      <p:graphicFrame>
        <p:nvGraphicFramePr>
          <p:cNvPr id="9" name="Content Placeholder 4"/>
          <p:cNvGraphicFramePr>
            <a:graphicFrameLocks noGrp="1"/>
          </p:cNvGraphicFramePr>
          <p:nvPr>
            <p:ph idx="1"/>
            <p:extLst>
              <p:ext uri="{D42A27DB-BD31-4B8C-83A1-F6EECF244321}">
                <p14:modId xmlns:p14="http://schemas.microsoft.com/office/powerpoint/2010/main" val="4022814924"/>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0" y="1018401"/>
            <a:ext cx="5670054" cy="261610"/>
          </a:xfrm>
          <a:prstGeom prst="rect">
            <a:avLst/>
          </a:prstGeom>
          <a:noFill/>
        </p:spPr>
        <p:txBody>
          <a:bodyPr wrap="none" rtlCol="0">
            <a:spAutoFit/>
          </a:bodyPr>
          <a:lstStyle/>
          <a:p>
            <a:r>
              <a:rPr lang="en-US" sz="1100" b="1" dirty="0">
                <a:solidFill>
                  <a:srgbClr val="D3D3D3">
                    <a:lumMod val="75000"/>
                  </a:srgbClr>
                </a:solidFill>
              </a:rPr>
              <a:t>Projected </a:t>
            </a:r>
            <a:r>
              <a:rPr lang="en-US" sz="1100" b="1" dirty="0" smtClean="0">
                <a:solidFill>
                  <a:srgbClr val="D3D3D3">
                    <a:lumMod val="75000"/>
                  </a:srgbClr>
                </a:solidFill>
              </a:rPr>
              <a:t>annual </a:t>
            </a:r>
            <a:r>
              <a:rPr lang="en-US" sz="1100" b="1" dirty="0">
                <a:solidFill>
                  <a:srgbClr val="D3D3D3">
                    <a:lumMod val="75000"/>
                  </a:srgbClr>
                </a:solidFill>
              </a:rPr>
              <a:t>change in U.S. per capita health spending </a:t>
            </a:r>
            <a:r>
              <a:rPr lang="en-US" sz="1100" b="1" dirty="0" smtClean="0">
                <a:solidFill>
                  <a:srgbClr val="D3D3D3">
                    <a:lumMod val="75000"/>
                  </a:srgbClr>
                </a:solidFill>
              </a:rPr>
              <a:t>2014 </a:t>
            </a:r>
            <a:r>
              <a:rPr lang="en-US" sz="1100" b="1" dirty="0">
                <a:solidFill>
                  <a:srgbClr val="D3D3D3">
                    <a:lumMod val="75000"/>
                  </a:srgbClr>
                </a:solidFill>
              </a:rPr>
              <a:t>– </a:t>
            </a:r>
            <a:r>
              <a:rPr lang="en-US" sz="1100" b="1" dirty="0" smtClean="0">
                <a:solidFill>
                  <a:srgbClr val="D3D3D3">
                    <a:lumMod val="75000"/>
                  </a:srgbClr>
                </a:solidFill>
              </a:rPr>
              <a:t>2024, </a:t>
            </a:r>
            <a:r>
              <a:rPr lang="en-US" sz="1100" b="1" dirty="0">
                <a:solidFill>
                  <a:srgbClr val="D3D3D3">
                    <a:lumMod val="75000"/>
                  </a:srgbClr>
                </a:solidFill>
              </a:rPr>
              <a:t>alternative scenarios</a:t>
            </a:r>
          </a:p>
        </p:txBody>
      </p:sp>
    </p:spTree>
    <p:extLst>
      <p:ext uri="{BB962C8B-B14F-4D97-AF65-F5344CB8AC3E}">
        <p14:creationId xmlns:p14="http://schemas.microsoft.com/office/powerpoint/2010/main" val="942574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defRPr dirty="0" err="1" smtClean="0">
            <a:latin typeface="Calibri" pitchFamily="34" charset="0"/>
            <a:cs typeface="Meta Offc Pro"/>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06244D"/>
        </a:accent1>
        <a:accent2>
          <a:srgbClr val="F7871B"/>
        </a:accent2>
        <a:accent3>
          <a:srgbClr val="FFFFFF"/>
        </a:accent3>
        <a:accent4>
          <a:srgbClr val="000000"/>
        </a:accent4>
        <a:accent5>
          <a:srgbClr val="AAACB2"/>
        </a:accent5>
        <a:accent6>
          <a:srgbClr val="E07A17"/>
        </a:accent6>
        <a:hlink>
          <a:srgbClr val="747894"/>
        </a:hlink>
        <a:folHlink>
          <a:srgbClr val="FCB460"/>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06244D"/>
        </a:accent1>
        <a:accent2>
          <a:srgbClr val="465274"/>
        </a:accent2>
        <a:accent3>
          <a:srgbClr val="FFFFFF"/>
        </a:accent3>
        <a:accent4>
          <a:srgbClr val="000000"/>
        </a:accent4>
        <a:accent5>
          <a:srgbClr val="AAACB2"/>
        </a:accent5>
        <a:accent6>
          <a:srgbClr val="3F4968"/>
        </a:accent6>
        <a:hlink>
          <a:srgbClr val="F7871B"/>
        </a:hlink>
        <a:folHlink>
          <a:srgbClr val="FCB460"/>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FFFFFF"/>
        </a:lt1>
        <a:dk2>
          <a:srgbClr val="000000"/>
        </a:dk2>
        <a:lt2>
          <a:srgbClr val="B5B8C9"/>
        </a:lt2>
        <a:accent1>
          <a:srgbClr val="465274"/>
        </a:accent1>
        <a:accent2>
          <a:srgbClr val="06244D"/>
        </a:accent2>
        <a:accent3>
          <a:srgbClr val="FFFFFF"/>
        </a:accent3>
        <a:accent4>
          <a:srgbClr val="00000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
      <a:clrScheme name="Blank Presentation 16">
        <a:dk1>
          <a:srgbClr val="06244D"/>
        </a:dk1>
        <a:lt1>
          <a:srgbClr val="FFFFFF"/>
        </a:lt1>
        <a:dk2>
          <a:srgbClr val="06244D"/>
        </a:dk2>
        <a:lt2>
          <a:srgbClr val="B5B8C9"/>
        </a:lt2>
        <a:accent1>
          <a:srgbClr val="465274"/>
        </a:accent1>
        <a:accent2>
          <a:srgbClr val="06244D"/>
        </a:accent2>
        <a:accent3>
          <a:srgbClr val="FFFFFF"/>
        </a:accent3>
        <a:accent4>
          <a:srgbClr val="041D4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with exhibit #">
  <a:themeElements>
    <a:clrScheme name="Custom 1">
      <a:dk1>
        <a:srgbClr val="000000"/>
      </a:dk1>
      <a:lt1>
        <a:srgbClr val="FFFFFF"/>
      </a:lt1>
      <a:dk2>
        <a:srgbClr val="FF8811"/>
      </a:dk2>
      <a:lt2>
        <a:srgbClr val="FFD204"/>
      </a:lt2>
      <a:accent1>
        <a:srgbClr val="133559"/>
      </a:accent1>
      <a:accent2>
        <a:srgbClr val="025189"/>
      </a:accent2>
      <a:accent3>
        <a:srgbClr val="0072C0"/>
      </a:accent3>
      <a:accent4>
        <a:srgbClr val="31A3E3"/>
      </a:accent4>
      <a:accent5>
        <a:srgbClr val="7BC7ED"/>
      </a:accent5>
      <a:accent6>
        <a:srgbClr val="B0DDF4"/>
      </a:accent6>
      <a:hlink>
        <a:srgbClr val="0072C0"/>
      </a:hlink>
      <a:folHlink>
        <a:srgbClr val="0072C0"/>
      </a:folHlink>
    </a:clrScheme>
    <a:fontScheme name="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defRPr dirty="0" err="1" smtClean="0">
            <a:latin typeface="Calibri" pitchFamily="34" charset="0"/>
            <a:cs typeface="Meta Offc Pro"/>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06244D"/>
        </a:accent1>
        <a:accent2>
          <a:srgbClr val="F7871B"/>
        </a:accent2>
        <a:accent3>
          <a:srgbClr val="FFFFFF"/>
        </a:accent3>
        <a:accent4>
          <a:srgbClr val="000000"/>
        </a:accent4>
        <a:accent5>
          <a:srgbClr val="AAACB2"/>
        </a:accent5>
        <a:accent6>
          <a:srgbClr val="E07A17"/>
        </a:accent6>
        <a:hlink>
          <a:srgbClr val="747894"/>
        </a:hlink>
        <a:folHlink>
          <a:srgbClr val="FCB460"/>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06244D"/>
        </a:accent1>
        <a:accent2>
          <a:srgbClr val="465274"/>
        </a:accent2>
        <a:accent3>
          <a:srgbClr val="FFFFFF"/>
        </a:accent3>
        <a:accent4>
          <a:srgbClr val="000000"/>
        </a:accent4>
        <a:accent5>
          <a:srgbClr val="AAACB2"/>
        </a:accent5>
        <a:accent6>
          <a:srgbClr val="3F4968"/>
        </a:accent6>
        <a:hlink>
          <a:srgbClr val="F7871B"/>
        </a:hlink>
        <a:folHlink>
          <a:srgbClr val="FCB460"/>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FFFFFF"/>
        </a:lt1>
        <a:dk2>
          <a:srgbClr val="000000"/>
        </a:dk2>
        <a:lt2>
          <a:srgbClr val="B5B8C9"/>
        </a:lt2>
        <a:accent1>
          <a:srgbClr val="465274"/>
        </a:accent1>
        <a:accent2>
          <a:srgbClr val="06244D"/>
        </a:accent2>
        <a:accent3>
          <a:srgbClr val="FFFFFF"/>
        </a:accent3>
        <a:accent4>
          <a:srgbClr val="00000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
      <a:clrScheme name="Blank Presentation 16">
        <a:dk1>
          <a:srgbClr val="06244D"/>
        </a:dk1>
        <a:lt1>
          <a:srgbClr val="FFFFFF"/>
        </a:lt1>
        <a:dk2>
          <a:srgbClr val="06244D"/>
        </a:dk2>
        <a:lt2>
          <a:srgbClr val="B5B8C9"/>
        </a:lt2>
        <a:accent1>
          <a:srgbClr val="465274"/>
        </a:accent1>
        <a:accent2>
          <a:srgbClr val="06244D"/>
        </a:accent2>
        <a:accent3>
          <a:srgbClr val="FFFFFF"/>
        </a:accent3>
        <a:accent4>
          <a:srgbClr val="041D4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43437</TotalTime>
  <Words>784</Words>
  <Application>Microsoft Office PowerPoint</Application>
  <PresentationFormat>On-screen Show (4:3)</PresentationFormat>
  <Paragraphs>56</Paragraphs>
  <Slides>7</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Georgia</vt:lpstr>
      <vt:lpstr>Meta Offc Pro</vt:lpstr>
      <vt:lpstr>Tahoma</vt:lpstr>
      <vt:lpstr>Blank</vt:lpstr>
      <vt:lpstr>Default with exhibit #</vt:lpstr>
      <vt:lpstr>What is behind the recent slowdown in health spending?</vt:lpstr>
      <vt:lpstr>U.S. health care spending per capita has risen at historically low rates recently, but is expected to pick up</vt:lpstr>
      <vt:lpstr>Health spending growth has slowed in the U.S. and in comparable countries</vt:lpstr>
      <vt:lpstr>Low growth rates have persisted for five years, sparking researchers to look for the causes </vt:lpstr>
      <vt:lpstr>What types of structural changes in the health care system may be contributing to the slowdown?</vt:lpstr>
      <vt:lpstr>Medicare spending slowed for different reasons than private spending</vt:lpstr>
      <vt:lpstr>An annual percentage point difference in growth rates makes a very large difference in spending over time</vt:lpstr>
    </vt:vector>
  </TitlesOfParts>
  <Company>Kaiser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Rabah Kamal</dc:creator>
  <cp:lastModifiedBy>Selena Gonzales</cp:lastModifiedBy>
  <cp:revision>481</cp:revision>
  <cp:lastPrinted>2014-09-17T15:41:51Z</cp:lastPrinted>
  <dcterms:created xsi:type="dcterms:W3CDTF">2015-08-10T19:49:52Z</dcterms:created>
  <dcterms:modified xsi:type="dcterms:W3CDTF">2016-04-01T19:17:00Z</dcterms:modified>
</cp:coreProperties>
</file>